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5"/>
  </p:notesMasterIdLst>
  <p:sldIdLst>
    <p:sldId id="258" r:id="rId2"/>
    <p:sldId id="256" r:id="rId3"/>
    <p:sldId id="259" r:id="rId4"/>
    <p:sldId id="257" r:id="rId5"/>
    <p:sldId id="260" r:id="rId6"/>
    <p:sldId id="261" r:id="rId7"/>
    <p:sldId id="262" r:id="rId8"/>
    <p:sldId id="263" r:id="rId9"/>
    <p:sldId id="264" r:id="rId10"/>
    <p:sldId id="265" r:id="rId11"/>
    <p:sldId id="267" r:id="rId12"/>
    <p:sldId id="266" r:id="rId13"/>
    <p:sldId id="268" r:id="rId14"/>
    <p:sldId id="269" r:id="rId15"/>
    <p:sldId id="270" r:id="rId16"/>
    <p:sldId id="271" r:id="rId17"/>
    <p:sldId id="273" r:id="rId18"/>
    <p:sldId id="272" r:id="rId19"/>
    <p:sldId id="274" r:id="rId20"/>
    <p:sldId id="276" r:id="rId21"/>
    <p:sldId id="277" r:id="rId22"/>
    <p:sldId id="275" r:id="rId23"/>
    <p:sldId id="278" r:id="rId24"/>
    <p:sldId id="279" r:id="rId25"/>
    <p:sldId id="280" r:id="rId26"/>
    <p:sldId id="307" r:id="rId27"/>
    <p:sldId id="281" r:id="rId28"/>
    <p:sldId id="306" r:id="rId29"/>
    <p:sldId id="282" r:id="rId30"/>
    <p:sldId id="283" r:id="rId31"/>
    <p:sldId id="284" r:id="rId32"/>
    <p:sldId id="285" r:id="rId33"/>
    <p:sldId id="286" r:id="rId34"/>
    <p:sldId id="287" r:id="rId35"/>
    <p:sldId id="288" r:id="rId36"/>
    <p:sldId id="289" r:id="rId37"/>
    <p:sldId id="290" r:id="rId38"/>
    <p:sldId id="291" r:id="rId39"/>
    <p:sldId id="293" r:id="rId40"/>
    <p:sldId id="292" r:id="rId41"/>
    <p:sldId id="296" r:id="rId42"/>
    <p:sldId id="294" r:id="rId43"/>
    <p:sldId id="295" r:id="rId44"/>
    <p:sldId id="298" r:id="rId45"/>
    <p:sldId id="297" r:id="rId46"/>
    <p:sldId id="301" r:id="rId47"/>
    <p:sldId id="302" r:id="rId48"/>
    <p:sldId id="299" r:id="rId49"/>
    <p:sldId id="303" r:id="rId50"/>
    <p:sldId id="305" r:id="rId51"/>
    <p:sldId id="300" r:id="rId52"/>
    <p:sldId id="308" r:id="rId53"/>
    <p:sldId id="309" r:id="rId54"/>
  </p:sldIdLst>
  <p:sldSz cx="9144000" cy="5143500" type="screen16x9"/>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CC"/>
    <a:srgbClr val="398778"/>
    <a:srgbClr val="FFFF99"/>
    <a:srgbClr val="FFFFDD"/>
    <a:srgbClr val="FFFF66"/>
    <a:srgbClr val="348EA6"/>
    <a:srgbClr val="A43C24"/>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143" d="100"/>
          <a:sy n="143" d="100"/>
        </p:scale>
        <p:origin x="684" y="108"/>
      </p:cViewPr>
      <p:guideLst>
        <p:guide orient="horz" pos="162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slide" Target="slides/slide53.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0C94E90-C026-4D0B-BD9E-14BA08DB63A3}" type="datetimeFigureOut">
              <a:rPr lang="zh-CN" altLang="en-US" smtClean="0"/>
              <a:pPr/>
              <a:t>2020/9/27</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C5AE1BD-8104-4FBD-B86F-DF1ED0A76EE8}"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5C5AE1BD-8104-4FBD-B86F-DF1ED0A76EE8}" type="slidenum">
              <a:rPr lang="zh-CN" altLang="en-US" smtClean="0"/>
              <a:pPr/>
              <a:t>8</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5C5AE1BD-8104-4FBD-B86F-DF1ED0A76EE8}" type="slidenum">
              <a:rPr lang="zh-CN" altLang="en-US" smtClean="0"/>
              <a:pPr/>
              <a:t>17</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a:t>单击此处编辑母版标题样式</a:t>
            </a:r>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p>
            <a:fld id="{716D8A2F-D590-440B-BDB9-2388C6B689AF}" type="datetimeFigureOut">
              <a:rPr lang="zh-CN" altLang="en-US" smtClean="0"/>
              <a:pPr/>
              <a:t>2020/9/27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716D8A2F-D590-440B-BDB9-2388C6B689AF}" type="datetimeFigureOut">
              <a:rPr lang="zh-CN" altLang="en-US" smtClean="0"/>
              <a:pPr/>
              <a:t>2020/9/27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154781"/>
            <a:ext cx="2057400" cy="329088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154781"/>
            <a:ext cx="6019800" cy="329088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716D8A2F-D590-440B-BDB9-2388C6B689AF}" type="datetimeFigureOut">
              <a:rPr lang="zh-CN" altLang="en-US" smtClean="0"/>
              <a:pPr/>
              <a:t>2020/9/27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pic>
        <p:nvPicPr>
          <p:cNvPr id="9" name="图片 8" descr="图片包含 雪花&#10;&#10;已生成高可信度的说明"/>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71500"/>
            <a:ext cx="9144000" cy="4572000"/>
          </a:xfrm>
          <a:prstGeom prst="rect">
            <a:avLst/>
          </a:prstGeom>
        </p:spPr>
      </p:pic>
      <p:pic>
        <p:nvPicPr>
          <p:cNvPr id="8" name="图片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0"/>
            <a:ext cx="9144000" cy="417551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716D8A2F-D590-440B-BDB9-2388C6B689AF}" type="datetimeFigureOut">
              <a:rPr lang="zh-CN" altLang="en-US" smtClean="0"/>
              <a:pPr/>
              <a:t>2020/9/27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716D8A2F-D590-440B-BDB9-2388C6B689AF}" type="datetimeFigureOut">
              <a:rPr lang="zh-CN" altLang="en-US" smtClean="0"/>
              <a:pPr/>
              <a:t>2020/9/27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716D8A2F-D590-440B-BDB9-2388C6B689AF}" type="datetimeFigureOut">
              <a:rPr lang="zh-CN" altLang="en-US" smtClean="0"/>
              <a:pPr/>
              <a:t>2020/9/27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716D8A2F-D590-440B-BDB9-2388C6B689AF}" type="datetimeFigureOut">
              <a:rPr lang="zh-CN" altLang="en-US" smtClean="0"/>
              <a:pPr/>
              <a:t>2020/9/27</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716D8A2F-D590-440B-BDB9-2388C6B689AF}" type="datetimeFigureOut">
              <a:rPr lang="zh-CN" altLang="en-US" smtClean="0"/>
              <a:pPr/>
              <a:t>2020/9/27</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16D8A2F-D590-440B-BDB9-2388C6B689AF}" type="datetimeFigureOut">
              <a:rPr lang="zh-CN" altLang="en-US" smtClean="0"/>
              <a:pPr/>
              <a:t>2020/9/27</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716D8A2F-D590-440B-BDB9-2388C6B689AF}" type="datetimeFigureOut">
              <a:rPr lang="zh-CN" altLang="en-US" smtClean="0"/>
              <a:pPr/>
              <a:t>2020/9/27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716D8A2F-D590-440B-BDB9-2388C6B689AF}" type="datetimeFigureOut">
              <a:rPr lang="zh-CN" altLang="en-US" smtClean="0"/>
              <a:pPr/>
              <a:t>2020/9/27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B39D6E1-CA82-4F51-BF27-593C60F7035C}" type="slidenum">
              <a:rPr lang="zh-CN" altLang="en-US" smtClean="0"/>
              <a:pPr/>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lum/>
          </a:blip>
          <a:srcRect/>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716D8A2F-D590-440B-BDB9-2388C6B689AF}" type="datetimeFigureOut">
              <a:rPr lang="zh-CN" altLang="en-US" smtClean="0"/>
              <a:pPr/>
              <a:t>2020/9/27</a:t>
            </a:fld>
            <a:endParaRPr lang="zh-CN" altLang="en-US"/>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6B39D6E1-CA82-4F51-BF27-593C60F7035C}"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hyperlink" Target="https://baike.baidu.com/item/%E5%8A%B3%E5%8A%A8" TargetMode="External"/><Relationship Id="rId2" Type="http://schemas.openxmlformats.org/officeDocument/2006/relationships/hyperlink" Target="https://baike.baidu.com/item/%E5%85%AC%E8%AF%81%E4%BA%BA%E5%91%98" TargetMode="Externa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文本框 99"/>
          <p:cNvSpPr txBox="1"/>
          <p:nvPr/>
        </p:nvSpPr>
        <p:spPr>
          <a:xfrm>
            <a:off x="1991678" y="1608492"/>
            <a:ext cx="5411629" cy="483870"/>
          </a:xfrm>
          <a:prstGeom prst="rect">
            <a:avLst/>
          </a:prstGeom>
          <a:noFill/>
          <a:ln w="9525">
            <a:noFill/>
          </a:ln>
        </p:spPr>
        <p:txBody>
          <a:bodyPr wrap="square" lIns="68580" tIns="34290" rIns="68580" bIns="34290">
            <a:spAutoFit/>
          </a:bodyPr>
          <a:lstStyle/>
          <a:p>
            <a:pPr algn="ctr"/>
            <a:r>
              <a:rPr lang="zh-CN" altLang="en-US" sz="2700" b="1" dirty="0">
                <a:latin typeface="方正小标宋简体" panose="02010601030101010101" charset="-122"/>
                <a:ea typeface="方正小标宋简体" panose="02010601030101010101" charset="-122"/>
              </a:rPr>
              <a:t>高等教育学校（机构）统计调查表</a:t>
            </a:r>
            <a:endParaRPr lang="zh-CN" altLang="zh-CN" sz="2700" b="1" dirty="0">
              <a:latin typeface="方正小标宋简体" panose="02010601030101010101" charset="-122"/>
              <a:ea typeface="方正小标宋简体" panose="02010601030101010101" charset="-122"/>
            </a:endParaRPr>
          </a:p>
        </p:txBody>
      </p:sp>
      <p:sp>
        <p:nvSpPr>
          <p:cNvPr id="2" name="文本框 1"/>
          <p:cNvSpPr txBox="1"/>
          <p:nvPr/>
        </p:nvSpPr>
        <p:spPr>
          <a:xfrm>
            <a:off x="2781300" y="3300889"/>
            <a:ext cx="3669983" cy="715581"/>
          </a:xfrm>
          <a:prstGeom prst="rect">
            <a:avLst/>
          </a:prstGeom>
          <a:noFill/>
        </p:spPr>
        <p:txBody>
          <a:bodyPr wrap="square" lIns="68580" tIns="34290" rIns="68580" bIns="34290" rtlCol="0">
            <a:spAutoFit/>
          </a:bodyPr>
          <a:lstStyle/>
          <a:p>
            <a:pPr algn="ctr"/>
            <a:r>
              <a:rPr lang="zh-CN" altLang="en-US" sz="2100" dirty="0">
                <a:latin typeface="方正小标宋简体" panose="02010601030101010101" charset="-122"/>
                <a:ea typeface="方正小标宋简体" panose="02010601030101010101" charset="-122"/>
              </a:rPr>
              <a:t>发展规划处</a:t>
            </a:r>
          </a:p>
          <a:p>
            <a:pPr algn="ctr"/>
            <a:r>
              <a:rPr lang="zh-CN" altLang="en-US" sz="2100" dirty="0">
                <a:latin typeface="方正小标宋简体" panose="02010601030101010101" charset="-122"/>
                <a:ea typeface="方正小标宋简体" panose="02010601030101010101" charset="-122"/>
              </a:rPr>
              <a:t>二〇二〇年九月</a:t>
            </a:r>
          </a:p>
        </p:txBody>
      </p:sp>
    </p:spTree>
  </p:cSld>
  <p:clrMapOvr>
    <a:masterClrMapping/>
  </p:clrMapOvr>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395536" y="771550"/>
          <a:ext cx="8280919" cy="2376264"/>
        </p:xfrm>
        <a:graphic>
          <a:graphicData uri="http://schemas.openxmlformats.org/drawingml/2006/table">
            <a:tbl>
              <a:tblPr/>
              <a:tblGrid>
                <a:gridCol w="870091">
                  <a:extLst>
                    <a:ext uri="{9D8B030D-6E8A-4147-A177-3AD203B41FA5}">
                      <a16:colId xmlns:a16="http://schemas.microsoft.com/office/drawing/2014/main" val="20000"/>
                    </a:ext>
                  </a:extLst>
                </a:gridCol>
                <a:gridCol w="870091">
                  <a:extLst>
                    <a:ext uri="{9D8B030D-6E8A-4147-A177-3AD203B41FA5}">
                      <a16:colId xmlns:a16="http://schemas.microsoft.com/office/drawing/2014/main" val="20001"/>
                    </a:ext>
                  </a:extLst>
                </a:gridCol>
                <a:gridCol w="1106019">
                  <a:extLst>
                    <a:ext uri="{9D8B030D-6E8A-4147-A177-3AD203B41FA5}">
                      <a16:colId xmlns:a16="http://schemas.microsoft.com/office/drawing/2014/main" val="20002"/>
                    </a:ext>
                  </a:extLst>
                </a:gridCol>
                <a:gridCol w="314571">
                  <a:extLst>
                    <a:ext uri="{9D8B030D-6E8A-4147-A177-3AD203B41FA5}">
                      <a16:colId xmlns:a16="http://schemas.microsoft.com/office/drawing/2014/main" val="20003"/>
                    </a:ext>
                  </a:extLst>
                </a:gridCol>
                <a:gridCol w="395445">
                  <a:extLst>
                    <a:ext uri="{9D8B030D-6E8A-4147-A177-3AD203B41FA5}">
                      <a16:colId xmlns:a16="http://schemas.microsoft.com/office/drawing/2014/main" val="20004"/>
                    </a:ext>
                  </a:extLst>
                </a:gridCol>
                <a:gridCol w="395445">
                  <a:extLst>
                    <a:ext uri="{9D8B030D-6E8A-4147-A177-3AD203B41FA5}">
                      <a16:colId xmlns:a16="http://schemas.microsoft.com/office/drawing/2014/main" val="20005"/>
                    </a:ext>
                  </a:extLst>
                </a:gridCol>
                <a:gridCol w="314571">
                  <a:extLst>
                    <a:ext uri="{9D8B030D-6E8A-4147-A177-3AD203B41FA5}">
                      <a16:colId xmlns:a16="http://schemas.microsoft.com/office/drawing/2014/main" val="20006"/>
                    </a:ext>
                  </a:extLst>
                </a:gridCol>
                <a:gridCol w="402138">
                  <a:extLst>
                    <a:ext uri="{9D8B030D-6E8A-4147-A177-3AD203B41FA5}">
                      <a16:colId xmlns:a16="http://schemas.microsoft.com/office/drawing/2014/main" val="20007"/>
                    </a:ext>
                  </a:extLst>
                </a:gridCol>
                <a:gridCol w="394887">
                  <a:extLst>
                    <a:ext uri="{9D8B030D-6E8A-4147-A177-3AD203B41FA5}">
                      <a16:colId xmlns:a16="http://schemas.microsoft.com/office/drawing/2014/main" val="20008"/>
                    </a:ext>
                  </a:extLst>
                </a:gridCol>
                <a:gridCol w="394887">
                  <a:extLst>
                    <a:ext uri="{9D8B030D-6E8A-4147-A177-3AD203B41FA5}">
                      <a16:colId xmlns:a16="http://schemas.microsoft.com/office/drawing/2014/main" val="20009"/>
                    </a:ext>
                  </a:extLst>
                </a:gridCol>
                <a:gridCol w="402138">
                  <a:extLst>
                    <a:ext uri="{9D8B030D-6E8A-4147-A177-3AD203B41FA5}">
                      <a16:colId xmlns:a16="http://schemas.microsoft.com/office/drawing/2014/main" val="20010"/>
                    </a:ext>
                  </a:extLst>
                </a:gridCol>
                <a:gridCol w="402138">
                  <a:extLst>
                    <a:ext uri="{9D8B030D-6E8A-4147-A177-3AD203B41FA5}">
                      <a16:colId xmlns:a16="http://schemas.microsoft.com/office/drawing/2014/main" val="20011"/>
                    </a:ext>
                  </a:extLst>
                </a:gridCol>
                <a:gridCol w="402138">
                  <a:extLst>
                    <a:ext uri="{9D8B030D-6E8A-4147-A177-3AD203B41FA5}">
                      <a16:colId xmlns:a16="http://schemas.microsoft.com/office/drawing/2014/main" val="20012"/>
                    </a:ext>
                  </a:extLst>
                </a:gridCol>
                <a:gridCol w="402138">
                  <a:extLst>
                    <a:ext uri="{9D8B030D-6E8A-4147-A177-3AD203B41FA5}">
                      <a16:colId xmlns:a16="http://schemas.microsoft.com/office/drawing/2014/main" val="20013"/>
                    </a:ext>
                  </a:extLst>
                </a:gridCol>
                <a:gridCol w="402138">
                  <a:extLst>
                    <a:ext uri="{9D8B030D-6E8A-4147-A177-3AD203B41FA5}">
                      <a16:colId xmlns:a16="http://schemas.microsoft.com/office/drawing/2014/main" val="20014"/>
                    </a:ext>
                  </a:extLst>
                </a:gridCol>
                <a:gridCol w="402138">
                  <a:extLst>
                    <a:ext uri="{9D8B030D-6E8A-4147-A177-3AD203B41FA5}">
                      <a16:colId xmlns:a16="http://schemas.microsoft.com/office/drawing/2014/main" val="20015"/>
                    </a:ext>
                  </a:extLst>
                </a:gridCol>
                <a:gridCol w="409946">
                  <a:extLst>
                    <a:ext uri="{9D8B030D-6E8A-4147-A177-3AD203B41FA5}">
                      <a16:colId xmlns:a16="http://schemas.microsoft.com/office/drawing/2014/main" val="20016"/>
                    </a:ext>
                  </a:extLst>
                </a:gridCol>
              </a:tblGrid>
              <a:tr h="216024">
                <a:tc rowSpan="3">
                  <a:txBody>
                    <a:bodyPr/>
                    <a:lstStyle/>
                    <a:p>
                      <a:pPr algn="ctr">
                        <a:lnSpc>
                          <a:spcPts val="1200"/>
                        </a:lnSpc>
                        <a:spcAft>
                          <a:spcPts val="0"/>
                        </a:spcAft>
                      </a:pPr>
                      <a:r>
                        <a:rPr lang="en-US" sz="800" kern="100" dirty="0">
                          <a:latin typeface="宋体"/>
                          <a:ea typeface="宋体"/>
                        </a:rPr>
                        <a:t>   </a:t>
                      </a: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专业代码</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年制</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a:latin typeface="Times New Roman"/>
                          <a:ea typeface="宋体"/>
                        </a:rPr>
                        <a:t>授予学位数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lnSpc>
                          <a:spcPts val="1200"/>
                        </a:lnSpc>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lnSpc>
                          <a:spcPts val="1200"/>
                        </a:lnSpc>
                        <a:spcAft>
                          <a:spcPts val="0"/>
                        </a:spcAft>
                      </a:pPr>
                      <a:r>
                        <a:rPr lang="zh-CN" sz="800" kern="100" dirty="0">
                          <a:latin typeface="Times New Roman"/>
                          <a:ea typeface="宋体"/>
                        </a:rPr>
                        <a:t>预计毕业生数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216024">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lnSpc>
                          <a:spcPts val="1200"/>
                        </a:lnSpc>
                        <a:spcAft>
                          <a:spcPts val="0"/>
                        </a:spcAft>
                      </a:pPr>
                      <a:r>
                        <a:rPr lang="zh-CN" sz="800" kern="100">
                          <a:latin typeface="Times New Roman"/>
                          <a:ea typeface="宋体"/>
                        </a:rPr>
                        <a:t>其中：</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一年级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三年级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四年级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五年级及以上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432048">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应届毕业生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春季招生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预科生转入</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216024">
                <a:tc>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6024">
                <a:tc>
                  <a:txBody>
                    <a:bodyPr/>
                    <a:lstStyle/>
                    <a:p>
                      <a:pPr algn="l">
                        <a:lnSpc>
                          <a:spcPts val="1200"/>
                        </a:lnSpc>
                        <a:spcAft>
                          <a:spcPts val="0"/>
                        </a:spcAft>
                      </a:pPr>
                      <a:r>
                        <a:rPr lang="zh-CN" sz="800" b="1" kern="100">
                          <a:latin typeface="Times New Roman"/>
                          <a:ea typeface="宋体"/>
                        </a:rPr>
                        <a:t>普通本科生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zh-CN" sz="800" b="1" kern="100">
                          <a:latin typeface="Times New Roman"/>
                          <a:ea typeface="宋体"/>
                        </a:rPr>
                        <a:t>普通本科生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42100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6024">
                <a:tc>
                  <a:txBody>
                    <a:bodyPr/>
                    <a:lstStyle/>
                    <a:p>
                      <a:pPr algn="l">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2395"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421002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6024">
                <a:tc>
                  <a:txBody>
                    <a:bodyPr/>
                    <a:lstStyle/>
                    <a:p>
                      <a:pPr indent="22860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6024">
                <a:tc>
                  <a:txBody>
                    <a:bodyPr/>
                    <a:lstStyle/>
                    <a:p>
                      <a:pPr indent="57150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6024">
                <a:tc>
                  <a:txBody>
                    <a:bodyPr/>
                    <a:lstStyle/>
                    <a:p>
                      <a:pPr indent="22860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6024">
                <a:tc>
                  <a:txBody>
                    <a:bodyPr/>
                    <a:lstStyle/>
                    <a:p>
                      <a:pPr indent="571500" algn="just">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bl>
          </a:graphicData>
        </a:graphic>
      </p:graphicFrame>
      <p:sp>
        <p:nvSpPr>
          <p:cNvPr id="27649" name="Rectangle 1"/>
          <p:cNvSpPr>
            <a:spLocks noChangeArrowheads="1"/>
          </p:cNvSpPr>
          <p:nvPr/>
        </p:nvSpPr>
        <p:spPr bwMode="auto">
          <a:xfrm>
            <a:off x="0" y="483518"/>
            <a:ext cx="8225329" cy="276999"/>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57150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 pos="6667500" algn="l"/>
              </a:tabLst>
            </a:pP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312</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普通本科分专业学生数                                                               单位：人</a:t>
            </a:r>
            <a:endParaRPr kumimoji="0" lang="zh-CN" altLang="en-US" sz="32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6" name="矩形 5"/>
          <p:cNvSpPr/>
          <p:nvPr/>
        </p:nvSpPr>
        <p:spPr>
          <a:xfrm>
            <a:off x="0" y="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312</a:t>
            </a:r>
            <a:r>
              <a:rPr lang="zh-CN" altLang="zh-CN" sz="2000" dirty="0">
                <a:solidFill>
                  <a:schemeClr val="bg1"/>
                </a:solidFill>
                <a:latin typeface="黑体" pitchFamily="49" charset="-122"/>
                <a:ea typeface="黑体" pitchFamily="49" charset="-122"/>
              </a:rPr>
              <a:t>普通本科分专业学生数</a:t>
            </a:r>
            <a:endParaRPr lang="zh-CN" altLang="en-US" sz="2000" dirty="0">
              <a:solidFill>
                <a:schemeClr val="bg1"/>
              </a:solidFill>
              <a:latin typeface="黑体" pitchFamily="49" charset="-122"/>
              <a:ea typeface="黑体" pitchFamily="49" charset="-122"/>
            </a:endParaRPr>
          </a:p>
        </p:txBody>
      </p:sp>
      <p:sp>
        <p:nvSpPr>
          <p:cNvPr id="8" name="圆角矩形 7"/>
          <p:cNvSpPr/>
          <p:nvPr/>
        </p:nvSpPr>
        <p:spPr>
          <a:xfrm>
            <a:off x="827584" y="3147814"/>
            <a:ext cx="8064896" cy="1512168"/>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00" b="1" dirty="0">
                <a:solidFill>
                  <a:srgbClr val="FF0000"/>
                </a:solidFill>
                <a:latin typeface="楷体" pitchFamily="49" charset="-122"/>
                <a:ea typeface="楷体" pitchFamily="49" charset="-122"/>
              </a:rPr>
              <a:t>1.</a:t>
            </a:r>
            <a:r>
              <a:rPr lang="zh-CN" altLang="zh-CN" sz="1000" b="1" dirty="0">
                <a:solidFill>
                  <a:srgbClr val="FF0000"/>
                </a:solidFill>
                <a:latin typeface="楷体" pitchFamily="49" charset="-122"/>
                <a:ea typeface="楷体" pitchFamily="49" charset="-122"/>
              </a:rPr>
              <a:t>本科教育：</a:t>
            </a:r>
            <a:r>
              <a:rPr lang="zh-CN" altLang="zh-CN" sz="1000" b="1" dirty="0">
                <a:solidFill>
                  <a:schemeClr val="tx1"/>
                </a:solidFill>
                <a:latin typeface="楷体" pitchFamily="49" charset="-122"/>
                <a:ea typeface="楷体" pitchFamily="49" charset="-122"/>
              </a:rPr>
              <a:t>应当使学生比较系统地掌握本学科、专业必需的基础理论、基本知识，掌握本专业必要的基本技能、方法和相关知识，具有从事本专业实际工作和研究工作的初步能力。全日制本科教育的基本修业年限为四至五年。本科教育学生包括普通本科学生、成人（函授、业余、脱产）本科学生、网络本科学生。</a:t>
            </a:r>
          </a:p>
          <a:p>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全日制学生：</a:t>
            </a:r>
            <a:r>
              <a:rPr lang="zh-CN" altLang="zh-CN" sz="1000" b="1" dirty="0">
                <a:solidFill>
                  <a:schemeClr val="tx1"/>
                </a:solidFill>
                <a:latin typeface="楷体" pitchFamily="49" charset="-122"/>
                <a:ea typeface="楷体" pitchFamily="49" charset="-122"/>
              </a:rPr>
              <a:t>是指接受全时学历教育的学生。</a:t>
            </a:r>
          </a:p>
          <a:p>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高中起点本科学生：</a:t>
            </a:r>
            <a:r>
              <a:rPr lang="zh-CN" altLang="zh-CN" sz="1000" b="1" dirty="0">
                <a:solidFill>
                  <a:schemeClr val="tx1"/>
                </a:solidFill>
                <a:latin typeface="楷体" pitchFamily="49" charset="-122"/>
                <a:ea typeface="楷体" pitchFamily="49" charset="-122"/>
              </a:rPr>
              <a:t>是指高级中等教育毕业（同等学力）接受本科学历教育的学生，普通本科学制为</a:t>
            </a:r>
            <a:r>
              <a:rPr lang="en-US" altLang="zh-CN" sz="1000" b="1" dirty="0">
                <a:solidFill>
                  <a:schemeClr val="tx1"/>
                </a:solidFill>
                <a:latin typeface="楷体" pitchFamily="49" charset="-122"/>
                <a:ea typeface="楷体" pitchFamily="49" charset="-122"/>
              </a:rPr>
              <a:t>4-5</a:t>
            </a:r>
            <a:r>
              <a:rPr lang="zh-CN" altLang="zh-CN" sz="1000" b="1" dirty="0">
                <a:solidFill>
                  <a:schemeClr val="tx1"/>
                </a:solidFill>
                <a:latin typeface="楷体" pitchFamily="49" charset="-122"/>
                <a:ea typeface="楷体" pitchFamily="49" charset="-122"/>
              </a:rPr>
              <a:t>年，成人本科学制为</a:t>
            </a:r>
            <a:r>
              <a:rPr lang="en-US" altLang="zh-CN" sz="1000" b="1" dirty="0">
                <a:solidFill>
                  <a:schemeClr val="tx1"/>
                </a:solidFill>
                <a:latin typeface="楷体" pitchFamily="49" charset="-122"/>
                <a:ea typeface="楷体" pitchFamily="49" charset="-122"/>
              </a:rPr>
              <a:t>4-6</a:t>
            </a:r>
            <a:r>
              <a:rPr lang="zh-CN" altLang="zh-CN" sz="1000" b="1"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4.</a:t>
            </a:r>
            <a:r>
              <a:rPr lang="zh-CN" altLang="zh-CN" sz="1000" b="1" dirty="0">
                <a:solidFill>
                  <a:srgbClr val="FF0000"/>
                </a:solidFill>
                <a:latin typeface="楷体" pitchFamily="49" charset="-122"/>
                <a:ea typeface="楷体" pitchFamily="49" charset="-122"/>
              </a:rPr>
              <a:t>专科起点本科学生：</a:t>
            </a:r>
            <a:r>
              <a:rPr lang="zh-CN" altLang="zh-CN" sz="1000" b="1" dirty="0">
                <a:solidFill>
                  <a:schemeClr val="tx1"/>
                </a:solidFill>
                <a:latin typeface="楷体" pitchFamily="49" charset="-122"/>
                <a:ea typeface="楷体" pitchFamily="49" charset="-122"/>
              </a:rPr>
              <a:t>是指普通专科（高职）毕业接受本科学历教育的学生，普通本科学制为</a:t>
            </a:r>
            <a:r>
              <a:rPr lang="en-US" altLang="zh-CN" sz="1000" b="1" dirty="0">
                <a:solidFill>
                  <a:schemeClr val="tx1"/>
                </a:solidFill>
                <a:latin typeface="楷体" pitchFamily="49" charset="-122"/>
                <a:ea typeface="楷体" pitchFamily="49" charset="-122"/>
              </a:rPr>
              <a:t>2-3</a:t>
            </a:r>
            <a:r>
              <a:rPr lang="zh-CN" altLang="zh-CN" sz="1000" b="1" dirty="0">
                <a:solidFill>
                  <a:schemeClr val="tx1"/>
                </a:solidFill>
                <a:latin typeface="楷体" pitchFamily="49" charset="-122"/>
                <a:ea typeface="楷体" pitchFamily="49" charset="-122"/>
              </a:rPr>
              <a:t>年，成人本科学制为</a:t>
            </a:r>
            <a:r>
              <a:rPr lang="en-US" altLang="zh-CN" sz="1000" b="1" dirty="0">
                <a:solidFill>
                  <a:schemeClr val="tx1"/>
                </a:solidFill>
                <a:latin typeface="楷体" pitchFamily="49" charset="-122"/>
                <a:ea typeface="楷体" pitchFamily="49" charset="-122"/>
              </a:rPr>
              <a:t>2-4</a:t>
            </a:r>
            <a:r>
              <a:rPr lang="zh-CN" altLang="zh-CN" sz="1000" b="1"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5.</a:t>
            </a:r>
            <a:r>
              <a:rPr lang="zh-CN" altLang="zh-CN" sz="1000" b="1" dirty="0">
                <a:solidFill>
                  <a:srgbClr val="FF0000"/>
                </a:solidFill>
                <a:latin typeface="楷体" pitchFamily="49" charset="-122"/>
                <a:ea typeface="楷体" pitchFamily="49" charset="-122"/>
              </a:rPr>
              <a:t>第二学士学位学生：</a:t>
            </a:r>
            <a:r>
              <a:rPr lang="zh-CN" altLang="zh-CN" sz="1000" b="1" dirty="0">
                <a:solidFill>
                  <a:schemeClr val="tx1"/>
                </a:solidFill>
                <a:latin typeface="楷体" pitchFamily="49" charset="-122"/>
                <a:ea typeface="楷体" pitchFamily="49" charset="-122"/>
              </a:rPr>
              <a:t>是指已修完一个本科专业并获得学士学位后，按照招生计划，经考试合格，进入经教育部批准设立第二学士学位专业的高等学校，攻读第二个学士学位（不同学科）的学生，学制为</a:t>
            </a:r>
            <a:r>
              <a:rPr lang="en-US" altLang="zh-CN" sz="1000" b="1" dirty="0">
                <a:solidFill>
                  <a:schemeClr val="tx1"/>
                </a:solidFill>
                <a:latin typeface="楷体" pitchFamily="49" charset="-122"/>
                <a:ea typeface="楷体" pitchFamily="49" charset="-122"/>
              </a:rPr>
              <a:t>2</a:t>
            </a:r>
            <a:r>
              <a:rPr lang="zh-CN" altLang="zh-CN" sz="1000" b="1"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6.</a:t>
            </a:r>
            <a:r>
              <a:rPr lang="zh-CN" altLang="zh-CN" sz="1000" b="1" dirty="0">
                <a:solidFill>
                  <a:srgbClr val="FF0000"/>
                </a:solidFill>
                <a:latin typeface="楷体" pitchFamily="49" charset="-122"/>
                <a:ea typeface="楷体" pitchFamily="49" charset="-122"/>
              </a:rPr>
              <a:t>对口招收中职生：</a:t>
            </a:r>
            <a:r>
              <a:rPr lang="zh-CN" altLang="zh-CN" sz="1000" b="1" dirty="0">
                <a:solidFill>
                  <a:schemeClr val="tx1"/>
                </a:solidFill>
                <a:latin typeface="楷体" pitchFamily="49" charset="-122"/>
                <a:ea typeface="楷体" pitchFamily="49" charset="-122"/>
              </a:rPr>
              <a:t>是指经教育部批准，省（区、市）所属本科高校采取“文化素质</a:t>
            </a:r>
            <a:r>
              <a:rPr lang="en-US" altLang="zh-CN" sz="1000" b="1" dirty="0">
                <a:solidFill>
                  <a:schemeClr val="tx1"/>
                </a:solidFill>
                <a:latin typeface="楷体" pitchFamily="49" charset="-122"/>
                <a:ea typeface="楷体" pitchFamily="49" charset="-122"/>
              </a:rPr>
              <a:t>+</a:t>
            </a:r>
            <a:r>
              <a:rPr lang="zh-CN" altLang="zh-CN" sz="1000" b="1" dirty="0">
                <a:solidFill>
                  <a:schemeClr val="tx1"/>
                </a:solidFill>
                <a:latin typeface="楷体" pitchFamily="49" charset="-122"/>
                <a:ea typeface="楷体" pitchFamily="49" charset="-122"/>
              </a:rPr>
              <a:t>职业技能”办法招收的优秀中职毕业生。</a:t>
            </a:r>
          </a:p>
        </p:txBody>
      </p:sp>
      <p:sp>
        <p:nvSpPr>
          <p:cNvPr id="9" name="TextBox 8"/>
          <p:cNvSpPr txBox="1"/>
          <p:nvPr/>
        </p:nvSpPr>
        <p:spPr>
          <a:xfrm>
            <a:off x="323528" y="3435846"/>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
        <p:nvSpPr>
          <p:cNvPr id="10" name="AutoShape 2"/>
          <p:cNvSpPr>
            <a:spLocks noChangeArrowheads="1"/>
          </p:cNvSpPr>
          <p:nvPr/>
        </p:nvSpPr>
        <p:spPr bwMode="auto">
          <a:xfrm flipH="1">
            <a:off x="179512" y="2283718"/>
            <a:ext cx="2088232" cy="864096"/>
          </a:xfrm>
          <a:prstGeom prst="wedgeRoundRectCallout">
            <a:avLst>
              <a:gd name="adj1" fmla="val -85538"/>
              <a:gd name="adj2" fmla="val -13649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毕业生数：</a:t>
            </a:r>
            <a:r>
              <a:rPr lang="zh-CN" altLang="zh-CN" sz="900" dirty="0">
                <a:latin typeface="楷体" pitchFamily="49" charset="-122"/>
                <a:ea typeface="楷体" pitchFamily="49" charset="-122"/>
              </a:rPr>
              <a:t>是指上学年度具有学籍的学生完成教学计划规定课程，考试合格，取得毕业证书的学生数。（含往届推迟毕业、学分制提前毕业的学生）</a:t>
            </a:r>
            <a:endParaRPr lang="zh-CN" altLang="zh-CN" sz="900" dirty="0">
              <a:latin typeface="楷体" pitchFamily="49" charset="-122"/>
              <a:ea typeface="楷体" pitchFamily="49" charset="-122"/>
              <a:cs typeface="宋体" pitchFamily="2" charset="-122"/>
            </a:endParaRPr>
          </a:p>
        </p:txBody>
      </p:sp>
      <p:sp>
        <p:nvSpPr>
          <p:cNvPr id="12" name="AutoShape 2"/>
          <p:cNvSpPr>
            <a:spLocks noChangeArrowheads="1"/>
          </p:cNvSpPr>
          <p:nvPr/>
        </p:nvSpPr>
        <p:spPr bwMode="auto">
          <a:xfrm flipH="1">
            <a:off x="2987824" y="411510"/>
            <a:ext cx="1728192" cy="360040"/>
          </a:xfrm>
          <a:prstGeom prst="wedgeRoundRectCallout">
            <a:avLst>
              <a:gd name="adj1" fmla="val -55126"/>
              <a:gd name="adj2" fmla="val 84090"/>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rPr>
              <a:t>招生数：</a:t>
            </a:r>
            <a:r>
              <a:rPr lang="zh-CN" altLang="zh-CN" sz="900" b="1" dirty="0"/>
              <a:t>是指实际招收入学的新生数。</a:t>
            </a:r>
          </a:p>
        </p:txBody>
      </p:sp>
      <p:sp>
        <p:nvSpPr>
          <p:cNvPr id="14" name="AutoShape 2"/>
          <p:cNvSpPr>
            <a:spLocks noChangeArrowheads="1"/>
          </p:cNvSpPr>
          <p:nvPr/>
        </p:nvSpPr>
        <p:spPr bwMode="auto">
          <a:xfrm flipH="1">
            <a:off x="7343800" y="2571750"/>
            <a:ext cx="1800200" cy="520179"/>
          </a:xfrm>
          <a:prstGeom prst="wedgeRoundRectCallout">
            <a:avLst>
              <a:gd name="adj1" fmla="val -22097"/>
              <a:gd name="adj2" fmla="val -26629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预计毕业生数：</a:t>
            </a:r>
            <a:r>
              <a:rPr lang="zh-CN" altLang="zh-CN" sz="900" dirty="0">
                <a:latin typeface="楷体" pitchFamily="49" charset="-122"/>
                <a:ea typeface="楷体" pitchFamily="49" charset="-122"/>
              </a:rPr>
              <a:t>是指学历教育中本学年内即将毕业的在校生数。</a:t>
            </a:r>
            <a:endParaRPr lang="zh-CN" altLang="zh-CN" sz="900" dirty="0">
              <a:latin typeface="楷体" pitchFamily="49" charset="-122"/>
              <a:ea typeface="楷体" pitchFamily="49" charset="-122"/>
              <a:cs typeface="宋体" pitchFamily="2" charset="-122"/>
            </a:endParaRPr>
          </a:p>
        </p:txBody>
      </p:sp>
      <p:sp>
        <p:nvSpPr>
          <p:cNvPr id="15" name="AutoShape 2"/>
          <p:cNvSpPr>
            <a:spLocks noChangeArrowheads="1"/>
          </p:cNvSpPr>
          <p:nvPr/>
        </p:nvSpPr>
        <p:spPr bwMode="auto">
          <a:xfrm flipH="1">
            <a:off x="3995936" y="2571750"/>
            <a:ext cx="2592288" cy="504056"/>
          </a:xfrm>
          <a:prstGeom prst="wedgeRoundRectCallout">
            <a:avLst>
              <a:gd name="adj1" fmla="val -14507"/>
              <a:gd name="adj2" fmla="val -24038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是指教育部下达预科招生计划，招收的少数民族、港澳台、华侨、高水平运动员等学生。经过</a:t>
            </a:r>
            <a:r>
              <a:rPr lang="en-US" altLang="zh-CN" sz="900" dirty="0">
                <a:latin typeface="楷体" pitchFamily="49" charset="-122"/>
                <a:ea typeface="楷体" pitchFamily="49" charset="-122"/>
              </a:rPr>
              <a:t>1-2</a:t>
            </a:r>
            <a:r>
              <a:rPr lang="zh-CN" altLang="zh-CN" sz="900" dirty="0">
                <a:latin typeface="楷体" pitchFamily="49" charset="-122"/>
                <a:ea typeface="楷体" pitchFamily="49" charset="-122"/>
              </a:rPr>
              <a:t>年的文化补习，合格者转入本专科阶段学习。</a:t>
            </a:r>
          </a:p>
        </p:txBody>
      </p:sp>
      <p:sp>
        <p:nvSpPr>
          <p:cNvPr id="13" name="AutoShape 2"/>
          <p:cNvSpPr>
            <a:spLocks noChangeArrowheads="1"/>
          </p:cNvSpPr>
          <p:nvPr/>
        </p:nvSpPr>
        <p:spPr bwMode="auto">
          <a:xfrm flipH="1">
            <a:off x="5724128" y="1995686"/>
            <a:ext cx="1800200" cy="520179"/>
          </a:xfrm>
          <a:prstGeom prst="wedgeRoundRectCallout">
            <a:avLst>
              <a:gd name="adj1" fmla="val -32342"/>
              <a:gd name="adj2" fmla="val -24898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zh-CN" altLang="zh-CN" sz="900" dirty="0">
              <a:latin typeface="楷体" pitchFamily="49" charset="-122"/>
              <a:ea typeface="楷体" pitchFamily="49" charset="-122"/>
              <a:cs typeface="宋体" pitchFamily="2" charset="-122"/>
            </a:endParaRPr>
          </a:p>
        </p:txBody>
      </p:sp>
      <p:sp>
        <p:nvSpPr>
          <p:cNvPr id="16" name="圆角矩形 15"/>
          <p:cNvSpPr/>
          <p:nvPr/>
        </p:nvSpPr>
        <p:spPr>
          <a:xfrm>
            <a:off x="4067944" y="51470"/>
            <a:ext cx="4968552" cy="36004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50" b="1" dirty="0">
                <a:solidFill>
                  <a:srgbClr val="FF0000"/>
                </a:solidFill>
              </a:rPr>
              <a:t>本报表统计招生计划在本校的通过全国普通高等学校统一招生考试所招收的高中起点本科、专科起点本科、第二学士学位的本科层次学生以及对口招收中职生。</a:t>
            </a:r>
            <a:endParaRPr kumimoji="0" lang="zh-CN" altLang="en-US" sz="2400" b="1" i="0" u="none" strike="noStrike" cap="none" normalizeH="0" baseline="0" dirty="0">
              <a:ln>
                <a:noFill/>
              </a:ln>
              <a:solidFill>
                <a:srgbClr val="FF0000"/>
              </a:solidFill>
              <a:effectLst/>
              <a:latin typeface="Arial" pitchFamily="34" charset="0"/>
              <a:ea typeface="宋体" pitchFamily="2" charset="-122"/>
              <a:cs typeface="宋体" pitchFamily="2" charset="-122"/>
            </a:endParaRPr>
          </a:p>
        </p:txBody>
      </p:sp>
      <p:sp>
        <p:nvSpPr>
          <p:cNvPr id="17" name="AutoShape 2"/>
          <p:cNvSpPr>
            <a:spLocks noChangeArrowheads="1"/>
          </p:cNvSpPr>
          <p:nvPr/>
        </p:nvSpPr>
        <p:spPr bwMode="auto">
          <a:xfrm flipH="1">
            <a:off x="2339752" y="2427734"/>
            <a:ext cx="1368152" cy="720080"/>
          </a:xfrm>
          <a:prstGeom prst="wedgeRoundRectCallout">
            <a:avLst>
              <a:gd name="adj1" fmla="val -75953"/>
              <a:gd name="adj2" fmla="val -187965"/>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800" b="1" dirty="0">
                <a:solidFill>
                  <a:srgbClr val="FF0000"/>
                </a:solidFill>
                <a:latin typeface="楷体" pitchFamily="49" charset="-122"/>
                <a:ea typeface="楷体" pitchFamily="49" charset="-122"/>
              </a:rPr>
              <a:t>授予学位数</a:t>
            </a:r>
            <a:r>
              <a:rPr lang="zh-CN" altLang="en-US" sz="800" b="1" dirty="0">
                <a:solidFill>
                  <a:srgbClr val="FF0000"/>
                </a:solidFill>
                <a:latin typeface="楷体" pitchFamily="49" charset="-122"/>
                <a:ea typeface="楷体" pitchFamily="49" charset="-122"/>
              </a:rPr>
              <a:t>：</a:t>
            </a:r>
            <a:r>
              <a:rPr lang="zh-CN" altLang="zh-CN" sz="850" dirty="0">
                <a:latin typeface="楷体" pitchFamily="49" charset="-122"/>
                <a:ea typeface="楷体" pitchFamily="49" charset="-122"/>
              </a:rPr>
              <a:t>为上学年度实际授予学位的人数（含补授学位、学分制提前毕业可授学位的学生）</a:t>
            </a:r>
            <a:r>
              <a:rPr lang="en-US" altLang="zh-CN" sz="850" dirty="0">
                <a:latin typeface="楷体" pitchFamily="49" charset="-122"/>
                <a:ea typeface="楷体" pitchFamily="49" charset="-122"/>
              </a:rPr>
              <a:t>,</a:t>
            </a:r>
            <a:r>
              <a:rPr lang="zh-CN" altLang="zh-CN" sz="850" dirty="0">
                <a:latin typeface="楷体" pitchFamily="49" charset="-122"/>
                <a:ea typeface="楷体" pitchFamily="49" charset="-122"/>
              </a:rPr>
              <a:t>由培养单位填报。</a:t>
            </a:r>
          </a:p>
        </p:txBody>
      </p:sp>
      <p:sp>
        <p:nvSpPr>
          <p:cNvPr id="11" name="AutoShape 2"/>
          <p:cNvSpPr>
            <a:spLocks noChangeArrowheads="1"/>
          </p:cNvSpPr>
          <p:nvPr/>
        </p:nvSpPr>
        <p:spPr bwMode="auto">
          <a:xfrm flipH="1">
            <a:off x="3707904" y="1995686"/>
            <a:ext cx="1728192" cy="432048"/>
          </a:xfrm>
          <a:prstGeom prst="wedgeRoundRectCallout">
            <a:avLst>
              <a:gd name="adj1" fmla="val -11836"/>
              <a:gd name="adj2" fmla="val -14029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a:lnSpc>
                <a:spcPts val="1500"/>
              </a:lnSpc>
            </a:pPr>
            <a:r>
              <a:rPr lang="zh-CN" altLang="zh-CN" sz="900" b="1" dirty="0">
                <a:solidFill>
                  <a:srgbClr val="FF0000"/>
                </a:solidFill>
                <a:latin typeface="楷体" pitchFamily="49" charset="-122"/>
                <a:ea typeface="楷体" pitchFamily="49" charset="-122"/>
              </a:rPr>
              <a:t>应届毕业生：</a:t>
            </a:r>
            <a:r>
              <a:rPr lang="zh-CN" altLang="zh-CN" sz="900" dirty="0">
                <a:latin typeface="楷体" pitchFamily="49" charset="-122"/>
                <a:ea typeface="楷体" pitchFamily="49" charset="-122"/>
              </a:rPr>
              <a:t>是指完成上一级学历教育，当年毕业的学生。</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312</a:t>
            </a:r>
            <a:r>
              <a:rPr lang="zh-CN" altLang="zh-CN" sz="2000" dirty="0">
                <a:solidFill>
                  <a:schemeClr val="bg1"/>
                </a:solidFill>
                <a:latin typeface="黑体" pitchFamily="49" charset="-122"/>
                <a:ea typeface="黑体" pitchFamily="49" charset="-122"/>
              </a:rPr>
              <a:t>普通本科分专业学生数</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extLst>
              <p:ext uri="{D42A27DB-BD31-4B8C-83A1-F6EECF244321}">
                <p14:modId xmlns:p14="http://schemas.microsoft.com/office/powerpoint/2010/main" val="3735978768"/>
              </p:ext>
            </p:extLst>
          </p:nvPr>
        </p:nvGraphicFramePr>
        <p:xfrm>
          <a:off x="395536" y="843558"/>
          <a:ext cx="8352929" cy="2803376"/>
        </p:xfrm>
        <a:graphic>
          <a:graphicData uri="http://schemas.openxmlformats.org/drawingml/2006/table">
            <a:tbl>
              <a:tblPr/>
              <a:tblGrid>
                <a:gridCol w="1004320">
                  <a:extLst>
                    <a:ext uri="{9D8B030D-6E8A-4147-A177-3AD203B41FA5}">
                      <a16:colId xmlns:a16="http://schemas.microsoft.com/office/drawing/2014/main" val="20000"/>
                    </a:ext>
                  </a:extLst>
                </a:gridCol>
                <a:gridCol w="996402">
                  <a:extLst>
                    <a:ext uri="{9D8B030D-6E8A-4147-A177-3AD203B41FA5}">
                      <a16:colId xmlns:a16="http://schemas.microsoft.com/office/drawing/2014/main" val="20001"/>
                    </a:ext>
                  </a:extLst>
                </a:gridCol>
                <a:gridCol w="1007712">
                  <a:extLst>
                    <a:ext uri="{9D8B030D-6E8A-4147-A177-3AD203B41FA5}">
                      <a16:colId xmlns:a16="http://schemas.microsoft.com/office/drawing/2014/main" val="20002"/>
                    </a:ext>
                  </a:extLst>
                </a:gridCol>
                <a:gridCol w="318939">
                  <a:extLst>
                    <a:ext uri="{9D8B030D-6E8A-4147-A177-3AD203B41FA5}">
                      <a16:colId xmlns:a16="http://schemas.microsoft.com/office/drawing/2014/main" val="20003"/>
                    </a:ext>
                  </a:extLst>
                </a:gridCol>
                <a:gridCol w="318939">
                  <a:extLst>
                    <a:ext uri="{9D8B030D-6E8A-4147-A177-3AD203B41FA5}">
                      <a16:colId xmlns:a16="http://schemas.microsoft.com/office/drawing/2014/main" val="20004"/>
                    </a:ext>
                  </a:extLst>
                </a:gridCol>
                <a:gridCol w="400936">
                  <a:extLst>
                    <a:ext uri="{9D8B030D-6E8A-4147-A177-3AD203B41FA5}">
                      <a16:colId xmlns:a16="http://schemas.microsoft.com/office/drawing/2014/main" val="20005"/>
                    </a:ext>
                  </a:extLst>
                </a:gridCol>
                <a:gridCol w="400370">
                  <a:extLst>
                    <a:ext uri="{9D8B030D-6E8A-4147-A177-3AD203B41FA5}">
                      <a16:colId xmlns:a16="http://schemas.microsoft.com/office/drawing/2014/main" val="20006"/>
                    </a:ext>
                  </a:extLst>
                </a:gridCol>
                <a:gridCol w="400936">
                  <a:extLst>
                    <a:ext uri="{9D8B030D-6E8A-4147-A177-3AD203B41FA5}">
                      <a16:colId xmlns:a16="http://schemas.microsoft.com/office/drawing/2014/main" val="20007"/>
                    </a:ext>
                  </a:extLst>
                </a:gridCol>
                <a:gridCol w="400936">
                  <a:extLst>
                    <a:ext uri="{9D8B030D-6E8A-4147-A177-3AD203B41FA5}">
                      <a16:colId xmlns:a16="http://schemas.microsoft.com/office/drawing/2014/main" val="20008"/>
                    </a:ext>
                  </a:extLst>
                </a:gridCol>
                <a:gridCol w="400936">
                  <a:extLst>
                    <a:ext uri="{9D8B030D-6E8A-4147-A177-3AD203B41FA5}">
                      <a16:colId xmlns:a16="http://schemas.microsoft.com/office/drawing/2014/main" val="20009"/>
                    </a:ext>
                  </a:extLst>
                </a:gridCol>
                <a:gridCol w="381144">
                  <a:extLst>
                    <a:ext uri="{9D8B030D-6E8A-4147-A177-3AD203B41FA5}">
                      <a16:colId xmlns:a16="http://schemas.microsoft.com/office/drawing/2014/main" val="20010"/>
                    </a:ext>
                  </a:extLst>
                </a:gridCol>
                <a:gridCol w="381144">
                  <a:extLst>
                    <a:ext uri="{9D8B030D-6E8A-4147-A177-3AD203B41FA5}">
                      <a16:colId xmlns:a16="http://schemas.microsoft.com/office/drawing/2014/main" val="20011"/>
                    </a:ext>
                  </a:extLst>
                </a:gridCol>
                <a:gridCol w="381144">
                  <a:extLst>
                    <a:ext uri="{9D8B030D-6E8A-4147-A177-3AD203B41FA5}">
                      <a16:colId xmlns:a16="http://schemas.microsoft.com/office/drawing/2014/main" val="20012"/>
                    </a:ext>
                  </a:extLst>
                </a:gridCol>
                <a:gridCol w="381144">
                  <a:extLst>
                    <a:ext uri="{9D8B030D-6E8A-4147-A177-3AD203B41FA5}">
                      <a16:colId xmlns:a16="http://schemas.microsoft.com/office/drawing/2014/main" val="20013"/>
                    </a:ext>
                  </a:extLst>
                </a:gridCol>
                <a:gridCol w="381144">
                  <a:extLst>
                    <a:ext uri="{9D8B030D-6E8A-4147-A177-3AD203B41FA5}">
                      <a16:colId xmlns:a16="http://schemas.microsoft.com/office/drawing/2014/main" val="20014"/>
                    </a:ext>
                  </a:extLst>
                </a:gridCol>
                <a:gridCol w="381144">
                  <a:extLst>
                    <a:ext uri="{9D8B030D-6E8A-4147-A177-3AD203B41FA5}">
                      <a16:colId xmlns:a16="http://schemas.microsoft.com/office/drawing/2014/main" val="20015"/>
                    </a:ext>
                  </a:extLst>
                </a:gridCol>
                <a:gridCol w="415639">
                  <a:extLst>
                    <a:ext uri="{9D8B030D-6E8A-4147-A177-3AD203B41FA5}">
                      <a16:colId xmlns:a16="http://schemas.microsoft.com/office/drawing/2014/main" val="20016"/>
                    </a:ext>
                  </a:extLst>
                </a:gridCol>
              </a:tblGrid>
              <a:tr h="175211">
                <a:tc rowSpan="3">
                  <a:txBody>
                    <a:bodyPr/>
                    <a:lstStyle/>
                    <a:p>
                      <a:pPr algn="ctr">
                        <a:lnSpc>
                          <a:spcPts val="1200"/>
                        </a:lnSpc>
                        <a:spcAft>
                          <a:spcPts val="0"/>
                        </a:spcAft>
                      </a:pPr>
                      <a:r>
                        <a:rPr lang="en-US" sz="800" u="sng" kern="100" dirty="0">
                          <a:latin typeface="宋体"/>
                          <a:ea typeface="宋体"/>
                        </a:rPr>
                        <a:t> </a:t>
                      </a:r>
                      <a:r>
                        <a:rPr lang="zh-CN" sz="800" u="sng" kern="100" dirty="0">
                          <a:latin typeface="Times New Roman"/>
                          <a:ea typeface="宋体"/>
                        </a:rPr>
                        <a:t>专业名称</a:t>
                      </a:r>
                      <a:endParaRPr lang="zh-CN" sz="900" u="sng"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u="sng" kern="100" dirty="0">
                          <a:latin typeface="Times New Roman"/>
                          <a:ea typeface="宋体"/>
                        </a:rPr>
                        <a:t>专业代码</a:t>
                      </a:r>
                      <a:endParaRPr lang="zh-CN" sz="900" u="sng"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年制</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毕业生数</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lnSpc>
                          <a:spcPts val="1200"/>
                        </a:lnSpc>
                        <a:spcAft>
                          <a:spcPts val="0"/>
                        </a:spcAft>
                      </a:pPr>
                      <a:r>
                        <a:rPr lang="zh-CN" sz="800" kern="100" dirty="0">
                          <a:latin typeface="Times New Roman"/>
                          <a:ea typeface="宋体"/>
                        </a:rPr>
                        <a:t>授予学位数</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lnSpc>
                          <a:spcPts val="1200"/>
                        </a:lnSpc>
                        <a:spcAft>
                          <a:spcPts val="0"/>
                        </a:spcAft>
                      </a:pPr>
                      <a:r>
                        <a:rPr lang="zh-CN" sz="800" kern="100">
                          <a:latin typeface="Times New Roman"/>
                          <a:ea typeface="宋体"/>
                        </a:rPr>
                        <a:t>招生数</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lnSpc>
                          <a:spcPts val="1200"/>
                        </a:lnSpc>
                        <a:spcAft>
                          <a:spcPts val="0"/>
                        </a:spcAft>
                      </a:pPr>
                      <a:r>
                        <a:rPr lang="zh-CN" sz="800" kern="100">
                          <a:latin typeface="Times New Roman"/>
                          <a:ea typeface="宋体"/>
                        </a:rPr>
                        <a:t>预计毕业生数</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75211">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lnSpc>
                          <a:spcPts val="1200"/>
                        </a:lnSpc>
                        <a:spcAft>
                          <a:spcPts val="0"/>
                        </a:spcAft>
                      </a:pPr>
                      <a:r>
                        <a:rPr lang="zh-CN" sz="800" kern="100" dirty="0">
                          <a:latin typeface="Times New Roman"/>
                          <a:ea typeface="宋体"/>
                        </a:rPr>
                        <a:t>计</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lnSpc>
                          <a:spcPts val="1200"/>
                        </a:lnSpc>
                        <a:spcAft>
                          <a:spcPts val="0"/>
                        </a:spcAft>
                      </a:pPr>
                      <a:r>
                        <a:rPr lang="zh-CN" sz="800" kern="100" dirty="0">
                          <a:latin typeface="Times New Roman"/>
                          <a:ea typeface="宋体"/>
                        </a:rPr>
                        <a:t>其中：</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一年级</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二年级</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三年级</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四年级</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五年级及以上</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35042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dirty="0">
                          <a:latin typeface="Times New Roman"/>
                          <a:ea typeface="宋体"/>
                        </a:rPr>
                        <a:t>应届毕业生</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春季招生</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预科生转入</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175211">
                <a:tc>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乙</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dirty="0">
                          <a:latin typeface="宋体"/>
                          <a:ea typeface="宋体"/>
                        </a:rPr>
                        <a:t>6</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dirty="0">
                          <a:latin typeface="宋体"/>
                          <a:ea typeface="宋体"/>
                        </a:rPr>
                        <a:t>7</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8</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9</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10</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11</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12</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dirty="0">
                          <a:latin typeface="宋体"/>
                          <a:ea typeface="宋体"/>
                        </a:rPr>
                        <a:t>13</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75211">
                <a:tc>
                  <a:txBody>
                    <a:bodyPr/>
                    <a:lstStyle/>
                    <a:p>
                      <a:pPr indent="229235" algn="l">
                        <a:lnSpc>
                          <a:spcPts val="1200"/>
                        </a:lnSpc>
                        <a:spcAft>
                          <a:spcPts val="0"/>
                        </a:spcAft>
                      </a:pPr>
                      <a:r>
                        <a:rPr lang="zh-CN" sz="800" b="1" kern="100">
                          <a:latin typeface="Times New Roman"/>
                          <a:ea typeface="宋体"/>
                        </a:rPr>
                        <a:t>普通本科生</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l">
                        <a:lnSpc>
                          <a:spcPts val="1200"/>
                        </a:lnSpc>
                        <a:spcAft>
                          <a:spcPts val="0"/>
                        </a:spcAft>
                      </a:pPr>
                      <a:r>
                        <a:rPr lang="zh-CN" sz="800" b="1" kern="100">
                          <a:latin typeface="Times New Roman"/>
                          <a:ea typeface="宋体"/>
                        </a:rPr>
                        <a:t>普通本科生</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42100</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75211">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421002</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75211">
                <a:tc>
                  <a:txBody>
                    <a:bodyPr/>
                    <a:lstStyle/>
                    <a:p>
                      <a:pPr indent="228600" algn="just">
                        <a:lnSpc>
                          <a:spcPts val="1200"/>
                        </a:lnSpc>
                        <a:spcAft>
                          <a:spcPts val="0"/>
                        </a:spcAft>
                      </a:pPr>
                      <a:r>
                        <a:rPr lang="zh-CN" sz="800" kern="100">
                          <a:latin typeface="Times New Roman"/>
                          <a:ea typeface="宋体"/>
                        </a:rPr>
                        <a:t>高中起点本科</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高中起点本科</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42101</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75211">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421010101010</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75211">
                <a:tc>
                  <a:txBody>
                    <a:bodyPr/>
                    <a:lstStyle/>
                    <a:p>
                      <a:pPr indent="228600" algn="just">
                        <a:lnSpc>
                          <a:spcPts val="1200"/>
                        </a:lnSpc>
                        <a:spcAft>
                          <a:spcPts val="0"/>
                        </a:spcAft>
                      </a:pPr>
                      <a:r>
                        <a:rPr lang="zh-CN" sz="800" kern="100">
                          <a:latin typeface="Times New Roman"/>
                          <a:ea typeface="宋体"/>
                        </a:rPr>
                        <a:t>专科起点本科</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专科起点本科</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42102</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75211">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421020101010</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75211">
                <a:tc>
                  <a:txBody>
                    <a:bodyPr/>
                    <a:lstStyle/>
                    <a:p>
                      <a:pPr indent="228600" algn="just">
                        <a:lnSpc>
                          <a:spcPts val="1200"/>
                        </a:lnSpc>
                        <a:spcAft>
                          <a:spcPts val="0"/>
                        </a:spcAft>
                      </a:pPr>
                      <a:r>
                        <a:rPr lang="zh-CN" sz="800" kern="100">
                          <a:latin typeface="Times New Roman"/>
                          <a:ea typeface="宋体"/>
                        </a:rPr>
                        <a:t>第二学士学位</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第二学士学位</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42103</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75211">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421030101010</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350422">
                <a:tc>
                  <a:txBody>
                    <a:bodyPr/>
                    <a:lstStyle/>
                    <a:p>
                      <a:pPr indent="228600" algn="just">
                        <a:lnSpc>
                          <a:spcPts val="1200"/>
                        </a:lnSpc>
                        <a:spcAft>
                          <a:spcPts val="0"/>
                        </a:spcAft>
                      </a:pPr>
                      <a:r>
                        <a:rPr lang="zh-CN" sz="800" kern="100" dirty="0">
                          <a:solidFill>
                            <a:srgbClr val="FF0000"/>
                          </a:solidFill>
                          <a:latin typeface="Times New Roman"/>
                          <a:ea typeface="宋体"/>
                        </a:rPr>
                        <a:t>对口招收中职生</a:t>
                      </a:r>
                      <a:endParaRPr lang="zh-CN" sz="900" kern="100" dirty="0">
                        <a:solidFill>
                          <a:srgbClr val="FF0000"/>
                        </a:solidFill>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dirty="0">
                          <a:solidFill>
                            <a:srgbClr val="FF0000"/>
                          </a:solidFill>
                          <a:latin typeface="Times New Roman"/>
                          <a:ea typeface="宋体"/>
                        </a:rPr>
                        <a:t>对口招收中职生</a:t>
                      </a:r>
                      <a:endParaRPr lang="zh-CN" sz="900" kern="100" dirty="0">
                        <a:solidFill>
                          <a:srgbClr val="FF0000"/>
                        </a:solidFill>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42104</a:t>
                      </a:r>
                      <a:endParaRPr lang="zh-CN" sz="900" kern="100" dirty="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75211">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421040101010</a:t>
                      </a:r>
                      <a:r>
                        <a:rPr lang="en-US" sz="800" kern="0">
                          <a:latin typeface="宋体"/>
                          <a:ea typeface="宋体"/>
                          <a:cs typeface="宋体"/>
                        </a:rPr>
                        <a:t>……</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502" marR="125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bl>
          </a:graphicData>
        </a:graphic>
      </p:graphicFrame>
      <p:sp>
        <p:nvSpPr>
          <p:cNvPr id="28673" name="Rectangle 1"/>
          <p:cNvSpPr>
            <a:spLocks noChangeArrowheads="1"/>
          </p:cNvSpPr>
          <p:nvPr/>
        </p:nvSpPr>
        <p:spPr bwMode="auto">
          <a:xfrm>
            <a:off x="107504" y="585160"/>
            <a:ext cx="8071440"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34290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312</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普通本科分专业学生数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9" name="圆角矩形 8"/>
          <p:cNvSpPr/>
          <p:nvPr/>
        </p:nvSpPr>
        <p:spPr>
          <a:xfrm>
            <a:off x="3995936" y="51470"/>
            <a:ext cx="5040560"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00" b="1" dirty="0">
                <a:solidFill>
                  <a:schemeClr val="tx1"/>
                </a:solidFill>
              </a:rPr>
              <a:t>经教育部批准，由省（区、市）所属本科高校采取“文化素质</a:t>
            </a:r>
            <a:r>
              <a:rPr lang="en-US" altLang="zh-CN" sz="1000" b="1" dirty="0">
                <a:solidFill>
                  <a:schemeClr val="tx1"/>
                </a:solidFill>
              </a:rPr>
              <a:t>+</a:t>
            </a:r>
            <a:r>
              <a:rPr lang="zh-CN" altLang="zh-CN" sz="1000" b="1" dirty="0">
                <a:solidFill>
                  <a:schemeClr val="tx1"/>
                </a:solidFill>
              </a:rPr>
              <a:t>职业技能”办法招收的优秀中职毕业生在</a:t>
            </a:r>
            <a:r>
              <a:rPr lang="zh-CN" altLang="zh-CN" sz="1000" b="1" dirty="0">
                <a:solidFill>
                  <a:srgbClr val="FF0000"/>
                </a:solidFill>
              </a:rPr>
              <a:t>“对口招收中职生”</a:t>
            </a:r>
            <a:r>
              <a:rPr lang="zh-CN" altLang="zh-CN" sz="1000" b="1" dirty="0">
                <a:solidFill>
                  <a:schemeClr val="tx1"/>
                </a:solidFill>
              </a:rPr>
              <a:t>中填报。</a:t>
            </a:r>
            <a:endParaRPr lang="en-US" altLang="zh-CN" sz="1000" b="1" dirty="0">
              <a:solidFill>
                <a:schemeClr val="tx1"/>
              </a:solidFill>
            </a:endParaRPr>
          </a:p>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00" b="1" dirty="0">
                <a:solidFill>
                  <a:schemeClr val="tx1"/>
                </a:solidFill>
              </a:rPr>
              <a:t>参加普通高等学校招生全国统一考试的中职毕业生在</a:t>
            </a:r>
            <a:r>
              <a:rPr lang="zh-CN" altLang="zh-CN" sz="1000" b="1" dirty="0">
                <a:solidFill>
                  <a:srgbClr val="FF0000"/>
                </a:solidFill>
              </a:rPr>
              <a:t>“高中起点”</a:t>
            </a:r>
            <a:r>
              <a:rPr lang="zh-CN" altLang="zh-CN" sz="1000" b="1" dirty="0">
                <a:solidFill>
                  <a:schemeClr val="tx1"/>
                </a:solidFill>
              </a:rPr>
              <a:t>中填报。</a:t>
            </a:r>
            <a:endParaRPr kumimoji="0" lang="zh-CN" altLang="en-US" sz="1000" b="1"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0" name="线形标注 1 9"/>
          <p:cNvSpPr/>
          <p:nvPr/>
        </p:nvSpPr>
        <p:spPr>
          <a:xfrm rot="5400000">
            <a:off x="1295636" y="2535746"/>
            <a:ext cx="1224136" cy="3456384"/>
          </a:xfrm>
          <a:prstGeom prst="borderCallout1">
            <a:avLst>
              <a:gd name="adj1" fmla="val 49583"/>
              <a:gd name="adj2" fmla="val -1751"/>
              <a:gd name="adj3" fmla="val 77246"/>
              <a:gd name="adj4" fmla="val -18808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fontAlgn="base">
              <a:lnSpc>
                <a:spcPts val="1500"/>
              </a:lnSpc>
              <a:spcBef>
                <a:spcPct val="0"/>
              </a:spcBef>
              <a:spcAft>
                <a:spcPct val="0"/>
              </a:spcAft>
            </a:pPr>
            <a:r>
              <a:rPr lang="zh-CN" altLang="zh-CN" sz="1050" b="1" dirty="0">
                <a:solidFill>
                  <a:srgbClr val="FF0000"/>
                </a:solidFill>
                <a:latin typeface="楷体" pitchFamily="49" charset="-122"/>
                <a:ea typeface="楷体" pitchFamily="49" charset="-122"/>
              </a:rPr>
              <a:t>专业名称、专业代码栏填写各类小计及类别码顺序为</a:t>
            </a:r>
            <a:r>
              <a:rPr lang="zh-CN" altLang="zh-CN" sz="1050" b="1" dirty="0">
                <a:solidFill>
                  <a:schemeClr val="tx1"/>
                </a:solidFill>
                <a:latin typeface="楷体" pitchFamily="49" charset="-122"/>
                <a:ea typeface="楷体" pitchFamily="49" charset="-122"/>
              </a:rPr>
              <a:t>：本科（</a:t>
            </a:r>
            <a:r>
              <a:rPr lang="en-US" altLang="zh-CN" sz="1050" b="1" dirty="0">
                <a:solidFill>
                  <a:schemeClr val="tx1"/>
                </a:solidFill>
                <a:latin typeface="楷体" pitchFamily="49" charset="-122"/>
                <a:ea typeface="楷体" pitchFamily="49" charset="-122"/>
              </a:rPr>
              <a:t>42100</a:t>
            </a:r>
            <a:r>
              <a:rPr lang="zh-CN" altLang="zh-CN" sz="1050" b="1" dirty="0">
                <a:solidFill>
                  <a:schemeClr val="tx1"/>
                </a:solidFill>
                <a:latin typeface="楷体" pitchFamily="49" charset="-122"/>
                <a:ea typeface="楷体" pitchFamily="49" charset="-122"/>
              </a:rPr>
              <a:t>）、其中：女（</a:t>
            </a:r>
            <a:r>
              <a:rPr lang="en-US" altLang="zh-CN" sz="1050" b="1" dirty="0">
                <a:solidFill>
                  <a:schemeClr val="tx1"/>
                </a:solidFill>
                <a:latin typeface="楷体" pitchFamily="49" charset="-122"/>
                <a:ea typeface="楷体" pitchFamily="49" charset="-122"/>
              </a:rPr>
              <a:t>421002</a:t>
            </a:r>
            <a:r>
              <a:rPr lang="zh-CN" altLang="zh-CN" sz="1050" b="1" dirty="0">
                <a:solidFill>
                  <a:schemeClr val="tx1"/>
                </a:solidFill>
                <a:latin typeface="楷体" pitchFamily="49" charset="-122"/>
                <a:ea typeface="楷体" pitchFamily="49" charset="-122"/>
              </a:rPr>
              <a:t>）、高中起点本科（</a:t>
            </a:r>
            <a:r>
              <a:rPr lang="en-US" altLang="zh-CN" sz="1050" b="1" dirty="0">
                <a:solidFill>
                  <a:schemeClr val="tx1"/>
                </a:solidFill>
                <a:latin typeface="楷体" pitchFamily="49" charset="-122"/>
                <a:ea typeface="楷体" pitchFamily="49" charset="-122"/>
              </a:rPr>
              <a:t>42101</a:t>
            </a:r>
            <a:r>
              <a:rPr lang="zh-CN" altLang="zh-CN" sz="1050" b="1" dirty="0">
                <a:solidFill>
                  <a:schemeClr val="tx1"/>
                </a:solidFill>
                <a:latin typeface="楷体" pitchFamily="49" charset="-122"/>
                <a:ea typeface="楷体" pitchFamily="49" charset="-122"/>
              </a:rPr>
              <a:t>）、专科起点本科（</a:t>
            </a:r>
            <a:r>
              <a:rPr lang="en-US" altLang="zh-CN" sz="1050" b="1" dirty="0">
                <a:solidFill>
                  <a:schemeClr val="tx1"/>
                </a:solidFill>
                <a:latin typeface="楷体" pitchFamily="49" charset="-122"/>
                <a:ea typeface="楷体" pitchFamily="49" charset="-122"/>
              </a:rPr>
              <a:t>42102</a:t>
            </a:r>
            <a:r>
              <a:rPr lang="zh-CN" altLang="zh-CN" sz="1050" b="1" dirty="0">
                <a:solidFill>
                  <a:schemeClr val="tx1"/>
                </a:solidFill>
                <a:latin typeface="楷体" pitchFamily="49" charset="-122"/>
                <a:ea typeface="楷体" pitchFamily="49" charset="-122"/>
              </a:rPr>
              <a:t>）、第二学士学位（</a:t>
            </a:r>
            <a:r>
              <a:rPr lang="en-US" altLang="zh-CN" sz="1050" b="1" dirty="0">
                <a:solidFill>
                  <a:schemeClr val="tx1"/>
                </a:solidFill>
                <a:latin typeface="楷体" pitchFamily="49" charset="-122"/>
                <a:ea typeface="楷体" pitchFamily="49" charset="-122"/>
              </a:rPr>
              <a:t>42103</a:t>
            </a:r>
            <a:r>
              <a:rPr lang="zh-CN" altLang="zh-CN" sz="1050" b="1" dirty="0">
                <a:solidFill>
                  <a:schemeClr val="tx1"/>
                </a:solidFill>
                <a:latin typeface="楷体" pitchFamily="49" charset="-122"/>
                <a:ea typeface="楷体" pitchFamily="49" charset="-122"/>
              </a:rPr>
              <a:t>）、对口招收中职生（</a:t>
            </a:r>
            <a:r>
              <a:rPr lang="en-US" altLang="zh-CN" sz="1050" b="1" dirty="0">
                <a:solidFill>
                  <a:schemeClr val="tx1"/>
                </a:solidFill>
                <a:latin typeface="楷体" pitchFamily="49" charset="-122"/>
                <a:ea typeface="楷体" pitchFamily="49" charset="-122"/>
              </a:rPr>
              <a:t>42104</a:t>
            </a:r>
            <a:r>
              <a:rPr lang="zh-CN" altLang="zh-CN" sz="1050" b="1" dirty="0">
                <a:solidFill>
                  <a:schemeClr val="tx1"/>
                </a:solidFill>
                <a:latin typeface="楷体" pitchFamily="49" charset="-122"/>
                <a:ea typeface="楷体" pitchFamily="49" charset="-122"/>
              </a:rPr>
              <a:t>）。</a:t>
            </a:r>
            <a:endParaRPr lang="en-US" altLang="zh-CN" sz="1050" b="1" dirty="0">
              <a:solidFill>
                <a:schemeClr val="tx1"/>
              </a:solidFill>
              <a:latin typeface="楷体" pitchFamily="49" charset="-122"/>
              <a:ea typeface="楷体" pitchFamily="49" charset="-122"/>
            </a:endParaRPr>
          </a:p>
          <a:p>
            <a:pPr fontAlgn="base">
              <a:lnSpc>
                <a:spcPts val="1500"/>
              </a:lnSpc>
              <a:spcBef>
                <a:spcPct val="0"/>
              </a:spcBef>
              <a:spcAft>
                <a:spcPct val="0"/>
              </a:spcAft>
            </a:pPr>
            <a:r>
              <a:rPr lang="zh-CN" altLang="zh-CN" sz="1050" b="1" dirty="0">
                <a:solidFill>
                  <a:srgbClr val="FF0000"/>
                </a:solidFill>
                <a:latin typeface="楷体" pitchFamily="49" charset="-122"/>
                <a:ea typeface="楷体" pitchFamily="49" charset="-122"/>
              </a:rPr>
              <a:t>各类小计的关系：</a:t>
            </a:r>
            <a:r>
              <a:rPr lang="zh-CN" altLang="zh-CN" sz="1050" b="1" dirty="0">
                <a:solidFill>
                  <a:schemeClr val="tx1"/>
                </a:solidFill>
                <a:latin typeface="楷体" pitchFamily="49" charset="-122"/>
                <a:ea typeface="楷体" pitchFamily="49" charset="-122"/>
              </a:rPr>
              <a:t>本科等于高中起点本科、专科起点本科、第二学士学位、对口招收中职生的分专业学生数之和</a:t>
            </a:r>
            <a:r>
              <a:rPr lang="zh-CN" altLang="zh-CN" sz="1050" b="1" dirty="0">
                <a:solidFill>
                  <a:schemeClr val="tx1"/>
                </a:solidFill>
              </a:rPr>
              <a:t>。</a:t>
            </a:r>
            <a:endParaRPr lang="zh-CN" altLang="zh-CN" sz="1100" b="1" u="sng" dirty="0">
              <a:solidFill>
                <a:schemeClr val="tx1"/>
              </a:solidFill>
              <a:latin typeface="Arial" pitchFamily="34" charset="0"/>
              <a:ea typeface="宋体" pitchFamily="2" charset="-122"/>
              <a:cs typeface="宋体" pitchFamily="2" charset="-122"/>
            </a:endParaRPr>
          </a:p>
        </p:txBody>
      </p:sp>
      <p:sp>
        <p:nvSpPr>
          <p:cNvPr id="11" name="AutoShape 2"/>
          <p:cNvSpPr>
            <a:spLocks noChangeArrowheads="1"/>
          </p:cNvSpPr>
          <p:nvPr/>
        </p:nvSpPr>
        <p:spPr bwMode="auto">
          <a:xfrm flipH="1">
            <a:off x="3203848" y="627534"/>
            <a:ext cx="1728192" cy="360040"/>
          </a:xfrm>
          <a:prstGeom prst="wedgeRoundRectCallout">
            <a:avLst>
              <a:gd name="adj1" fmla="val 52700"/>
              <a:gd name="adj2" fmla="val 9178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t>非师范生在专业代码后加</a:t>
            </a:r>
            <a:r>
              <a:rPr lang="en-US" altLang="zh-CN" sz="900" b="1" dirty="0"/>
              <a:t>0</a:t>
            </a:r>
            <a:r>
              <a:rPr lang="zh-CN" altLang="zh-CN" sz="900" b="1" dirty="0"/>
              <a:t>，师范生在专业代码后加</a:t>
            </a:r>
            <a:r>
              <a:rPr lang="en-US" altLang="zh-CN" sz="900" b="1" dirty="0"/>
              <a:t>1</a:t>
            </a:r>
            <a:r>
              <a:rPr lang="zh-CN" altLang="zh-CN" sz="900" b="1" dirty="0"/>
              <a:t>。</a:t>
            </a:r>
          </a:p>
        </p:txBody>
      </p:sp>
      <p:sp>
        <p:nvSpPr>
          <p:cNvPr id="12" name="线形标注 1 11"/>
          <p:cNvSpPr/>
          <p:nvPr/>
        </p:nvSpPr>
        <p:spPr>
          <a:xfrm>
            <a:off x="4283968" y="2931790"/>
            <a:ext cx="4680520" cy="720080"/>
          </a:xfrm>
          <a:prstGeom prst="borderCallout1">
            <a:avLst>
              <a:gd name="adj1" fmla="val 48675"/>
              <a:gd name="adj2" fmla="val -265"/>
              <a:gd name="adj3" fmla="val -104164"/>
              <a:gd name="adj4" fmla="val -42839"/>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rPr>
              <a:t>高中起点本科、专科起点本科、第二学士学位、对口招收中职生各类小计后填写分专业学生数，</a:t>
            </a:r>
            <a:r>
              <a:rPr lang="zh-CN" altLang="zh-CN" sz="900" dirty="0">
                <a:solidFill>
                  <a:schemeClr val="tx1"/>
                </a:solidFill>
                <a:latin typeface="楷体" pitchFamily="49" charset="-122"/>
                <a:ea typeface="楷体" pitchFamily="49" charset="-122"/>
              </a:rPr>
              <a:t>专业名称和专业代码按《高等学校本科专业目录（统计用）》填写，专业代码的填写方法前五位为小计类别码，中间六位为专业代码，后一位为是否是师范生。如：高中起点本科的哲学专业非师范生的代码应填</a:t>
            </a:r>
            <a:r>
              <a:rPr lang="en-US" altLang="zh-CN" sz="900" dirty="0">
                <a:solidFill>
                  <a:schemeClr val="tx1"/>
                </a:solidFill>
                <a:latin typeface="楷体" pitchFamily="49" charset="-122"/>
                <a:ea typeface="楷体" pitchFamily="49" charset="-122"/>
              </a:rPr>
              <a:t>421010101010</a:t>
            </a:r>
            <a:r>
              <a:rPr lang="zh-CN" altLang="zh-CN" sz="900" dirty="0">
                <a:solidFill>
                  <a:schemeClr val="tx1"/>
                </a:solidFill>
                <a:latin typeface="楷体" pitchFamily="49" charset="-122"/>
                <a:ea typeface="楷体" pitchFamily="49" charset="-122"/>
              </a:rPr>
              <a:t>，高中起点本科的哲学专业师范生的代码应填</a:t>
            </a:r>
            <a:r>
              <a:rPr lang="en-US" altLang="zh-CN" sz="900" dirty="0">
                <a:solidFill>
                  <a:schemeClr val="tx1"/>
                </a:solidFill>
                <a:latin typeface="楷体" pitchFamily="49" charset="-122"/>
                <a:ea typeface="楷体" pitchFamily="49" charset="-122"/>
              </a:rPr>
              <a:t>421010101011</a:t>
            </a:r>
            <a:r>
              <a:rPr lang="zh-CN" altLang="zh-CN" sz="900" dirty="0">
                <a:solidFill>
                  <a:schemeClr val="tx1"/>
                </a:solidFill>
                <a:latin typeface="楷体" pitchFamily="49" charset="-122"/>
                <a:ea typeface="楷体" pitchFamily="49" charset="-122"/>
              </a:rPr>
              <a:t>。</a:t>
            </a:r>
          </a:p>
        </p:txBody>
      </p:sp>
      <p:sp>
        <p:nvSpPr>
          <p:cNvPr id="13" name="线形标注 1 12"/>
          <p:cNvSpPr/>
          <p:nvPr/>
        </p:nvSpPr>
        <p:spPr>
          <a:xfrm>
            <a:off x="3995936" y="1563638"/>
            <a:ext cx="4968552" cy="1296144"/>
          </a:xfrm>
          <a:prstGeom prst="borderCallout1">
            <a:avLst>
              <a:gd name="adj1" fmla="val 48675"/>
              <a:gd name="adj2" fmla="val -265"/>
              <a:gd name="adj3" fmla="val -30856"/>
              <a:gd name="adj4" fmla="val -35585"/>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00" b="1" dirty="0">
                <a:solidFill>
                  <a:srgbClr val="FF0000"/>
                </a:solidFill>
                <a:latin typeface="楷体" pitchFamily="49" charset="-122"/>
                <a:ea typeface="楷体" pitchFamily="49" charset="-122"/>
              </a:rPr>
              <a:t>按专业招生培养的学生，</a:t>
            </a:r>
            <a:r>
              <a:rPr lang="zh-CN" altLang="zh-CN" sz="800" dirty="0">
                <a:solidFill>
                  <a:schemeClr val="tx1"/>
                </a:solidFill>
                <a:latin typeface="楷体" pitchFamily="49" charset="-122"/>
                <a:ea typeface="楷体" pitchFamily="49" charset="-122"/>
              </a:rPr>
              <a:t>按《高等学校本科专业目录（统计用）》专业代码、专业名称填报；自主专业名称的专业，按其培养方案、培养方向、课程安排归类到专业目录中的专业代码，自主专业名称栏按实际专业名称填报。</a:t>
            </a:r>
            <a:br>
              <a:rPr lang="en-US" altLang="zh-CN" sz="800" b="1"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按专业类招生培养的学生，</a:t>
            </a:r>
            <a:r>
              <a:rPr lang="zh-CN" altLang="zh-CN" sz="800" dirty="0">
                <a:solidFill>
                  <a:schemeClr val="tx1"/>
                </a:solidFill>
                <a:latin typeface="楷体" pitchFamily="49" charset="-122"/>
                <a:ea typeface="楷体" pitchFamily="49" charset="-122"/>
              </a:rPr>
              <a:t>在未分具体专业年级时，按《高等学校本科专业目录（统计用）》学科门类中的专业类专业代码、专业类名称填报，即专业代码第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 如：当按哲学类（</a:t>
            </a:r>
            <a:r>
              <a:rPr lang="en-US" altLang="zh-CN" sz="800" dirty="0">
                <a:solidFill>
                  <a:schemeClr val="tx1"/>
                </a:solidFill>
                <a:latin typeface="楷体" pitchFamily="49" charset="-122"/>
                <a:ea typeface="楷体" pitchFamily="49" charset="-122"/>
              </a:rPr>
              <a:t>010100</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招生，专业代码填报</a:t>
            </a:r>
            <a:r>
              <a:rPr lang="en-US" altLang="zh-CN" sz="800" dirty="0">
                <a:solidFill>
                  <a:schemeClr val="tx1"/>
                </a:solidFill>
                <a:latin typeface="楷体" pitchFamily="49" charset="-122"/>
                <a:ea typeface="楷体" pitchFamily="49" charset="-122"/>
              </a:rPr>
              <a:t>0101TP,</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b="1" dirty="0">
                <a:solidFill>
                  <a:schemeClr val="tx1"/>
                </a:solidFill>
                <a:latin typeface="楷体" pitchFamily="49" charset="-122"/>
                <a:ea typeface="楷体" pitchFamily="49" charset="-122"/>
              </a:rPr>
              <a:t>。</a:t>
            </a:r>
            <a:br>
              <a:rPr lang="en-US" altLang="zh-CN" sz="800" b="1"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按试验班招生和通识教育培养的学生，</a:t>
            </a:r>
            <a:r>
              <a:rPr lang="zh-CN" altLang="zh-CN" sz="800" dirty="0">
                <a:solidFill>
                  <a:schemeClr val="tx1"/>
                </a:solidFill>
                <a:latin typeface="楷体" pitchFamily="49" charset="-122"/>
                <a:ea typeface="楷体" pitchFamily="49" charset="-122"/>
              </a:rPr>
              <a:t>在未分具体专业类、专业年级时，学校根据具体培养方案、培养方向、课程安排等情况确定主要所在专业类，按《高等学校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。如：当按理科试验班招生，如果培养方案、培养方向、课程安排主要涉及物理类，按物理学类填报，专业代码填报</a:t>
            </a:r>
            <a:r>
              <a:rPr lang="en-US" altLang="zh-CN" sz="800" dirty="0">
                <a:solidFill>
                  <a:schemeClr val="tx1"/>
                </a:solidFill>
                <a:latin typeface="楷体" pitchFamily="49" charset="-122"/>
                <a:ea typeface="楷体" pitchFamily="49" charset="-122"/>
              </a:rPr>
              <a:t>0702TP</a:t>
            </a:r>
            <a:r>
              <a:rPr lang="zh-CN" altLang="zh-CN" sz="800" dirty="0">
                <a:solidFill>
                  <a:schemeClr val="tx1"/>
                </a:solidFill>
                <a:latin typeface="楷体" pitchFamily="49" charset="-122"/>
                <a:ea typeface="楷体" pitchFamily="49" charset="-122"/>
              </a:rPr>
              <a:t>，自主专业名称栏里填写</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理科试验班</a:t>
            </a:r>
            <a:r>
              <a:rPr lang="en-US" altLang="zh-CN" sz="800" dirty="0">
                <a:solidFill>
                  <a:schemeClr val="tx1"/>
                </a:solidFill>
                <a:latin typeface="楷体" pitchFamily="49" charset="-122"/>
                <a:ea typeface="楷体" pitchFamily="49" charset="-122"/>
              </a:rPr>
              <a:t>”</a:t>
            </a:r>
            <a:r>
              <a:rPr lang="zh-CN" altLang="zh-CN" sz="800" b="1" dirty="0">
                <a:solidFill>
                  <a:schemeClr val="tx1"/>
                </a:solidFill>
                <a:latin typeface="楷体" pitchFamily="49" charset="-122"/>
                <a:ea typeface="楷体" pitchFamily="49" charset="-122"/>
              </a:rPr>
              <a:t>。</a:t>
            </a:r>
          </a:p>
        </p:txBody>
      </p:sp>
      <p:sp>
        <p:nvSpPr>
          <p:cNvPr id="14" name="线形标注 1 13"/>
          <p:cNvSpPr/>
          <p:nvPr/>
        </p:nvSpPr>
        <p:spPr>
          <a:xfrm>
            <a:off x="3995936" y="3703340"/>
            <a:ext cx="4968552" cy="1440160"/>
          </a:xfrm>
          <a:prstGeom prst="borderCallout1">
            <a:avLst>
              <a:gd name="adj1" fmla="val 50858"/>
              <a:gd name="adj2" fmla="val -404"/>
              <a:gd name="adj3" fmla="val -152655"/>
              <a:gd name="adj4" fmla="val -10049"/>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chemeClr val="tx1"/>
                </a:solidFill>
              </a:rPr>
              <a:t>年制：填写分专业学生数时必须填写年制，年制按整数填报。</a:t>
            </a:r>
            <a:endParaRPr lang="en-US" altLang="zh-CN" sz="1000" b="1" dirty="0">
              <a:solidFill>
                <a:schemeClr val="tx1"/>
              </a:solidFill>
            </a:endParaRPr>
          </a:p>
          <a:p>
            <a:r>
              <a:rPr lang="zh-CN" altLang="zh-CN" sz="1000" b="1" dirty="0">
                <a:solidFill>
                  <a:srgbClr val="FF0000"/>
                </a:solidFill>
              </a:rPr>
              <a:t>秋季（</a:t>
            </a:r>
            <a:r>
              <a:rPr lang="en-US" altLang="zh-CN" sz="1000" b="1" dirty="0">
                <a:solidFill>
                  <a:srgbClr val="FF0000"/>
                </a:solidFill>
              </a:rPr>
              <a:t>9</a:t>
            </a:r>
            <a:r>
              <a:rPr lang="zh-CN" altLang="zh-CN" sz="1000" b="1" dirty="0">
                <a:solidFill>
                  <a:srgbClr val="FF0000"/>
                </a:solidFill>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；如：若填写秋季（</a:t>
            </a:r>
            <a:r>
              <a:rPr lang="en-US" altLang="zh-CN" sz="1000" dirty="0">
                <a:solidFill>
                  <a:schemeClr val="tx1"/>
                </a:solidFill>
                <a:latin typeface="楷体" pitchFamily="49" charset="-122"/>
                <a:ea typeface="楷体" pitchFamily="49" charset="-122"/>
              </a:rPr>
              <a:t>9</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”填报，第“三年级”的“在校学生数”计入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a:t>
            </a:r>
            <a:endParaRPr lang="en-US" altLang="zh-CN" sz="1000" dirty="0">
              <a:solidFill>
                <a:schemeClr val="tx1"/>
              </a:solidFill>
              <a:latin typeface="楷体" pitchFamily="49" charset="-122"/>
              <a:ea typeface="楷体" pitchFamily="49" charset="-122"/>
            </a:endParaRPr>
          </a:p>
          <a:p>
            <a:r>
              <a:rPr lang="zh-CN" altLang="zh-CN" sz="1000" b="1" dirty="0">
                <a:solidFill>
                  <a:srgbClr val="FF0000"/>
                </a:solidFill>
              </a:rPr>
              <a:t>春季（</a:t>
            </a:r>
            <a:r>
              <a:rPr lang="en-US" altLang="zh-CN" sz="1000" b="1" dirty="0">
                <a:solidFill>
                  <a:srgbClr val="FF0000"/>
                </a:solidFill>
              </a:rPr>
              <a:t>2</a:t>
            </a:r>
            <a:r>
              <a:rPr lang="zh-CN" altLang="zh-CN" sz="1000" b="1" dirty="0">
                <a:solidFill>
                  <a:srgbClr val="FF0000"/>
                </a:solidFill>
              </a:rPr>
              <a:t>、</a:t>
            </a:r>
            <a:r>
              <a:rPr lang="en-US" altLang="zh-CN" sz="1000" b="1" dirty="0">
                <a:solidFill>
                  <a:srgbClr val="FF0000"/>
                </a:solidFill>
              </a:rPr>
              <a:t>3</a:t>
            </a:r>
            <a:r>
              <a:rPr lang="zh-CN" altLang="zh-CN" sz="1000" b="1" dirty="0">
                <a:solidFill>
                  <a:srgbClr val="FF0000"/>
                </a:solidFill>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 如：若填写春季（</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”填报，第“二年级”的“在校学生数”计入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；专业相同年制不同应分别填报。</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07504" y="5147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313</a:t>
            </a:r>
            <a:r>
              <a:rPr lang="zh-CN" altLang="zh-CN" sz="2000" dirty="0">
                <a:solidFill>
                  <a:schemeClr val="bg1"/>
                </a:solidFill>
                <a:latin typeface="黑体" pitchFamily="49" charset="-122"/>
                <a:ea typeface="黑体" pitchFamily="49" charset="-122"/>
              </a:rPr>
              <a:t>成人专科分专业学生数</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467542" y="771547"/>
          <a:ext cx="8136905" cy="2035952"/>
        </p:xfrm>
        <a:graphic>
          <a:graphicData uri="http://schemas.openxmlformats.org/drawingml/2006/table">
            <a:tbl>
              <a:tblPr/>
              <a:tblGrid>
                <a:gridCol w="1255579">
                  <a:extLst>
                    <a:ext uri="{9D8B030D-6E8A-4147-A177-3AD203B41FA5}">
                      <a16:colId xmlns:a16="http://schemas.microsoft.com/office/drawing/2014/main" val="20000"/>
                    </a:ext>
                  </a:extLst>
                </a:gridCol>
                <a:gridCol w="1277170">
                  <a:extLst>
                    <a:ext uri="{9D8B030D-6E8A-4147-A177-3AD203B41FA5}">
                      <a16:colId xmlns:a16="http://schemas.microsoft.com/office/drawing/2014/main" val="20001"/>
                    </a:ext>
                  </a:extLst>
                </a:gridCol>
                <a:gridCol w="1077318">
                  <a:extLst>
                    <a:ext uri="{9D8B030D-6E8A-4147-A177-3AD203B41FA5}">
                      <a16:colId xmlns:a16="http://schemas.microsoft.com/office/drawing/2014/main" val="20002"/>
                    </a:ext>
                  </a:extLst>
                </a:gridCol>
                <a:gridCol w="312234">
                  <a:extLst>
                    <a:ext uri="{9D8B030D-6E8A-4147-A177-3AD203B41FA5}">
                      <a16:colId xmlns:a16="http://schemas.microsoft.com/office/drawing/2014/main" val="20003"/>
                    </a:ext>
                  </a:extLst>
                </a:gridCol>
                <a:gridCol w="470566">
                  <a:extLst>
                    <a:ext uri="{9D8B030D-6E8A-4147-A177-3AD203B41FA5}">
                      <a16:colId xmlns:a16="http://schemas.microsoft.com/office/drawing/2014/main" val="20004"/>
                    </a:ext>
                  </a:extLst>
                </a:gridCol>
                <a:gridCol w="549731">
                  <a:extLst>
                    <a:ext uri="{9D8B030D-6E8A-4147-A177-3AD203B41FA5}">
                      <a16:colId xmlns:a16="http://schemas.microsoft.com/office/drawing/2014/main" val="20005"/>
                    </a:ext>
                  </a:extLst>
                </a:gridCol>
                <a:gridCol w="533676">
                  <a:extLst>
                    <a:ext uri="{9D8B030D-6E8A-4147-A177-3AD203B41FA5}">
                      <a16:colId xmlns:a16="http://schemas.microsoft.com/office/drawing/2014/main" val="20006"/>
                    </a:ext>
                  </a:extLst>
                </a:gridCol>
                <a:gridCol w="533676">
                  <a:extLst>
                    <a:ext uri="{9D8B030D-6E8A-4147-A177-3AD203B41FA5}">
                      <a16:colId xmlns:a16="http://schemas.microsoft.com/office/drawing/2014/main" val="20007"/>
                    </a:ext>
                  </a:extLst>
                </a:gridCol>
                <a:gridCol w="533676">
                  <a:extLst>
                    <a:ext uri="{9D8B030D-6E8A-4147-A177-3AD203B41FA5}">
                      <a16:colId xmlns:a16="http://schemas.microsoft.com/office/drawing/2014/main" val="20008"/>
                    </a:ext>
                  </a:extLst>
                </a:gridCol>
                <a:gridCol w="533676">
                  <a:extLst>
                    <a:ext uri="{9D8B030D-6E8A-4147-A177-3AD203B41FA5}">
                      <a16:colId xmlns:a16="http://schemas.microsoft.com/office/drawing/2014/main" val="20009"/>
                    </a:ext>
                  </a:extLst>
                </a:gridCol>
                <a:gridCol w="533676">
                  <a:extLst>
                    <a:ext uri="{9D8B030D-6E8A-4147-A177-3AD203B41FA5}">
                      <a16:colId xmlns:a16="http://schemas.microsoft.com/office/drawing/2014/main" val="20010"/>
                    </a:ext>
                  </a:extLst>
                </a:gridCol>
                <a:gridCol w="525927">
                  <a:extLst>
                    <a:ext uri="{9D8B030D-6E8A-4147-A177-3AD203B41FA5}">
                      <a16:colId xmlns:a16="http://schemas.microsoft.com/office/drawing/2014/main" val="20011"/>
                    </a:ext>
                  </a:extLst>
                </a:gridCol>
              </a:tblGrid>
              <a:tr h="226217">
                <a:tc rowSpan="2">
                  <a:txBody>
                    <a:bodyPr/>
                    <a:lstStyle/>
                    <a:p>
                      <a:pPr indent="457200" algn="just">
                        <a:lnSpc>
                          <a:spcPts val="1200"/>
                        </a:lnSpc>
                        <a:spcAft>
                          <a:spcPts val="0"/>
                        </a:spcAft>
                      </a:pP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年制</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5">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预计毕业生数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5243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一年级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三年级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四年级及以上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226217">
                <a:tc>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26217">
                <a:tc>
                  <a:txBody>
                    <a:bodyPr/>
                    <a:lstStyle/>
                    <a:p>
                      <a:pPr indent="342900" algn="just">
                        <a:lnSpc>
                          <a:spcPts val="1200"/>
                        </a:lnSpc>
                        <a:spcAft>
                          <a:spcPts val="0"/>
                        </a:spcAft>
                      </a:pPr>
                      <a:r>
                        <a:rPr lang="zh-CN" sz="800" b="1" kern="100">
                          <a:latin typeface="Times New Roman"/>
                          <a:ea typeface="宋体"/>
                        </a:rPr>
                        <a:t>成人专科生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b="1" kern="100" dirty="0">
                          <a:latin typeface="Times New Roman"/>
                          <a:ea typeface="宋体"/>
                        </a:rPr>
                        <a:t>成人专科生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41200</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26217">
                <a:tc>
                  <a:txBody>
                    <a:bodyPr/>
                    <a:lstStyle/>
                    <a:p>
                      <a:pPr indent="342900"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800" b="1" kern="100" dirty="0">
                          <a:latin typeface="宋体"/>
                          <a:ea typeface="宋体"/>
                        </a:rPr>
                        <a:t>412002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2395" algn="just">
                        <a:lnSpc>
                          <a:spcPts val="1200"/>
                        </a:lnSpc>
                        <a:spcAft>
                          <a:spcPts val="0"/>
                        </a:spcAft>
                      </a:pPr>
                      <a:endParaRPr lang="zh-CN" sz="900" kern="100" dirty="0">
                        <a:latin typeface="Times New Roman"/>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26217">
                <a:tc>
                  <a:txBody>
                    <a:bodyPr/>
                    <a:lstStyle/>
                    <a:p>
                      <a:pPr indent="342900"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26217">
                <a:tc>
                  <a:txBody>
                    <a:bodyPr/>
                    <a:lstStyle/>
                    <a:p>
                      <a:pPr algn="l">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26217">
                <a:tc>
                  <a:txBody>
                    <a:bodyPr/>
                    <a:lstStyle/>
                    <a:p>
                      <a:pPr indent="34163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bl>
          </a:graphicData>
        </a:graphic>
      </p:graphicFrame>
      <p:sp>
        <p:nvSpPr>
          <p:cNvPr id="29697" name="Rectangle 1"/>
          <p:cNvSpPr>
            <a:spLocks noChangeArrowheads="1"/>
          </p:cNvSpPr>
          <p:nvPr/>
        </p:nvSpPr>
        <p:spPr bwMode="auto">
          <a:xfrm>
            <a:off x="0" y="483518"/>
            <a:ext cx="8532440" cy="53091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57150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313</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成人专科分专业学生数                                                                                单位：人</a:t>
            </a:r>
            <a:endParaRPr kumimoji="0" lang="zh-CN" altLang="en-US" sz="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a:p>
            <a:pPr marL="0" marR="0" lvl="0" indent="571500" algn="l" defTabSz="914400" rtl="0" eaLnBrk="0" fontAlgn="base" latinLnBrk="0" hangingPunct="0">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圆角矩形 6"/>
          <p:cNvSpPr/>
          <p:nvPr/>
        </p:nvSpPr>
        <p:spPr>
          <a:xfrm>
            <a:off x="827584" y="3147814"/>
            <a:ext cx="8064896" cy="1512168"/>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50" b="1" dirty="0">
                <a:solidFill>
                  <a:srgbClr val="FF0000"/>
                </a:solidFill>
                <a:latin typeface="楷体" pitchFamily="49" charset="-122"/>
                <a:ea typeface="楷体" pitchFamily="49" charset="-122"/>
              </a:rPr>
              <a:t>1.</a:t>
            </a:r>
            <a:r>
              <a:rPr lang="zh-CN" altLang="zh-CN" sz="1050" b="1" dirty="0">
                <a:solidFill>
                  <a:srgbClr val="FF0000"/>
                </a:solidFill>
                <a:latin typeface="楷体" pitchFamily="49" charset="-122"/>
                <a:ea typeface="楷体" pitchFamily="49" charset="-122"/>
              </a:rPr>
              <a:t>专科教育：</a:t>
            </a:r>
            <a:r>
              <a:rPr lang="zh-CN" altLang="zh-CN" sz="1050" b="1" dirty="0">
                <a:solidFill>
                  <a:schemeClr val="tx1"/>
                </a:solidFill>
                <a:latin typeface="楷体" pitchFamily="49" charset="-122"/>
                <a:ea typeface="楷体" pitchFamily="49" charset="-122"/>
              </a:rPr>
              <a:t>应当使学生掌握本专业必备的基础理论、专门应用技术知识，具有从事本专业实际工作的基本技能和技术应用能力。全日制专科教育的基本修业年限为二至三年。专科教育学生包括普通专科学生、成人（函授、业余、脱产）专科学生、网络专科学生。</a:t>
            </a:r>
          </a:p>
          <a:p>
            <a:r>
              <a:rPr lang="en-US" altLang="zh-CN" sz="1050" b="1" dirty="0">
                <a:solidFill>
                  <a:srgbClr val="FF0000"/>
                </a:solidFill>
                <a:latin typeface="楷体" pitchFamily="49" charset="-122"/>
                <a:ea typeface="楷体" pitchFamily="49" charset="-122"/>
              </a:rPr>
              <a:t>2.</a:t>
            </a:r>
            <a:r>
              <a:rPr lang="zh-CN" altLang="zh-CN" sz="1050" b="1" dirty="0">
                <a:solidFill>
                  <a:srgbClr val="FF0000"/>
                </a:solidFill>
                <a:latin typeface="楷体" pitchFamily="49" charset="-122"/>
                <a:ea typeface="楷体" pitchFamily="49" charset="-122"/>
              </a:rPr>
              <a:t>函授学生：</a:t>
            </a:r>
            <a:r>
              <a:rPr lang="zh-CN" altLang="zh-CN" sz="1050" b="1" dirty="0">
                <a:solidFill>
                  <a:schemeClr val="tx1"/>
                </a:solidFill>
                <a:latin typeface="楷体" pitchFamily="49" charset="-122"/>
                <a:ea typeface="楷体" pitchFamily="49" charset="-122"/>
              </a:rPr>
              <a:t>是指以函授为主要教学方式培养的成人专科、本科学生。</a:t>
            </a:r>
          </a:p>
          <a:p>
            <a:r>
              <a:rPr lang="en-US" altLang="zh-CN" sz="1050" b="1" dirty="0">
                <a:solidFill>
                  <a:srgbClr val="FF0000"/>
                </a:solidFill>
                <a:latin typeface="楷体" pitchFamily="49" charset="-122"/>
                <a:ea typeface="楷体" pitchFamily="49" charset="-122"/>
              </a:rPr>
              <a:t>3.</a:t>
            </a:r>
            <a:r>
              <a:rPr lang="zh-CN" altLang="zh-CN" sz="1050" b="1" dirty="0">
                <a:solidFill>
                  <a:srgbClr val="FF0000"/>
                </a:solidFill>
                <a:latin typeface="楷体" pitchFamily="49" charset="-122"/>
                <a:ea typeface="楷体" pitchFamily="49" charset="-122"/>
              </a:rPr>
              <a:t>业余学生：</a:t>
            </a:r>
            <a:r>
              <a:rPr lang="zh-CN" altLang="zh-CN" sz="1050" b="1" dirty="0">
                <a:solidFill>
                  <a:schemeClr val="tx1"/>
                </a:solidFill>
                <a:latin typeface="楷体" pitchFamily="49" charset="-122"/>
                <a:ea typeface="楷体" pitchFamily="49" charset="-122"/>
              </a:rPr>
              <a:t>是指以业余时间授课形式培养的成人专科、本科学生。</a:t>
            </a:r>
          </a:p>
          <a:p>
            <a:r>
              <a:rPr lang="en-US" altLang="zh-CN" sz="1050" b="1" dirty="0">
                <a:solidFill>
                  <a:srgbClr val="FF0000"/>
                </a:solidFill>
                <a:latin typeface="楷体" pitchFamily="49" charset="-122"/>
                <a:ea typeface="楷体" pitchFamily="49" charset="-122"/>
              </a:rPr>
              <a:t>4.</a:t>
            </a:r>
            <a:r>
              <a:rPr lang="zh-CN" altLang="zh-CN" sz="1050" b="1" dirty="0">
                <a:solidFill>
                  <a:srgbClr val="FF0000"/>
                </a:solidFill>
                <a:latin typeface="楷体" pitchFamily="49" charset="-122"/>
                <a:ea typeface="楷体" pitchFamily="49" charset="-122"/>
              </a:rPr>
              <a:t>脱产学生：</a:t>
            </a:r>
            <a:r>
              <a:rPr lang="zh-CN" altLang="zh-CN" sz="1050" b="1" dirty="0">
                <a:solidFill>
                  <a:schemeClr val="tx1"/>
                </a:solidFill>
                <a:latin typeface="楷体" pitchFamily="49" charset="-122"/>
                <a:ea typeface="楷体" pitchFamily="49" charset="-122"/>
              </a:rPr>
              <a:t>是指以全日制形式培养的成人专科、本科学生。</a:t>
            </a:r>
          </a:p>
          <a:p>
            <a:r>
              <a:rPr lang="en-US" altLang="zh-CN" sz="1050" b="1" dirty="0">
                <a:solidFill>
                  <a:srgbClr val="FF0000"/>
                </a:solidFill>
                <a:latin typeface="楷体" pitchFamily="49" charset="-122"/>
                <a:ea typeface="楷体" pitchFamily="49" charset="-122"/>
              </a:rPr>
              <a:t>5.</a:t>
            </a:r>
            <a:r>
              <a:rPr lang="zh-CN" altLang="zh-CN" sz="1050" b="1" dirty="0">
                <a:solidFill>
                  <a:srgbClr val="FF0000"/>
                </a:solidFill>
                <a:latin typeface="楷体" pitchFamily="49" charset="-122"/>
                <a:ea typeface="楷体" pitchFamily="49" charset="-122"/>
              </a:rPr>
              <a:t>高中起点专科学生：</a:t>
            </a:r>
            <a:r>
              <a:rPr lang="zh-CN" altLang="zh-CN" sz="1050" b="1" dirty="0">
                <a:solidFill>
                  <a:schemeClr val="tx1"/>
                </a:solidFill>
                <a:latin typeface="楷体" pitchFamily="49" charset="-122"/>
                <a:ea typeface="楷体" pitchFamily="49" charset="-122"/>
              </a:rPr>
              <a:t>是指高级中等教育毕业（同等学力）接受专科学历教育的学生（不含对口招收中职生和五年制高职转入学生），普通专科学制为</a:t>
            </a:r>
            <a:r>
              <a:rPr lang="en-US" altLang="zh-CN" sz="1050" b="1" dirty="0">
                <a:solidFill>
                  <a:schemeClr val="tx1"/>
                </a:solidFill>
                <a:latin typeface="楷体" pitchFamily="49" charset="-122"/>
                <a:ea typeface="楷体" pitchFamily="49" charset="-122"/>
              </a:rPr>
              <a:t>2-3</a:t>
            </a:r>
            <a:r>
              <a:rPr lang="zh-CN" altLang="zh-CN" sz="1050" b="1" dirty="0">
                <a:solidFill>
                  <a:schemeClr val="tx1"/>
                </a:solidFill>
                <a:latin typeface="楷体" pitchFamily="49" charset="-122"/>
                <a:ea typeface="楷体" pitchFamily="49" charset="-122"/>
              </a:rPr>
              <a:t>年，成人专科学制为</a:t>
            </a:r>
            <a:r>
              <a:rPr lang="en-US" altLang="zh-CN" sz="1050" b="1" dirty="0">
                <a:solidFill>
                  <a:schemeClr val="tx1"/>
                </a:solidFill>
                <a:latin typeface="楷体" pitchFamily="49" charset="-122"/>
                <a:ea typeface="楷体" pitchFamily="49" charset="-122"/>
              </a:rPr>
              <a:t>3-4</a:t>
            </a:r>
            <a:r>
              <a:rPr lang="zh-CN" altLang="zh-CN" sz="1050" b="1" dirty="0">
                <a:solidFill>
                  <a:schemeClr val="tx1"/>
                </a:solidFill>
                <a:latin typeface="楷体" pitchFamily="49" charset="-122"/>
                <a:ea typeface="楷体" pitchFamily="49" charset="-122"/>
              </a:rPr>
              <a:t>年。</a:t>
            </a:r>
          </a:p>
          <a:p>
            <a:r>
              <a:rPr lang="en-US" altLang="zh-CN" sz="1050" b="1" dirty="0">
                <a:solidFill>
                  <a:srgbClr val="FF0000"/>
                </a:solidFill>
                <a:latin typeface="楷体" pitchFamily="49" charset="-122"/>
                <a:ea typeface="楷体" pitchFamily="49" charset="-122"/>
              </a:rPr>
              <a:t>6.</a:t>
            </a:r>
            <a:r>
              <a:rPr lang="zh-CN" altLang="zh-CN" sz="1050" b="1" dirty="0">
                <a:solidFill>
                  <a:srgbClr val="FF0000"/>
                </a:solidFill>
                <a:latin typeface="楷体" pitchFamily="49" charset="-122"/>
                <a:ea typeface="楷体" pitchFamily="49" charset="-122"/>
              </a:rPr>
              <a:t>专科第二学历学生：</a:t>
            </a:r>
            <a:r>
              <a:rPr lang="zh-CN" altLang="zh-CN" sz="1050" b="1" dirty="0">
                <a:solidFill>
                  <a:schemeClr val="tx1"/>
                </a:solidFill>
                <a:latin typeface="楷体" pitchFamily="49" charset="-122"/>
                <a:ea typeface="楷体" pitchFamily="49" charset="-122"/>
              </a:rPr>
              <a:t>是指已修完一个专科专业后，不需参加全国成人高等教育统一招生考试，攻读第二专科专业的学生。学制为</a:t>
            </a:r>
            <a:r>
              <a:rPr lang="en-US" altLang="zh-CN" sz="1050" b="1" dirty="0">
                <a:solidFill>
                  <a:schemeClr val="tx1"/>
                </a:solidFill>
                <a:latin typeface="楷体" pitchFamily="49" charset="-122"/>
                <a:ea typeface="楷体" pitchFamily="49" charset="-122"/>
              </a:rPr>
              <a:t>3-4</a:t>
            </a:r>
            <a:r>
              <a:rPr lang="zh-CN" altLang="zh-CN" sz="1050" b="1" dirty="0">
                <a:solidFill>
                  <a:schemeClr val="tx1"/>
                </a:solidFill>
                <a:latin typeface="楷体" pitchFamily="49" charset="-122"/>
                <a:ea typeface="楷体" pitchFamily="49" charset="-122"/>
              </a:rPr>
              <a:t>年。</a:t>
            </a:r>
          </a:p>
        </p:txBody>
      </p:sp>
      <p:sp>
        <p:nvSpPr>
          <p:cNvPr id="8" name="TextBox 7"/>
          <p:cNvSpPr txBox="1"/>
          <p:nvPr/>
        </p:nvSpPr>
        <p:spPr>
          <a:xfrm>
            <a:off x="323528" y="3435846"/>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
        <p:nvSpPr>
          <p:cNvPr id="9" name="AutoShape 2"/>
          <p:cNvSpPr>
            <a:spLocks noChangeArrowheads="1"/>
          </p:cNvSpPr>
          <p:nvPr/>
        </p:nvSpPr>
        <p:spPr bwMode="auto">
          <a:xfrm flipH="1">
            <a:off x="251520" y="2211710"/>
            <a:ext cx="2952328" cy="720080"/>
          </a:xfrm>
          <a:prstGeom prst="wedgeRoundRectCallout">
            <a:avLst>
              <a:gd name="adj1" fmla="val -99141"/>
              <a:gd name="adj2" fmla="val -17689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毕业生数：</a:t>
            </a:r>
            <a:r>
              <a:rPr lang="zh-CN" altLang="zh-CN" sz="1000" dirty="0">
                <a:latin typeface="楷体" pitchFamily="49" charset="-122"/>
                <a:ea typeface="楷体" pitchFamily="49" charset="-122"/>
              </a:rPr>
              <a:t>是指上学年度具有学籍的学生完成教学计划规定课程，考试合格，取得毕业证书的学生数。（含往届推迟毕业、学分制提前毕业的学生）</a:t>
            </a:r>
            <a:endParaRPr lang="zh-CN" altLang="zh-CN" sz="900" dirty="0">
              <a:latin typeface="楷体" pitchFamily="49" charset="-122"/>
              <a:ea typeface="楷体" pitchFamily="49" charset="-122"/>
              <a:cs typeface="宋体" pitchFamily="2" charset="-122"/>
            </a:endParaRPr>
          </a:p>
        </p:txBody>
      </p:sp>
      <p:sp>
        <p:nvSpPr>
          <p:cNvPr id="10" name="AutoShape 2"/>
          <p:cNvSpPr>
            <a:spLocks noChangeArrowheads="1"/>
          </p:cNvSpPr>
          <p:nvPr/>
        </p:nvSpPr>
        <p:spPr bwMode="auto">
          <a:xfrm flipH="1">
            <a:off x="2987824" y="411510"/>
            <a:ext cx="1728192" cy="360040"/>
          </a:xfrm>
          <a:prstGeom prst="wedgeRoundRectCallout">
            <a:avLst>
              <a:gd name="adj1" fmla="val -73164"/>
              <a:gd name="adj2" fmla="val 10140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招生数：</a:t>
            </a:r>
            <a:r>
              <a:rPr lang="zh-CN" altLang="zh-CN" sz="900" dirty="0">
                <a:latin typeface="楷体" pitchFamily="49" charset="-122"/>
                <a:ea typeface="楷体" pitchFamily="49" charset="-122"/>
              </a:rPr>
              <a:t>是指实际招收入学的新生数。</a:t>
            </a:r>
          </a:p>
        </p:txBody>
      </p:sp>
      <p:sp>
        <p:nvSpPr>
          <p:cNvPr id="11" name="AutoShape 2"/>
          <p:cNvSpPr>
            <a:spLocks noChangeArrowheads="1"/>
          </p:cNvSpPr>
          <p:nvPr/>
        </p:nvSpPr>
        <p:spPr bwMode="auto">
          <a:xfrm flipH="1">
            <a:off x="4644008" y="1779662"/>
            <a:ext cx="1800200" cy="648072"/>
          </a:xfrm>
          <a:prstGeom prst="wedgeRoundRectCallout">
            <a:avLst>
              <a:gd name="adj1" fmla="val -62357"/>
              <a:gd name="adj2" fmla="val -173759"/>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1000" dirty="0">
                <a:latin typeface="楷体" pitchFamily="49" charset="-122"/>
                <a:ea typeface="楷体" pitchFamily="49" charset="-122"/>
              </a:rPr>
              <a:t>是指具有学籍并在本学年初进行学籍注册的学生数。</a:t>
            </a:r>
            <a:endParaRPr lang="zh-CN" altLang="zh-CN" sz="1000" dirty="0">
              <a:latin typeface="楷体" pitchFamily="49" charset="-122"/>
              <a:ea typeface="楷体" pitchFamily="49" charset="-122"/>
              <a:cs typeface="宋体" pitchFamily="2" charset="-122"/>
            </a:endParaRPr>
          </a:p>
        </p:txBody>
      </p:sp>
      <p:sp>
        <p:nvSpPr>
          <p:cNvPr id="12" name="AutoShape 2"/>
          <p:cNvSpPr>
            <a:spLocks noChangeArrowheads="1"/>
          </p:cNvSpPr>
          <p:nvPr/>
        </p:nvSpPr>
        <p:spPr bwMode="auto">
          <a:xfrm flipH="1">
            <a:off x="6732240" y="1779662"/>
            <a:ext cx="1800200" cy="648072"/>
          </a:xfrm>
          <a:prstGeom prst="wedgeRoundRectCallout">
            <a:avLst>
              <a:gd name="adj1" fmla="val -36720"/>
              <a:gd name="adj2" fmla="val -127799"/>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预计毕业生数：</a:t>
            </a:r>
            <a:r>
              <a:rPr lang="zh-CN" altLang="zh-CN" sz="1000" dirty="0">
                <a:latin typeface="楷体" pitchFamily="49" charset="-122"/>
                <a:ea typeface="楷体" pitchFamily="49" charset="-122"/>
              </a:rPr>
              <a:t>是指学历教育中本学年内即将毕业的在校生数。</a:t>
            </a:r>
            <a:endParaRPr lang="zh-CN" altLang="zh-CN" sz="1000" dirty="0">
              <a:latin typeface="楷体" pitchFamily="49" charset="-122"/>
              <a:ea typeface="楷体" pitchFamily="49" charset="-122"/>
              <a:cs typeface="宋体" pitchFamily="2" charset="-122"/>
            </a:endParaRPr>
          </a:p>
        </p:txBody>
      </p:sp>
      <p:sp>
        <p:nvSpPr>
          <p:cNvPr id="13" name="圆角矩形 12"/>
          <p:cNvSpPr/>
          <p:nvPr/>
        </p:nvSpPr>
        <p:spPr>
          <a:xfrm>
            <a:off x="4860032" y="123478"/>
            <a:ext cx="3528392" cy="360040"/>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50" b="1" dirty="0">
                <a:solidFill>
                  <a:srgbClr val="FF0000"/>
                </a:solidFill>
                <a:latin typeface="楷体" pitchFamily="49" charset="-122"/>
                <a:ea typeface="楷体" pitchFamily="49" charset="-122"/>
              </a:rPr>
              <a:t>本报表只统计招生计划在本校的通过全国成人高等学校统一招生考试所招收的专科层次（含职业）学生。</a:t>
            </a:r>
            <a:endParaRPr kumimoji="0" lang="zh-CN" altLang="en-US" sz="2400" b="1" i="0" u="none" strike="noStrike" cap="none" normalizeH="0" baseline="0" dirty="0">
              <a:ln>
                <a:noFill/>
              </a:ln>
              <a:solidFill>
                <a:srgbClr val="FF0000"/>
              </a:solidFill>
              <a:effectLst/>
              <a:latin typeface="楷体" pitchFamily="49" charset="-122"/>
              <a:ea typeface="楷体" pitchFamily="49" charset="-122"/>
              <a:cs typeface="宋体" pitchFamily="2" charset="-122"/>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07504" y="5147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313</a:t>
            </a:r>
            <a:r>
              <a:rPr lang="zh-CN" altLang="zh-CN" sz="2000" dirty="0">
                <a:solidFill>
                  <a:schemeClr val="bg1"/>
                </a:solidFill>
                <a:latin typeface="黑体" pitchFamily="49" charset="-122"/>
                <a:ea typeface="黑体" pitchFamily="49" charset="-122"/>
              </a:rPr>
              <a:t>成人专科分专业学生数</a:t>
            </a:r>
            <a:endParaRPr lang="zh-CN" altLang="en-US" sz="2000" dirty="0">
              <a:solidFill>
                <a:schemeClr val="bg1"/>
              </a:solidFill>
              <a:latin typeface="黑体" pitchFamily="49" charset="-122"/>
              <a:ea typeface="黑体" pitchFamily="49" charset="-122"/>
            </a:endParaRPr>
          </a:p>
        </p:txBody>
      </p:sp>
      <p:graphicFrame>
        <p:nvGraphicFramePr>
          <p:cNvPr id="6" name="表格 5"/>
          <p:cNvGraphicFramePr>
            <a:graphicFrameLocks noGrp="1"/>
          </p:cNvGraphicFramePr>
          <p:nvPr/>
        </p:nvGraphicFramePr>
        <p:xfrm>
          <a:off x="395534" y="742950"/>
          <a:ext cx="8208911" cy="3301238"/>
        </p:xfrm>
        <a:graphic>
          <a:graphicData uri="http://schemas.openxmlformats.org/drawingml/2006/table">
            <a:tbl>
              <a:tblPr/>
              <a:tblGrid>
                <a:gridCol w="1266346">
                  <a:extLst>
                    <a:ext uri="{9D8B030D-6E8A-4147-A177-3AD203B41FA5}">
                      <a16:colId xmlns:a16="http://schemas.microsoft.com/office/drawing/2014/main" val="20000"/>
                    </a:ext>
                  </a:extLst>
                </a:gridCol>
                <a:gridCol w="1187618">
                  <a:extLst>
                    <a:ext uri="{9D8B030D-6E8A-4147-A177-3AD203B41FA5}">
                      <a16:colId xmlns:a16="http://schemas.microsoft.com/office/drawing/2014/main" val="20001"/>
                    </a:ext>
                  </a:extLst>
                </a:gridCol>
                <a:gridCol w="1028486">
                  <a:extLst>
                    <a:ext uri="{9D8B030D-6E8A-4147-A177-3AD203B41FA5}">
                      <a16:colId xmlns:a16="http://schemas.microsoft.com/office/drawing/2014/main" val="20002"/>
                    </a:ext>
                  </a:extLst>
                </a:gridCol>
                <a:gridCol w="237858">
                  <a:extLst>
                    <a:ext uri="{9D8B030D-6E8A-4147-A177-3AD203B41FA5}">
                      <a16:colId xmlns:a16="http://schemas.microsoft.com/office/drawing/2014/main" val="20003"/>
                    </a:ext>
                  </a:extLst>
                </a:gridCol>
                <a:gridCol w="553886">
                  <a:extLst>
                    <a:ext uri="{9D8B030D-6E8A-4147-A177-3AD203B41FA5}">
                      <a16:colId xmlns:a16="http://schemas.microsoft.com/office/drawing/2014/main" val="20004"/>
                    </a:ext>
                  </a:extLst>
                </a:gridCol>
                <a:gridCol w="553886">
                  <a:extLst>
                    <a:ext uri="{9D8B030D-6E8A-4147-A177-3AD203B41FA5}">
                      <a16:colId xmlns:a16="http://schemas.microsoft.com/office/drawing/2014/main" val="20005"/>
                    </a:ext>
                  </a:extLst>
                </a:gridCol>
                <a:gridCol w="570079">
                  <a:extLst>
                    <a:ext uri="{9D8B030D-6E8A-4147-A177-3AD203B41FA5}">
                      <a16:colId xmlns:a16="http://schemas.microsoft.com/office/drawing/2014/main" val="20006"/>
                    </a:ext>
                  </a:extLst>
                </a:gridCol>
                <a:gridCol w="570079">
                  <a:extLst>
                    <a:ext uri="{9D8B030D-6E8A-4147-A177-3AD203B41FA5}">
                      <a16:colId xmlns:a16="http://schemas.microsoft.com/office/drawing/2014/main" val="20007"/>
                    </a:ext>
                  </a:extLst>
                </a:gridCol>
                <a:gridCol w="570079">
                  <a:extLst>
                    <a:ext uri="{9D8B030D-6E8A-4147-A177-3AD203B41FA5}">
                      <a16:colId xmlns:a16="http://schemas.microsoft.com/office/drawing/2014/main" val="20008"/>
                    </a:ext>
                  </a:extLst>
                </a:gridCol>
                <a:gridCol w="570079">
                  <a:extLst>
                    <a:ext uri="{9D8B030D-6E8A-4147-A177-3AD203B41FA5}">
                      <a16:colId xmlns:a16="http://schemas.microsoft.com/office/drawing/2014/main" val="20009"/>
                    </a:ext>
                  </a:extLst>
                </a:gridCol>
                <a:gridCol w="570079">
                  <a:extLst>
                    <a:ext uri="{9D8B030D-6E8A-4147-A177-3AD203B41FA5}">
                      <a16:colId xmlns:a16="http://schemas.microsoft.com/office/drawing/2014/main" val="20010"/>
                    </a:ext>
                  </a:extLst>
                </a:gridCol>
                <a:gridCol w="530436">
                  <a:extLst>
                    <a:ext uri="{9D8B030D-6E8A-4147-A177-3AD203B41FA5}">
                      <a16:colId xmlns:a16="http://schemas.microsoft.com/office/drawing/2014/main" val="20011"/>
                    </a:ext>
                  </a:extLst>
                </a:gridCol>
              </a:tblGrid>
              <a:tr h="99527">
                <a:tc rowSpan="2">
                  <a:txBody>
                    <a:bodyPr/>
                    <a:lstStyle/>
                    <a:p>
                      <a:pPr indent="457200" algn="just">
                        <a:lnSpc>
                          <a:spcPts val="1200"/>
                        </a:lnSpc>
                        <a:spcAft>
                          <a:spcPts val="0"/>
                        </a:spcAft>
                      </a:pP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年制</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5">
                  <a:txBody>
                    <a:bodyPr/>
                    <a:lstStyle/>
                    <a:p>
                      <a:pPr algn="ctr">
                        <a:lnSpc>
                          <a:spcPts val="1200"/>
                        </a:lnSpc>
                        <a:spcAft>
                          <a:spcPts val="0"/>
                        </a:spcAft>
                      </a:pPr>
                      <a:r>
                        <a:rPr lang="zh-CN" sz="800" kern="100" dirty="0">
                          <a:latin typeface="Times New Roman"/>
                          <a:ea typeface="宋体"/>
                        </a:rPr>
                        <a:t>在校生数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预计毕业生数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214811">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一年级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三年级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四年级及以上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21091">
                <a:tc>
                  <a:txBody>
                    <a:bodyPr/>
                    <a:lstStyle/>
                    <a:p>
                      <a:pPr algn="ctr">
                        <a:lnSpc>
                          <a:spcPts val="1200"/>
                        </a:lnSpc>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33117">
                <a:tc>
                  <a:txBody>
                    <a:bodyPr/>
                    <a:lstStyle/>
                    <a:p>
                      <a:pPr indent="342900" algn="just">
                        <a:lnSpc>
                          <a:spcPts val="1200"/>
                        </a:lnSpc>
                        <a:spcAft>
                          <a:spcPts val="0"/>
                        </a:spcAft>
                      </a:pPr>
                      <a:r>
                        <a:rPr lang="zh-CN" sz="800" b="1" kern="100">
                          <a:latin typeface="Times New Roman"/>
                          <a:ea typeface="宋体"/>
                        </a:rPr>
                        <a:t>成人专科生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b="1" kern="100" dirty="0">
                          <a:latin typeface="Times New Roman"/>
                          <a:ea typeface="宋体"/>
                        </a:rPr>
                        <a:t>成人专科生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41200</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18188">
                <a:tc>
                  <a:txBody>
                    <a:bodyPr/>
                    <a:lstStyle/>
                    <a:p>
                      <a:pPr indent="229235"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412002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33117">
                <a:tc>
                  <a:txBody>
                    <a:bodyPr/>
                    <a:lstStyle/>
                    <a:p>
                      <a:pPr indent="342900" algn="just">
                        <a:lnSpc>
                          <a:spcPts val="1200"/>
                        </a:lnSpc>
                        <a:spcAft>
                          <a:spcPts val="0"/>
                        </a:spcAft>
                      </a:pPr>
                      <a:r>
                        <a:rPr lang="zh-CN" sz="800" b="1" kern="100">
                          <a:latin typeface="Times New Roman"/>
                          <a:ea typeface="宋体"/>
                        </a:rPr>
                        <a:t>函授专科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b="1" kern="100">
                          <a:latin typeface="Times New Roman"/>
                          <a:ea typeface="宋体"/>
                        </a:rPr>
                        <a:t>函授专科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41210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33117">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412102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33117">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41211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33117">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412115101120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dirty="0">
                          <a:latin typeface="宋体"/>
                          <a:ea typeface="宋体"/>
                        </a:rPr>
                        <a:t>3</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33117">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33117">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412125101120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18188">
                <a:tc>
                  <a:txBody>
                    <a:bodyPr/>
                    <a:lstStyle/>
                    <a:p>
                      <a:pPr indent="342900" algn="just">
                        <a:lnSpc>
                          <a:spcPts val="1200"/>
                        </a:lnSpc>
                        <a:spcAft>
                          <a:spcPts val="0"/>
                        </a:spcAft>
                      </a:pPr>
                      <a:r>
                        <a:rPr lang="zh-CN" sz="800" b="1" kern="100">
                          <a:latin typeface="Times New Roman"/>
                          <a:ea typeface="宋体"/>
                        </a:rPr>
                        <a:t>业余专科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b="1" kern="100">
                          <a:latin typeface="Times New Roman"/>
                          <a:ea typeface="宋体"/>
                        </a:rPr>
                        <a:t>业余专科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41220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18188">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412202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18188">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41221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18188">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412215101120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18188">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41222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18188">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412225101120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18188">
                <a:tc>
                  <a:txBody>
                    <a:bodyPr/>
                    <a:lstStyle/>
                    <a:p>
                      <a:pPr indent="342900" algn="just">
                        <a:lnSpc>
                          <a:spcPts val="1200"/>
                        </a:lnSpc>
                        <a:spcAft>
                          <a:spcPts val="0"/>
                        </a:spcAft>
                      </a:pPr>
                      <a:r>
                        <a:rPr lang="zh-CN" sz="800" b="1" kern="100">
                          <a:latin typeface="Times New Roman"/>
                          <a:ea typeface="宋体"/>
                        </a:rPr>
                        <a:t>脱产专科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b="1" kern="100">
                          <a:latin typeface="Times New Roman"/>
                          <a:ea typeface="宋体"/>
                        </a:rPr>
                        <a:t>脱产专科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41230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18188">
                <a:tc>
                  <a:txBody>
                    <a:bodyPr/>
                    <a:lstStyle/>
                    <a:p>
                      <a:pPr algn="l">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800" b="1" kern="100" dirty="0">
                          <a:latin typeface="宋体"/>
                          <a:ea typeface="宋体"/>
                        </a:rPr>
                        <a:t>         </a:t>
                      </a:r>
                      <a:r>
                        <a:rPr lang="zh-CN" sz="800" b="1" kern="100" dirty="0">
                          <a:latin typeface="Times New Roman"/>
                          <a:ea typeface="宋体"/>
                        </a:rPr>
                        <a:t>其中：女</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412302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18188">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41231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18188">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412315101120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118188">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专科第二学历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41232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18188">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412325101120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bl>
          </a:graphicData>
        </a:graphic>
      </p:graphicFrame>
      <p:sp>
        <p:nvSpPr>
          <p:cNvPr id="30721" name="Rectangle 1"/>
          <p:cNvSpPr>
            <a:spLocks noChangeArrowheads="1"/>
          </p:cNvSpPr>
          <p:nvPr/>
        </p:nvSpPr>
        <p:spPr bwMode="auto">
          <a:xfrm>
            <a:off x="-108520" y="475824"/>
            <a:ext cx="8725466" cy="24622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45720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313</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成人专科分专业学生数                                                                             单位：人</a:t>
            </a:r>
            <a:endParaRPr kumimoji="0" lang="zh-CN" altLang="en-US" sz="20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1 6"/>
          <p:cNvSpPr/>
          <p:nvPr/>
        </p:nvSpPr>
        <p:spPr>
          <a:xfrm rot="5400000">
            <a:off x="1331640" y="2571750"/>
            <a:ext cx="1224136" cy="3528392"/>
          </a:xfrm>
          <a:prstGeom prst="borderCallout1">
            <a:avLst>
              <a:gd name="adj1" fmla="val 49583"/>
              <a:gd name="adj2" fmla="val -1751"/>
              <a:gd name="adj3" fmla="val 68828"/>
              <a:gd name="adj4" fmla="val -21977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900" b="1" dirty="0">
                <a:solidFill>
                  <a:srgbClr val="FF0000"/>
                </a:solidFill>
                <a:latin typeface="楷体" pitchFamily="49" charset="-122"/>
                <a:ea typeface="楷体" pitchFamily="49" charset="-122"/>
              </a:rPr>
              <a:t>专业名称、专业代码栏填写各类小计及类别码顺序为：</a:t>
            </a:r>
            <a:r>
              <a:rPr lang="zh-CN" altLang="zh-CN" sz="900" dirty="0">
                <a:solidFill>
                  <a:schemeClr val="tx1"/>
                </a:solidFill>
                <a:latin typeface="楷体" pitchFamily="49" charset="-122"/>
                <a:ea typeface="楷体" pitchFamily="49" charset="-122"/>
              </a:rPr>
              <a:t>专科（</a:t>
            </a:r>
            <a:r>
              <a:rPr lang="en-US" altLang="zh-CN" sz="900" dirty="0">
                <a:solidFill>
                  <a:schemeClr val="tx1"/>
                </a:solidFill>
                <a:latin typeface="楷体" pitchFamily="49" charset="-122"/>
                <a:ea typeface="楷体" pitchFamily="49" charset="-122"/>
              </a:rPr>
              <a:t>41200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412002</a:t>
            </a:r>
            <a:r>
              <a:rPr lang="zh-CN" altLang="zh-CN" sz="900" dirty="0">
                <a:solidFill>
                  <a:schemeClr val="tx1"/>
                </a:solidFill>
                <a:latin typeface="楷体" pitchFamily="49" charset="-122"/>
                <a:ea typeface="楷体" pitchFamily="49" charset="-122"/>
              </a:rPr>
              <a:t>）、函授专科（</a:t>
            </a:r>
            <a:r>
              <a:rPr lang="en-US" altLang="zh-CN" sz="900" dirty="0">
                <a:solidFill>
                  <a:schemeClr val="tx1"/>
                </a:solidFill>
                <a:latin typeface="楷体" pitchFamily="49" charset="-122"/>
                <a:ea typeface="楷体" pitchFamily="49" charset="-122"/>
              </a:rPr>
              <a:t>41210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412102</a:t>
            </a:r>
            <a:r>
              <a:rPr lang="zh-CN" altLang="zh-CN" sz="900" dirty="0">
                <a:solidFill>
                  <a:schemeClr val="tx1"/>
                </a:solidFill>
                <a:latin typeface="楷体" pitchFamily="49" charset="-122"/>
                <a:ea typeface="楷体" pitchFamily="49" charset="-122"/>
              </a:rPr>
              <a:t>）、高中起点专科（</a:t>
            </a:r>
            <a:r>
              <a:rPr lang="en-US" altLang="zh-CN" sz="900" dirty="0">
                <a:solidFill>
                  <a:schemeClr val="tx1"/>
                </a:solidFill>
                <a:latin typeface="楷体" pitchFamily="49" charset="-122"/>
                <a:ea typeface="楷体" pitchFamily="49" charset="-122"/>
              </a:rPr>
              <a:t>41211</a:t>
            </a:r>
            <a:r>
              <a:rPr lang="zh-CN" altLang="zh-CN" sz="900" dirty="0">
                <a:solidFill>
                  <a:schemeClr val="tx1"/>
                </a:solidFill>
                <a:latin typeface="楷体" pitchFamily="49" charset="-122"/>
                <a:ea typeface="楷体" pitchFamily="49" charset="-122"/>
              </a:rPr>
              <a:t>）、专科第二学历（</a:t>
            </a:r>
            <a:r>
              <a:rPr lang="en-US" altLang="zh-CN" sz="900" dirty="0">
                <a:solidFill>
                  <a:schemeClr val="tx1"/>
                </a:solidFill>
                <a:latin typeface="楷体" pitchFamily="49" charset="-122"/>
                <a:ea typeface="楷体" pitchFamily="49" charset="-122"/>
              </a:rPr>
              <a:t>41212</a:t>
            </a:r>
            <a:r>
              <a:rPr lang="zh-CN" altLang="zh-CN" sz="900" dirty="0">
                <a:solidFill>
                  <a:schemeClr val="tx1"/>
                </a:solidFill>
                <a:latin typeface="楷体" pitchFamily="49" charset="-122"/>
                <a:ea typeface="楷体" pitchFamily="49" charset="-122"/>
              </a:rPr>
              <a:t>）、业余专科（</a:t>
            </a:r>
            <a:r>
              <a:rPr lang="en-US" altLang="zh-CN" sz="900" dirty="0">
                <a:solidFill>
                  <a:schemeClr val="tx1"/>
                </a:solidFill>
                <a:latin typeface="楷体" pitchFamily="49" charset="-122"/>
                <a:ea typeface="楷体" pitchFamily="49" charset="-122"/>
              </a:rPr>
              <a:t>41220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412202</a:t>
            </a:r>
            <a:r>
              <a:rPr lang="zh-CN" altLang="zh-CN" sz="900" dirty="0">
                <a:solidFill>
                  <a:schemeClr val="tx1"/>
                </a:solidFill>
                <a:latin typeface="楷体" pitchFamily="49" charset="-122"/>
                <a:ea typeface="楷体" pitchFamily="49" charset="-122"/>
              </a:rPr>
              <a:t>）、高中起点专科（</a:t>
            </a:r>
            <a:r>
              <a:rPr lang="en-US" altLang="zh-CN" sz="900" dirty="0">
                <a:solidFill>
                  <a:schemeClr val="tx1"/>
                </a:solidFill>
                <a:latin typeface="楷体" pitchFamily="49" charset="-122"/>
                <a:ea typeface="楷体" pitchFamily="49" charset="-122"/>
              </a:rPr>
              <a:t>41221</a:t>
            </a:r>
            <a:r>
              <a:rPr lang="zh-CN" altLang="zh-CN" sz="900" dirty="0">
                <a:solidFill>
                  <a:schemeClr val="tx1"/>
                </a:solidFill>
                <a:latin typeface="楷体" pitchFamily="49" charset="-122"/>
                <a:ea typeface="楷体" pitchFamily="49" charset="-122"/>
              </a:rPr>
              <a:t>）、专科第二学历</a:t>
            </a:r>
            <a:r>
              <a:rPr lang="en-US" altLang="zh-CN" sz="900" dirty="0">
                <a:solidFill>
                  <a:schemeClr val="tx1"/>
                </a:solidFill>
                <a:latin typeface="楷体" pitchFamily="49" charset="-122"/>
                <a:ea typeface="楷体" pitchFamily="49" charset="-122"/>
              </a:rPr>
              <a:t>(41222</a:t>
            </a:r>
            <a:r>
              <a:rPr lang="zh-CN" altLang="zh-CN" sz="900" dirty="0">
                <a:solidFill>
                  <a:schemeClr val="tx1"/>
                </a:solidFill>
                <a:latin typeface="楷体" pitchFamily="49" charset="-122"/>
                <a:ea typeface="楷体" pitchFamily="49" charset="-122"/>
              </a:rPr>
              <a:t>）、脱产专科（</a:t>
            </a:r>
            <a:r>
              <a:rPr lang="en-US" altLang="zh-CN" sz="900" dirty="0">
                <a:solidFill>
                  <a:schemeClr val="tx1"/>
                </a:solidFill>
                <a:latin typeface="楷体" pitchFamily="49" charset="-122"/>
                <a:ea typeface="楷体" pitchFamily="49" charset="-122"/>
              </a:rPr>
              <a:t>41230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412302</a:t>
            </a:r>
            <a:r>
              <a:rPr lang="zh-CN" altLang="zh-CN" sz="900" dirty="0">
                <a:solidFill>
                  <a:schemeClr val="tx1"/>
                </a:solidFill>
                <a:latin typeface="楷体" pitchFamily="49" charset="-122"/>
                <a:ea typeface="楷体" pitchFamily="49" charset="-122"/>
              </a:rPr>
              <a:t>）、高中起点专科（</a:t>
            </a:r>
            <a:r>
              <a:rPr lang="en-US" altLang="zh-CN" sz="900" dirty="0">
                <a:solidFill>
                  <a:schemeClr val="tx1"/>
                </a:solidFill>
                <a:latin typeface="楷体" pitchFamily="49" charset="-122"/>
                <a:ea typeface="楷体" pitchFamily="49" charset="-122"/>
              </a:rPr>
              <a:t>41231</a:t>
            </a:r>
            <a:r>
              <a:rPr lang="zh-CN" altLang="zh-CN" sz="900" dirty="0">
                <a:solidFill>
                  <a:schemeClr val="tx1"/>
                </a:solidFill>
                <a:latin typeface="楷体" pitchFamily="49" charset="-122"/>
                <a:ea typeface="楷体" pitchFamily="49" charset="-122"/>
              </a:rPr>
              <a:t>）、专科第二学历（</a:t>
            </a:r>
            <a:r>
              <a:rPr lang="en-US" altLang="zh-CN" sz="900" dirty="0">
                <a:solidFill>
                  <a:schemeClr val="tx1"/>
                </a:solidFill>
                <a:latin typeface="楷体" pitchFamily="49" charset="-122"/>
                <a:ea typeface="楷体" pitchFamily="49" charset="-122"/>
              </a:rPr>
              <a:t>41232</a:t>
            </a:r>
            <a:r>
              <a:rPr lang="zh-CN" altLang="zh-CN" sz="900" dirty="0">
                <a:solidFill>
                  <a:schemeClr val="tx1"/>
                </a:solidFill>
                <a:latin typeface="楷体" pitchFamily="49" charset="-122"/>
                <a:ea typeface="楷体" pitchFamily="49" charset="-122"/>
              </a:rPr>
              <a:t>）。</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各类小计的关系</a:t>
            </a:r>
            <a:r>
              <a:rPr lang="zh-CN" altLang="zh-CN" sz="900" b="1"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专科等于函授、业余、脱产的高中起点专科、专科第二学历的分专业学生数之和。</a:t>
            </a:r>
          </a:p>
        </p:txBody>
      </p:sp>
      <p:sp>
        <p:nvSpPr>
          <p:cNvPr id="8" name="AutoShape 2"/>
          <p:cNvSpPr>
            <a:spLocks noChangeArrowheads="1"/>
          </p:cNvSpPr>
          <p:nvPr/>
        </p:nvSpPr>
        <p:spPr bwMode="auto">
          <a:xfrm flipH="1">
            <a:off x="3995936" y="339502"/>
            <a:ext cx="1728192" cy="360040"/>
          </a:xfrm>
          <a:prstGeom prst="wedgeRoundRectCallout">
            <a:avLst>
              <a:gd name="adj1" fmla="val 69535"/>
              <a:gd name="adj2" fmla="val 10717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latin typeface="楷体" pitchFamily="49" charset="-122"/>
                <a:ea typeface="楷体" pitchFamily="49" charset="-122"/>
              </a:rPr>
              <a:t>非师范生在专业代码后加</a:t>
            </a:r>
            <a:r>
              <a:rPr lang="en-US" altLang="zh-CN" sz="900" b="1" dirty="0">
                <a:latin typeface="楷体" pitchFamily="49" charset="-122"/>
                <a:ea typeface="楷体" pitchFamily="49" charset="-122"/>
              </a:rPr>
              <a:t>0</a:t>
            </a:r>
            <a:r>
              <a:rPr lang="zh-CN" altLang="zh-CN" sz="900" b="1" dirty="0">
                <a:latin typeface="楷体" pitchFamily="49" charset="-122"/>
                <a:ea typeface="楷体" pitchFamily="49" charset="-122"/>
              </a:rPr>
              <a:t>，师范生在专业代码后加</a:t>
            </a:r>
            <a:r>
              <a:rPr lang="en-US" altLang="zh-CN" sz="900" b="1" dirty="0">
                <a:latin typeface="楷体" pitchFamily="49" charset="-122"/>
                <a:ea typeface="楷体" pitchFamily="49" charset="-122"/>
              </a:rPr>
              <a:t>1</a:t>
            </a:r>
            <a:r>
              <a:rPr lang="zh-CN" altLang="zh-CN" sz="900" b="1" dirty="0">
                <a:latin typeface="楷体" pitchFamily="49" charset="-122"/>
                <a:ea typeface="楷体" pitchFamily="49" charset="-122"/>
              </a:rPr>
              <a:t>。</a:t>
            </a:r>
          </a:p>
        </p:txBody>
      </p:sp>
      <p:sp>
        <p:nvSpPr>
          <p:cNvPr id="9" name="线形标注 1 8"/>
          <p:cNvSpPr/>
          <p:nvPr/>
        </p:nvSpPr>
        <p:spPr>
          <a:xfrm>
            <a:off x="4067944" y="3579862"/>
            <a:ext cx="4968552" cy="1440160"/>
          </a:xfrm>
          <a:prstGeom prst="borderCallout1">
            <a:avLst>
              <a:gd name="adj1" fmla="val -610"/>
              <a:gd name="adj2" fmla="val 50206"/>
              <a:gd name="adj3" fmla="val -174781"/>
              <a:gd name="adj4" fmla="val -568"/>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dirty="0">
                <a:solidFill>
                  <a:schemeClr val="tx1"/>
                </a:solidFill>
                <a:latin typeface="楷体" pitchFamily="49" charset="-122"/>
                <a:ea typeface="楷体" pitchFamily="49" charset="-122"/>
              </a:rPr>
              <a:t>年制：填写分专业学生数时必须填写年制，年制按整数填报。</a:t>
            </a:r>
            <a:endParaRPr lang="en-US" altLang="zh-CN" sz="1000" dirty="0">
              <a:solidFill>
                <a:schemeClr val="tx1"/>
              </a:solidFill>
              <a:latin typeface="楷体" pitchFamily="49" charset="-122"/>
              <a:ea typeface="楷体" pitchFamily="49" charset="-122"/>
            </a:endParaRPr>
          </a:p>
          <a:p>
            <a:r>
              <a:rPr lang="zh-CN" altLang="zh-CN" sz="1000" b="1" dirty="0">
                <a:solidFill>
                  <a:srgbClr val="FF0000"/>
                </a:solidFill>
                <a:latin typeface="楷体" pitchFamily="49" charset="-122"/>
                <a:ea typeface="楷体" pitchFamily="49" charset="-122"/>
              </a:rPr>
              <a:t>秋季（</a:t>
            </a:r>
            <a:r>
              <a:rPr lang="en-US" altLang="zh-CN" sz="1000" b="1" dirty="0">
                <a:solidFill>
                  <a:srgbClr val="FF0000"/>
                </a:solidFill>
                <a:latin typeface="楷体" pitchFamily="49" charset="-122"/>
                <a:ea typeface="楷体" pitchFamily="49" charset="-122"/>
              </a:rPr>
              <a:t>9</a:t>
            </a:r>
            <a:r>
              <a:rPr lang="zh-CN" altLang="zh-CN" sz="1000" b="1" dirty="0">
                <a:solidFill>
                  <a:srgbClr val="FF0000"/>
                </a:solidFill>
                <a:latin typeface="楷体" pitchFamily="49" charset="-122"/>
                <a:ea typeface="楷体" pitchFamily="49" charset="-122"/>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；如：若填写秋季（</a:t>
            </a:r>
            <a:r>
              <a:rPr lang="en-US" altLang="zh-CN" sz="1000" dirty="0">
                <a:solidFill>
                  <a:schemeClr val="tx1"/>
                </a:solidFill>
                <a:latin typeface="楷体" pitchFamily="49" charset="-122"/>
                <a:ea typeface="楷体" pitchFamily="49" charset="-122"/>
              </a:rPr>
              <a:t>9</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”填报，第“三年级”的“在校学生数”计入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a:t>
            </a:r>
            <a:endParaRPr lang="en-US" altLang="zh-CN" sz="1000" dirty="0">
              <a:solidFill>
                <a:schemeClr val="tx1"/>
              </a:solidFill>
              <a:latin typeface="楷体" pitchFamily="49" charset="-122"/>
              <a:ea typeface="楷体" pitchFamily="49" charset="-122"/>
            </a:endParaRPr>
          </a:p>
          <a:p>
            <a:r>
              <a:rPr lang="zh-CN" altLang="zh-CN" sz="1000" b="1" dirty="0">
                <a:solidFill>
                  <a:srgbClr val="FF0000"/>
                </a:solidFill>
                <a:latin typeface="楷体" pitchFamily="49" charset="-122"/>
                <a:ea typeface="楷体" pitchFamily="49" charset="-122"/>
              </a:rPr>
              <a:t>春季（</a:t>
            </a:r>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a:t>
            </a:r>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 如：若填写春季（</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”填报，第“二年级”的“在校学生数”计入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；专业相同年制不同应分别填报。</a:t>
            </a:r>
          </a:p>
        </p:txBody>
      </p:sp>
      <p:sp>
        <p:nvSpPr>
          <p:cNvPr id="10" name="线形标注 1 9"/>
          <p:cNvSpPr/>
          <p:nvPr/>
        </p:nvSpPr>
        <p:spPr>
          <a:xfrm>
            <a:off x="4175448" y="2427734"/>
            <a:ext cx="4968552" cy="1008112"/>
          </a:xfrm>
          <a:prstGeom prst="borderCallout1">
            <a:avLst>
              <a:gd name="adj1" fmla="val 48675"/>
              <a:gd name="adj2" fmla="val -265"/>
              <a:gd name="adj3" fmla="val -132630"/>
              <a:gd name="adj4" fmla="val -33076"/>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按专业招生培养的学生</a:t>
            </a:r>
            <a:r>
              <a:rPr lang="zh-CN" altLang="zh-CN" sz="900" b="1"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按《高等学历继续教育专科专业目录（统计用）》专业代码、专业名称填报；自主专业名称的专业，按其培养方案、培养方向、课程安排归类到专业目录中的专业代码，自主专业名称栏按实际专业名称填报。</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按专业类招生培养的学生，</a:t>
            </a:r>
            <a:r>
              <a:rPr lang="zh-CN" altLang="zh-CN" sz="900" dirty="0">
                <a:solidFill>
                  <a:schemeClr val="tx1"/>
                </a:solidFill>
                <a:latin typeface="楷体" pitchFamily="49" charset="-122"/>
                <a:ea typeface="楷体" pitchFamily="49" charset="-122"/>
              </a:rPr>
              <a:t>在未分具体专业年级时，按《高等学历继续教育专科专业目录（统计用）》专业大类中的专业类专业代码、专业类名称填报，即专业代码第</a:t>
            </a:r>
            <a:r>
              <a:rPr lang="en-US" altLang="zh-CN" sz="900" dirty="0">
                <a:solidFill>
                  <a:schemeClr val="tx1"/>
                </a:solidFill>
                <a:latin typeface="楷体" pitchFamily="49" charset="-122"/>
                <a:ea typeface="楷体" pitchFamily="49" charset="-122"/>
              </a:rPr>
              <a:t>5</a:t>
            </a:r>
            <a:r>
              <a:rPr lang="zh-CN" altLang="zh-CN" sz="900" dirty="0">
                <a:solidFill>
                  <a:schemeClr val="tx1"/>
                </a:solidFill>
                <a:latin typeface="楷体" pitchFamily="49" charset="-122"/>
                <a:ea typeface="楷体" pitchFamily="49" charset="-122"/>
              </a:rPr>
              <a:t>、</a:t>
            </a:r>
            <a:r>
              <a:rPr lang="en-US" altLang="zh-CN" sz="900" dirty="0">
                <a:solidFill>
                  <a:schemeClr val="tx1"/>
                </a:solidFill>
                <a:latin typeface="楷体" pitchFamily="49" charset="-122"/>
                <a:ea typeface="楷体" pitchFamily="49" charset="-122"/>
              </a:rPr>
              <a:t>6</a:t>
            </a:r>
            <a:r>
              <a:rPr lang="zh-CN" altLang="zh-CN" sz="900" dirty="0">
                <a:solidFill>
                  <a:schemeClr val="tx1"/>
                </a:solidFill>
                <a:latin typeface="楷体" pitchFamily="49" charset="-122"/>
                <a:ea typeface="楷体" pitchFamily="49" charset="-122"/>
              </a:rPr>
              <a:t>位填</a:t>
            </a:r>
            <a:r>
              <a:rPr lang="en-US" altLang="zh-CN" sz="900" dirty="0">
                <a:solidFill>
                  <a:schemeClr val="tx1"/>
                </a:solidFill>
                <a:latin typeface="楷体" pitchFamily="49" charset="-122"/>
                <a:ea typeface="楷体" pitchFamily="49" charset="-122"/>
              </a:rPr>
              <a:t>‘TP’</a:t>
            </a:r>
            <a:r>
              <a:rPr lang="zh-CN" altLang="zh-CN" sz="900" dirty="0">
                <a:solidFill>
                  <a:schemeClr val="tx1"/>
                </a:solidFill>
                <a:latin typeface="楷体" pitchFamily="49" charset="-122"/>
                <a:ea typeface="楷体" pitchFamily="49" charset="-122"/>
              </a:rPr>
              <a:t>。 如：当按农业技术类（</a:t>
            </a:r>
            <a:r>
              <a:rPr lang="en-US" altLang="zh-CN" sz="900" dirty="0">
                <a:solidFill>
                  <a:schemeClr val="tx1"/>
                </a:solidFill>
                <a:latin typeface="楷体" pitchFamily="49" charset="-122"/>
                <a:ea typeface="楷体" pitchFamily="49" charset="-122"/>
              </a:rPr>
              <a:t>510100</a:t>
            </a:r>
            <a:r>
              <a:rPr lang="zh-CN" altLang="zh-CN" sz="900" dirty="0">
                <a:solidFill>
                  <a:schemeClr val="tx1"/>
                </a:solidFill>
                <a:latin typeface="楷体" pitchFamily="49" charset="-122"/>
                <a:ea typeface="楷体" pitchFamily="49" charset="-122"/>
              </a:rPr>
              <a:t>）招生时，专业代码填报</a:t>
            </a:r>
            <a:r>
              <a:rPr lang="en-US" altLang="zh-CN" sz="900" dirty="0">
                <a:solidFill>
                  <a:schemeClr val="tx1"/>
                </a:solidFill>
                <a:latin typeface="楷体" pitchFamily="49" charset="-122"/>
                <a:ea typeface="楷体" pitchFamily="49" charset="-122"/>
              </a:rPr>
              <a:t>5101TP,</a:t>
            </a:r>
            <a:r>
              <a:rPr lang="zh-CN" altLang="zh-CN" sz="900" dirty="0">
                <a:solidFill>
                  <a:schemeClr val="tx1"/>
                </a:solidFill>
                <a:latin typeface="楷体" pitchFamily="49" charset="-122"/>
                <a:ea typeface="楷体" pitchFamily="49" charset="-122"/>
              </a:rPr>
              <a:t>自主专业名称为</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农业技术类专业</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a:t>
            </a:r>
          </a:p>
        </p:txBody>
      </p:sp>
      <p:sp>
        <p:nvSpPr>
          <p:cNvPr id="11" name="线形标注 1 10"/>
          <p:cNvSpPr/>
          <p:nvPr/>
        </p:nvSpPr>
        <p:spPr>
          <a:xfrm>
            <a:off x="4211960" y="1419622"/>
            <a:ext cx="4680520" cy="864096"/>
          </a:xfrm>
          <a:prstGeom prst="borderCallout1">
            <a:avLst>
              <a:gd name="adj1" fmla="val 48675"/>
              <a:gd name="adj2" fmla="val -265"/>
              <a:gd name="adj3" fmla="val 83516"/>
              <a:gd name="adj4" fmla="val -12795"/>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dirty="0">
                <a:solidFill>
                  <a:schemeClr val="tx1"/>
                </a:solidFill>
                <a:latin typeface="楷体" pitchFamily="49" charset="-122"/>
                <a:ea typeface="楷体" pitchFamily="49" charset="-122"/>
              </a:rPr>
              <a:t>《高等学历继续教育专科专业目录（统计用）》是由《普通高等学校高等职业教育专科（专业）目录（统计用）》和《高等学历继续教育补充专业目录》的专科部分组成。</a:t>
            </a:r>
            <a:endParaRPr lang="en-US" altLang="zh-CN" sz="900" dirty="0">
              <a:solidFill>
                <a:schemeClr val="tx1"/>
              </a:solidFill>
              <a:latin typeface="楷体" pitchFamily="49" charset="-122"/>
              <a:ea typeface="楷体" pitchFamily="49" charset="-122"/>
            </a:endParaRPr>
          </a:p>
          <a:p>
            <a:r>
              <a:rPr lang="zh-CN" altLang="zh-CN" sz="900" dirty="0">
                <a:solidFill>
                  <a:schemeClr val="tx1"/>
                </a:solidFill>
                <a:latin typeface="楷体" pitchFamily="49" charset="-122"/>
                <a:ea typeface="楷体" pitchFamily="49" charset="-122"/>
              </a:rPr>
              <a:t>高中起点专科、专科第二学历各类小计后填写分专业学生数，专科专业名称和专业代码按《高等学历继续教育专科专业目录（统计用）》填写，专业代码的填写方法前五位为小计类别码，中间六位为专业代码，后一位为是否是师范生。如：函授高中起点专科的茶艺专业师范生的代码应填</a:t>
            </a:r>
            <a:r>
              <a:rPr lang="en-US" altLang="zh-CN" sz="900" dirty="0">
                <a:solidFill>
                  <a:schemeClr val="tx1"/>
                </a:solidFill>
                <a:latin typeface="楷体" pitchFamily="49" charset="-122"/>
                <a:ea typeface="楷体" pitchFamily="49" charset="-122"/>
              </a:rPr>
              <a:t>412115101121</a:t>
            </a:r>
            <a:r>
              <a:rPr lang="zh-CN" altLang="zh-CN" sz="900" dirty="0">
                <a:solidFill>
                  <a:schemeClr val="tx1"/>
                </a:solidFill>
                <a:latin typeface="楷体" pitchFamily="49" charset="-122"/>
                <a:ea typeface="楷体" pitchFamily="49" charset="-122"/>
              </a:rPr>
              <a:t>。</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0" y="0"/>
            <a:ext cx="3995325"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314</a:t>
            </a:r>
            <a:r>
              <a:rPr lang="zh-CN" altLang="zh-CN" sz="2000" dirty="0">
                <a:solidFill>
                  <a:schemeClr val="bg1"/>
                </a:solidFill>
                <a:latin typeface="黑体" pitchFamily="49" charset="-122"/>
                <a:ea typeface="黑体" pitchFamily="49" charset="-122"/>
              </a:rPr>
              <a:t>成人本科分专业学生数</a:t>
            </a:r>
          </a:p>
        </p:txBody>
      </p:sp>
      <p:graphicFrame>
        <p:nvGraphicFramePr>
          <p:cNvPr id="5" name="表格 4"/>
          <p:cNvGraphicFramePr>
            <a:graphicFrameLocks noGrp="1"/>
          </p:cNvGraphicFramePr>
          <p:nvPr/>
        </p:nvGraphicFramePr>
        <p:xfrm>
          <a:off x="395535" y="771543"/>
          <a:ext cx="8352927" cy="1887129"/>
        </p:xfrm>
        <a:graphic>
          <a:graphicData uri="http://schemas.openxmlformats.org/drawingml/2006/table">
            <a:tbl>
              <a:tblPr/>
              <a:tblGrid>
                <a:gridCol w="1047313">
                  <a:extLst>
                    <a:ext uri="{9D8B030D-6E8A-4147-A177-3AD203B41FA5}">
                      <a16:colId xmlns:a16="http://schemas.microsoft.com/office/drawing/2014/main" val="20000"/>
                    </a:ext>
                  </a:extLst>
                </a:gridCol>
                <a:gridCol w="968325">
                  <a:extLst>
                    <a:ext uri="{9D8B030D-6E8A-4147-A177-3AD203B41FA5}">
                      <a16:colId xmlns:a16="http://schemas.microsoft.com/office/drawing/2014/main" val="20001"/>
                    </a:ext>
                  </a:extLst>
                </a:gridCol>
                <a:gridCol w="725105">
                  <a:extLst>
                    <a:ext uri="{9D8B030D-6E8A-4147-A177-3AD203B41FA5}">
                      <a16:colId xmlns:a16="http://schemas.microsoft.com/office/drawing/2014/main" val="20002"/>
                    </a:ext>
                  </a:extLst>
                </a:gridCol>
                <a:gridCol w="320501">
                  <a:extLst>
                    <a:ext uri="{9D8B030D-6E8A-4147-A177-3AD203B41FA5}">
                      <a16:colId xmlns:a16="http://schemas.microsoft.com/office/drawing/2014/main" val="20003"/>
                    </a:ext>
                  </a:extLst>
                </a:gridCol>
                <a:gridCol w="320501">
                  <a:extLst>
                    <a:ext uri="{9D8B030D-6E8A-4147-A177-3AD203B41FA5}">
                      <a16:colId xmlns:a16="http://schemas.microsoft.com/office/drawing/2014/main" val="20004"/>
                    </a:ext>
                  </a:extLst>
                </a:gridCol>
                <a:gridCol w="402900">
                  <a:extLst>
                    <a:ext uri="{9D8B030D-6E8A-4147-A177-3AD203B41FA5}">
                      <a16:colId xmlns:a16="http://schemas.microsoft.com/office/drawing/2014/main" val="20005"/>
                    </a:ext>
                  </a:extLst>
                </a:gridCol>
                <a:gridCol w="402332">
                  <a:extLst>
                    <a:ext uri="{9D8B030D-6E8A-4147-A177-3AD203B41FA5}">
                      <a16:colId xmlns:a16="http://schemas.microsoft.com/office/drawing/2014/main" val="20006"/>
                    </a:ext>
                  </a:extLst>
                </a:gridCol>
                <a:gridCol w="517690">
                  <a:extLst>
                    <a:ext uri="{9D8B030D-6E8A-4147-A177-3AD203B41FA5}">
                      <a16:colId xmlns:a16="http://schemas.microsoft.com/office/drawing/2014/main" val="20007"/>
                    </a:ext>
                  </a:extLst>
                </a:gridCol>
                <a:gridCol w="517690">
                  <a:extLst>
                    <a:ext uri="{9D8B030D-6E8A-4147-A177-3AD203B41FA5}">
                      <a16:colId xmlns:a16="http://schemas.microsoft.com/office/drawing/2014/main" val="20008"/>
                    </a:ext>
                  </a:extLst>
                </a:gridCol>
                <a:gridCol w="518257">
                  <a:extLst>
                    <a:ext uri="{9D8B030D-6E8A-4147-A177-3AD203B41FA5}">
                      <a16:colId xmlns:a16="http://schemas.microsoft.com/office/drawing/2014/main" val="20009"/>
                    </a:ext>
                  </a:extLst>
                </a:gridCol>
                <a:gridCol w="518257">
                  <a:extLst>
                    <a:ext uri="{9D8B030D-6E8A-4147-A177-3AD203B41FA5}">
                      <a16:colId xmlns:a16="http://schemas.microsoft.com/office/drawing/2014/main" val="20010"/>
                    </a:ext>
                  </a:extLst>
                </a:gridCol>
                <a:gridCol w="517690">
                  <a:extLst>
                    <a:ext uri="{9D8B030D-6E8A-4147-A177-3AD203B41FA5}">
                      <a16:colId xmlns:a16="http://schemas.microsoft.com/office/drawing/2014/main" val="20011"/>
                    </a:ext>
                  </a:extLst>
                </a:gridCol>
                <a:gridCol w="518257">
                  <a:extLst>
                    <a:ext uri="{9D8B030D-6E8A-4147-A177-3AD203B41FA5}">
                      <a16:colId xmlns:a16="http://schemas.microsoft.com/office/drawing/2014/main" val="20012"/>
                    </a:ext>
                  </a:extLst>
                </a:gridCol>
                <a:gridCol w="518257">
                  <a:extLst>
                    <a:ext uri="{9D8B030D-6E8A-4147-A177-3AD203B41FA5}">
                      <a16:colId xmlns:a16="http://schemas.microsoft.com/office/drawing/2014/main" val="20013"/>
                    </a:ext>
                  </a:extLst>
                </a:gridCol>
                <a:gridCol w="539852">
                  <a:extLst>
                    <a:ext uri="{9D8B030D-6E8A-4147-A177-3AD203B41FA5}">
                      <a16:colId xmlns:a16="http://schemas.microsoft.com/office/drawing/2014/main" val="20014"/>
                    </a:ext>
                  </a:extLst>
                </a:gridCol>
              </a:tblGrid>
              <a:tr h="188713">
                <a:tc rowSpan="2">
                  <a:txBody>
                    <a:bodyPr/>
                    <a:lstStyle/>
                    <a:p>
                      <a:pPr indent="457200" algn="just">
                        <a:lnSpc>
                          <a:spcPts val="1200"/>
                        </a:lnSpc>
                        <a:spcAft>
                          <a:spcPts val="0"/>
                        </a:spcAft>
                      </a:pP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年制</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授予学位数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招生数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7">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800" kern="100" dirty="0">
                          <a:latin typeface="Times New Roman"/>
                          <a:ea typeface="宋体"/>
                        </a:rPr>
                        <a:t>预计</a:t>
                      </a:r>
                      <a:endParaRPr lang="en-US" altLang="zh-CN" sz="800" kern="100" dirty="0">
                        <a:latin typeface="Times New Roman"/>
                        <a:ea typeface="宋体"/>
                      </a:endParaRPr>
                    </a:p>
                    <a:p>
                      <a:pPr algn="ctr">
                        <a:lnSpc>
                          <a:spcPts val="1200"/>
                        </a:lnSpc>
                        <a:spcAft>
                          <a:spcPts val="0"/>
                        </a:spcAft>
                      </a:pPr>
                      <a:r>
                        <a:rPr lang="zh-CN" sz="800" kern="100" dirty="0">
                          <a:latin typeface="Times New Roman"/>
                          <a:ea typeface="宋体"/>
                        </a:rPr>
                        <a:t>毕业生数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377425">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一年级</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三年级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四年级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五年级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六年级及以上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88713">
                <a:tc>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88713">
                <a:tc>
                  <a:txBody>
                    <a:bodyPr/>
                    <a:lstStyle/>
                    <a:p>
                      <a:pPr indent="229235" algn="just">
                        <a:lnSpc>
                          <a:spcPts val="1200"/>
                        </a:lnSpc>
                        <a:spcAft>
                          <a:spcPts val="0"/>
                        </a:spcAft>
                      </a:pPr>
                      <a:r>
                        <a:rPr lang="zh-CN" sz="800" b="1" kern="100">
                          <a:latin typeface="Times New Roman"/>
                          <a:ea typeface="宋体"/>
                        </a:rPr>
                        <a:t>成人本科生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zh-CN" sz="800" b="1" kern="100">
                          <a:latin typeface="Times New Roman"/>
                          <a:ea typeface="宋体"/>
                        </a:rPr>
                        <a:t>成人本科生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42200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88713">
                <a:tc>
                  <a:txBody>
                    <a:bodyPr/>
                    <a:lstStyle/>
                    <a:p>
                      <a:pPr indent="229235"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422002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88713">
                <a:tc>
                  <a:txBody>
                    <a:bodyPr/>
                    <a:lstStyle/>
                    <a:p>
                      <a:pPr indent="342900"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88713">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88713">
                <a:tc>
                  <a:txBody>
                    <a:bodyPr/>
                    <a:lstStyle/>
                    <a:p>
                      <a:pPr indent="34163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88713">
                <a:tc>
                  <a:txBody>
                    <a:bodyPr/>
                    <a:lstStyle/>
                    <a:p>
                      <a:pPr indent="571500"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bl>
          </a:graphicData>
        </a:graphic>
      </p:graphicFrame>
      <p:sp>
        <p:nvSpPr>
          <p:cNvPr id="31745" name="Rectangle 1"/>
          <p:cNvSpPr>
            <a:spLocks noChangeArrowheads="1"/>
          </p:cNvSpPr>
          <p:nvPr/>
        </p:nvSpPr>
        <p:spPr bwMode="auto">
          <a:xfrm>
            <a:off x="107504" y="471977"/>
            <a:ext cx="8496944" cy="27699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324000" algn="l" defTabSz="914400" rtl="0" eaLnBrk="1" fontAlgn="base" latinLnBrk="0" hangingPunct="1">
              <a:lnSpc>
                <a:spcPct val="100000"/>
              </a:lnSpc>
              <a:spcBef>
                <a:spcPct val="0"/>
              </a:spcBef>
              <a:spcAft>
                <a:spcPct val="0"/>
              </a:spcAft>
              <a:buClrTx/>
              <a:buSzTx/>
              <a:buFontTx/>
              <a:buNone/>
              <a:tabLst/>
            </a:pP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314</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成人本科分专业学生数                                                                    单位：人</a:t>
            </a:r>
            <a:endParaRPr kumimoji="0" lang="zh-CN" altLang="en-US" sz="32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圆角矩形 6"/>
          <p:cNvSpPr/>
          <p:nvPr/>
        </p:nvSpPr>
        <p:spPr>
          <a:xfrm>
            <a:off x="827584" y="3147814"/>
            <a:ext cx="8064896" cy="1368152"/>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00" b="1" dirty="0">
                <a:solidFill>
                  <a:srgbClr val="FF0000"/>
                </a:solidFill>
                <a:latin typeface="楷体" pitchFamily="49" charset="-122"/>
                <a:ea typeface="楷体" pitchFamily="49" charset="-122"/>
              </a:rPr>
              <a:t>1.</a:t>
            </a:r>
            <a:r>
              <a:rPr lang="zh-CN" altLang="zh-CN" sz="1000" b="1" dirty="0">
                <a:solidFill>
                  <a:srgbClr val="FF0000"/>
                </a:solidFill>
                <a:latin typeface="楷体" pitchFamily="49" charset="-122"/>
                <a:ea typeface="楷体" pitchFamily="49" charset="-122"/>
              </a:rPr>
              <a:t>本科教育</a:t>
            </a:r>
            <a:r>
              <a:rPr lang="zh-CN" altLang="zh-CN" sz="1000" dirty="0">
                <a:solidFill>
                  <a:srgbClr val="FF0000"/>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应当使学生比较系统地掌握本学科、专业必需的基础理论、基本知识，掌握本专业必要的基本技能、方法和相关知识，具有从事本专业实际工作和研究工作的初步能力。全日制本科教育的基本修业年限为四至五年。本科教育学生包括普通本科学生、成人（函授、业余、脱产）本科学生、网络本科学生。</a:t>
            </a:r>
          </a:p>
          <a:p>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函授学生：</a:t>
            </a:r>
            <a:r>
              <a:rPr lang="zh-CN" altLang="zh-CN" sz="1000" dirty="0">
                <a:solidFill>
                  <a:schemeClr val="tx1"/>
                </a:solidFill>
                <a:latin typeface="楷体" pitchFamily="49" charset="-122"/>
                <a:ea typeface="楷体" pitchFamily="49" charset="-122"/>
              </a:rPr>
              <a:t>是指以函授为主要教学方式培养的成人专科、本科学生。</a:t>
            </a:r>
          </a:p>
          <a:p>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业余学生：</a:t>
            </a:r>
            <a:r>
              <a:rPr lang="zh-CN" altLang="zh-CN" sz="1000" dirty="0">
                <a:solidFill>
                  <a:schemeClr val="tx1"/>
                </a:solidFill>
                <a:latin typeface="楷体" pitchFamily="49" charset="-122"/>
                <a:ea typeface="楷体" pitchFamily="49" charset="-122"/>
              </a:rPr>
              <a:t>是指以业余时间授课形式培养的成人专科、本科学生。</a:t>
            </a:r>
          </a:p>
          <a:p>
            <a:r>
              <a:rPr lang="en-US" altLang="zh-CN" sz="1000" b="1" dirty="0">
                <a:solidFill>
                  <a:srgbClr val="FF0000"/>
                </a:solidFill>
                <a:latin typeface="楷体" pitchFamily="49" charset="-122"/>
                <a:ea typeface="楷体" pitchFamily="49" charset="-122"/>
              </a:rPr>
              <a:t>4.</a:t>
            </a:r>
            <a:r>
              <a:rPr lang="zh-CN" altLang="zh-CN" sz="1000" b="1" dirty="0">
                <a:solidFill>
                  <a:srgbClr val="FF0000"/>
                </a:solidFill>
                <a:latin typeface="楷体" pitchFamily="49" charset="-122"/>
                <a:ea typeface="楷体" pitchFamily="49" charset="-122"/>
              </a:rPr>
              <a:t>脱产学生：</a:t>
            </a:r>
            <a:r>
              <a:rPr lang="zh-CN" altLang="zh-CN" sz="1000" dirty="0">
                <a:solidFill>
                  <a:schemeClr val="tx1"/>
                </a:solidFill>
                <a:latin typeface="楷体" pitchFamily="49" charset="-122"/>
                <a:ea typeface="楷体" pitchFamily="49" charset="-122"/>
              </a:rPr>
              <a:t>是指以全日制形式培养的成人专科、本科学生。</a:t>
            </a:r>
          </a:p>
          <a:p>
            <a:r>
              <a:rPr lang="en-US" altLang="zh-CN" sz="1000" b="1" dirty="0">
                <a:solidFill>
                  <a:srgbClr val="FF0000"/>
                </a:solidFill>
                <a:latin typeface="楷体" pitchFamily="49" charset="-122"/>
                <a:ea typeface="楷体" pitchFamily="49" charset="-122"/>
              </a:rPr>
              <a:t>5.</a:t>
            </a:r>
            <a:r>
              <a:rPr lang="zh-CN" altLang="zh-CN" sz="1000" b="1" dirty="0">
                <a:solidFill>
                  <a:srgbClr val="FF0000"/>
                </a:solidFill>
                <a:latin typeface="楷体" pitchFamily="49" charset="-122"/>
                <a:ea typeface="楷体" pitchFamily="49" charset="-122"/>
              </a:rPr>
              <a:t>高中起点本科学生：</a:t>
            </a:r>
            <a:r>
              <a:rPr lang="zh-CN" altLang="zh-CN" sz="1000" dirty="0">
                <a:solidFill>
                  <a:schemeClr val="tx1"/>
                </a:solidFill>
                <a:latin typeface="楷体" pitchFamily="49" charset="-122"/>
                <a:ea typeface="楷体" pitchFamily="49" charset="-122"/>
              </a:rPr>
              <a:t>是指高级中等教育毕业（同等学力）接受本科学历教育的学生，普通本科学制为</a:t>
            </a:r>
            <a:r>
              <a:rPr lang="en-US" altLang="zh-CN" sz="1000" dirty="0">
                <a:solidFill>
                  <a:schemeClr val="tx1"/>
                </a:solidFill>
                <a:latin typeface="楷体" pitchFamily="49" charset="-122"/>
                <a:ea typeface="楷体" pitchFamily="49" charset="-122"/>
              </a:rPr>
              <a:t>4-5</a:t>
            </a:r>
            <a:r>
              <a:rPr lang="zh-CN" altLang="zh-CN" sz="1000" dirty="0">
                <a:solidFill>
                  <a:schemeClr val="tx1"/>
                </a:solidFill>
                <a:latin typeface="楷体" pitchFamily="49" charset="-122"/>
                <a:ea typeface="楷体" pitchFamily="49" charset="-122"/>
              </a:rPr>
              <a:t>年，成人本科学制为</a:t>
            </a:r>
            <a:r>
              <a:rPr lang="en-US" altLang="zh-CN" sz="1000" dirty="0">
                <a:solidFill>
                  <a:schemeClr val="tx1"/>
                </a:solidFill>
                <a:latin typeface="楷体" pitchFamily="49" charset="-122"/>
                <a:ea typeface="楷体" pitchFamily="49" charset="-122"/>
              </a:rPr>
              <a:t>4-6</a:t>
            </a:r>
            <a:r>
              <a:rPr lang="zh-CN" altLang="zh-CN" sz="1000"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6.</a:t>
            </a:r>
            <a:r>
              <a:rPr lang="zh-CN" altLang="zh-CN" sz="1000" b="1" dirty="0">
                <a:solidFill>
                  <a:srgbClr val="FF0000"/>
                </a:solidFill>
                <a:latin typeface="楷体" pitchFamily="49" charset="-122"/>
                <a:ea typeface="楷体" pitchFamily="49" charset="-122"/>
              </a:rPr>
              <a:t>专科起点本科学生：</a:t>
            </a:r>
            <a:r>
              <a:rPr lang="zh-CN" altLang="zh-CN" sz="1000" dirty="0">
                <a:solidFill>
                  <a:schemeClr val="tx1"/>
                </a:solidFill>
                <a:latin typeface="楷体" pitchFamily="49" charset="-122"/>
                <a:ea typeface="楷体" pitchFamily="49" charset="-122"/>
              </a:rPr>
              <a:t>是指普通（成人）专科（高职）毕业接受本科学历教育的学生，普通本科学制为</a:t>
            </a:r>
            <a:r>
              <a:rPr lang="en-US" altLang="zh-CN" sz="1000" dirty="0">
                <a:solidFill>
                  <a:schemeClr val="tx1"/>
                </a:solidFill>
                <a:latin typeface="楷体" pitchFamily="49" charset="-122"/>
                <a:ea typeface="楷体" pitchFamily="49" charset="-122"/>
              </a:rPr>
              <a:t>2-3</a:t>
            </a:r>
            <a:r>
              <a:rPr lang="zh-CN" altLang="zh-CN" sz="1000" dirty="0">
                <a:solidFill>
                  <a:schemeClr val="tx1"/>
                </a:solidFill>
                <a:latin typeface="楷体" pitchFamily="49" charset="-122"/>
                <a:ea typeface="楷体" pitchFamily="49" charset="-122"/>
              </a:rPr>
              <a:t>年，成人本科学制为</a:t>
            </a:r>
            <a:r>
              <a:rPr lang="en-US" altLang="zh-CN" sz="1000" dirty="0">
                <a:solidFill>
                  <a:schemeClr val="tx1"/>
                </a:solidFill>
                <a:latin typeface="楷体" pitchFamily="49" charset="-122"/>
                <a:ea typeface="楷体" pitchFamily="49" charset="-122"/>
              </a:rPr>
              <a:t>2-4</a:t>
            </a:r>
            <a:r>
              <a:rPr lang="zh-CN" altLang="zh-CN" sz="1000" dirty="0">
                <a:solidFill>
                  <a:schemeClr val="tx1"/>
                </a:solidFill>
                <a:latin typeface="楷体" pitchFamily="49" charset="-122"/>
                <a:ea typeface="楷体" pitchFamily="49" charset="-122"/>
              </a:rPr>
              <a:t>年。</a:t>
            </a:r>
          </a:p>
          <a:p>
            <a:endParaRPr lang="zh-CN" altLang="zh-CN" sz="1000" b="1" dirty="0">
              <a:solidFill>
                <a:schemeClr val="tx1"/>
              </a:solidFill>
            </a:endParaRPr>
          </a:p>
        </p:txBody>
      </p:sp>
      <p:sp>
        <p:nvSpPr>
          <p:cNvPr id="8" name="TextBox 7"/>
          <p:cNvSpPr txBox="1"/>
          <p:nvPr/>
        </p:nvSpPr>
        <p:spPr>
          <a:xfrm>
            <a:off x="323528" y="3291830"/>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
        <p:nvSpPr>
          <p:cNvPr id="9" name="AutoShape 2"/>
          <p:cNvSpPr>
            <a:spLocks noChangeArrowheads="1"/>
          </p:cNvSpPr>
          <p:nvPr/>
        </p:nvSpPr>
        <p:spPr bwMode="auto">
          <a:xfrm flipH="1">
            <a:off x="251520" y="2211710"/>
            <a:ext cx="2880320" cy="720080"/>
          </a:xfrm>
          <a:prstGeom prst="wedgeRoundRectCallout">
            <a:avLst>
              <a:gd name="adj1" fmla="val -104538"/>
              <a:gd name="adj2" fmla="val -16535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50" b="1" dirty="0">
                <a:solidFill>
                  <a:srgbClr val="FF0000"/>
                </a:solidFill>
                <a:latin typeface="楷体" pitchFamily="49" charset="-122"/>
                <a:ea typeface="楷体" pitchFamily="49" charset="-122"/>
              </a:rPr>
              <a:t>毕业生数：</a:t>
            </a:r>
            <a:r>
              <a:rPr lang="zh-CN" altLang="zh-CN" sz="950" dirty="0">
                <a:latin typeface="楷体" pitchFamily="49" charset="-122"/>
                <a:ea typeface="楷体" pitchFamily="49" charset="-122"/>
              </a:rPr>
              <a:t>是指上学年度具有学籍的学生完成教学计划规定课程，考试合格，取得毕业证书的学生数。（含往届推迟毕业、学分制提前毕业的学生）</a:t>
            </a:r>
          </a:p>
        </p:txBody>
      </p:sp>
      <p:sp>
        <p:nvSpPr>
          <p:cNvPr id="10" name="AutoShape 2"/>
          <p:cNvSpPr>
            <a:spLocks noChangeArrowheads="1"/>
          </p:cNvSpPr>
          <p:nvPr/>
        </p:nvSpPr>
        <p:spPr bwMode="auto">
          <a:xfrm flipH="1">
            <a:off x="2987824" y="411510"/>
            <a:ext cx="1728192" cy="360040"/>
          </a:xfrm>
          <a:prstGeom prst="wedgeRoundRectCallout">
            <a:avLst>
              <a:gd name="adj1" fmla="val -31878"/>
              <a:gd name="adj2" fmla="val 10140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招生数：</a:t>
            </a:r>
            <a:r>
              <a:rPr lang="zh-CN" altLang="zh-CN" sz="900" b="1" dirty="0">
                <a:latin typeface="楷体" pitchFamily="49" charset="-122"/>
                <a:ea typeface="楷体" pitchFamily="49" charset="-122"/>
              </a:rPr>
              <a:t>是指实际招收入学的新生数。</a:t>
            </a:r>
          </a:p>
        </p:txBody>
      </p:sp>
      <p:sp>
        <p:nvSpPr>
          <p:cNvPr id="11" name="AutoShape 2"/>
          <p:cNvSpPr>
            <a:spLocks noChangeArrowheads="1"/>
          </p:cNvSpPr>
          <p:nvPr/>
        </p:nvSpPr>
        <p:spPr bwMode="auto">
          <a:xfrm flipH="1">
            <a:off x="4644008" y="1779662"/>
            <a:ext cx="1800200" cy="520179"/>
          </a:xfrm>
          <a:prstGeom prst="wedgeRoundRectCallout">
            <a:avLst>
              <a:gd name="adj1" fmla="val -41577"/>
              <a:gd name="adj2" fmla="val -201043"/>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zh-CN" altLang="zh-CN" sz="900" dirty="0">
              <a:latin typeface="楷体" pitchFamily="49" charset="-122"/>
              <a:ea typeface="楷体" pitchFamily="49" charset="-122"/>
              <a:cs typeface="宋体" pitchFamily="2" charset="-122"/>
            </a:endParaRPr>
          </a:p>
        </p:txBody>
      </p:sp>
      <p:sp>
        <p:nvSpPr>
          <p:cNvPr id="12" name="AutoShape 2"/>
          <p:cNvSpPr>
            <a:spLocks noChangeArrowheads="1"/>
          </p:cNvSpPr>
          <p:nvPr/>
        </p:nvSpPr>
        <p:spPr bwMode="auto">
          <a:xfrm flipH="1">
            <a:off x="6732240" y="1779662"/>
            <a:ext cx="1800200" cy="520179"/>
          </a:xfrm>
          <a:prstGeom prst="wedgeRoundRectCallout">
            <a:avLst>
              <a:gd name="adj1" fmla="val -44801"/>
              <a:gd name="adj2" fmla="val -15709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预计毕业生数：</a:t>
            </a:r>
            <a:r>
              <a:rPr lang="zh-CN" altLang="zh-CN" sz="900" dirty="0">
                <a:latin typeface="楷体" pitchFamily="49" charset="-122"/>
                <a:ea typeface="楷体" pitchFamily="49" charset="-122"/>
              </a:rPr>
              <a:t>是指学历教育中本学年内即将毕业的在校生数。</a:t>
            </a:r>
            <a:endParaRPr lang="zh-CN" altLang="zh-CN" sz="900" dirty="0">
              <a:latin typeface="楷体" pitchFamily="49" charset="-122"/>
              <a:ea typeface="楷体" pitchFamily="49" charset="-122"/>
              <a:cs typeface="宋体" pitchFamily="2" charset="-122"/>
            </a:endParaRPr>
          </a:p>
        </p:txBody>
      </p:sp>
      <p:sp>
        <p:nvSpPr>
          <p:cNvPr id="13" name="圆角矩形 12"/>
          <p:cNvSpPr/>
          <p:nvPr/>
        </p:nvSpPr>
        <p:spPr>
          <a:xfrm>
            <a:off x="4716016" y="51470"/>
            <a:ext cx="4427984"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50" b="1" dirty="0">
                <a:solidFill>
                  <a:srgbClr val="FF0000"/>
                </a:solidFill>
              </a:rPr>
              <a:t>本报表只统计招生计划在本校的通过全国成人高等学校统一招生考试所招收的本科层次学生。招生数为当年春季入学的新生数，在校生为统计时点实际在校生数。</a:t>
            </a:r>
            <a:endParaRPr kumimoji="0" lang="zh-CN" altLang="en-US" sz="2400" b="1" i="0" u="none" strike="noStrike" cap="none" normalizeH="0" baseline="0" dirty="0">
              <a:ln>
                <a:noFill/>
              </a:ln>
              <a:solidFill>
                <a:srgbClr val="FF0000"/>
              </a:solidFill>
              <a:effectLst/>
              <a:latin typeface="Arial" pitchFamily="34" charset="0"/>
              <a:ea typeface="宋体" pitchFamily="2" charset="-122"/>
              <a:cs typeface="宋体" pitchFamily="2" charset="-122"/>
            </a:endParaRPr>
          </a:p>
        </p:txBody>
      </p:sp>
      <p:sp>
        <p:nvSpPr>
          <p:cNvPr id="14" name="AutoShape 2"/>
          <p:cNvSpPr>
            <a:spLocks noChangeArrowheads="1"/>
          </p:cNvSpPr>
          <p:nvPr/>
        </p:nvSpPr>
        <p:spPr bwMode="auto">
          <a:xfrm flipH="1">
            <a:off x="3275856" y="2283718"/>
            <a:ext cx="1368152" cy="720080"/>
          </a:xfrm>
          <a:prstGeom prst="wedgeRoundRectCallout">
            <a:avLst>
              <a:gd name="adj1" fmla="val -9118"/>
              <a:gd name="adj2" fmla="val -19373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800" b="1" dirty="0">
                <a:solidFill>
                  <a:srgbClr val="FF0000"/>
                </a:solidFill>
                <a:latin typeface="楷体" pitchFamily="49" charset="-122"/>
                <a:ea typeface="楷体" pitchFamily="49" charset="-122"/>
              </a:rPr>
              <a:t>授予学位数</a:t>
            </a:r>
            <a:r>
              <a:rPr lang="zh-CN" altLang="en-US" sz="800" b="1" dirty="0">
                <a:solidFill>
                  <a:srgbClr val="FF0000"/>
                </a:solidFill>
                <a:latin typeface="楷体" pitchFamily="49" charset="-122"/>
                <a:ea typeface="楷体" pitchFamily="49" charset="-122"/>
              </a:rPr>
              <a:t>：</a:t>
            </a:r>
            <a:r>
              <a:rPr lang="zh-CN" altLang="zh-CN" sz="800" dirty="0">
                <a:latin typeface="楷体" pitchFamily="49" charset="-122"/>
                <a:ea typeface="楷体" pitchFamily="49" charset="-122"/>
              </a:rPr>
              <a:t>为上学年度实际授予学位的人数（含补授学位、学分制提前毕业可授学位的学生）</a:t>
            </a:r>
            <a:r>
              <a:rPr lang="en-US" altLang="zh-CN" sz="800" dirty="0">
                <a:latin typeface="楷体" pitchFamily="49" charset="-122"/>
                <a:ea typeface="楷体" pitchFamily="49" charset="-122"/>
              </a:rPr>
              <a:t>,</a:t>
            </a:r>
            <a:r>
              <a:rPr lang="zh-CN" altLang="zh-CN" sz="800" dirty="0">
                <a:latin typeface="楷体" pitchFamily="49" charset="-122"/>
                <a:ea typeface="楷体" pitchFamily="49" charset="-122"/>
              </a:rPr>
              <a:t>由培养单位填报。</a:t>
            </a:r>
          </a:p>
        </p:txBody>
      </p:sp>
      <p:sp>
        <p:nvSpPr>
          <p:cNvPr id="15" name="圆角矩形 14"/>
          <p:cNvSpPr/>
          <p:nvPr/>
        </p:nvSpPr>
        <p:spPr>
          <a:xfrm>
            <a:off x="107504" y="4639444"/>
            <a:ext cx="8856984" cy="380578"/>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chemeClr val="tx1"/>
                </a:solidFill>
              </a:rPr>
              <a:t>《高等学校本科专业目录（统计用）》和《高等学历继续教育补充专业目录》可以在“中国教育统计网</a:t>
            </a:r>
            <a:r>
              <a:rPr lang="en-US" altLang="zh-CN" sz="1200" b="1" dirty="0" err="1">
                <a:solidFill>
                  <a:schemeClr val="tx1"/>
                </a:solidFill>
              </a:rPr>
              <a:t>www.stats.edu.cn</a:t>
            </a:r>
            <a:r>
              <a:rPr lang="zh-CN" altLang="zh-CN" sz="1200" b="1" dirty="0">
                <a:solidFill>
                  <a:schemeClr val="tx1"/>
                </a:solidFill>
              </a:rPr>
              <a:t>”查询。</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0" y="0"/>
            <a:ext cx="3995325"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314</a:t>
            </a:r>
            <a:r>
              <a:rPr lang="zh-CN" altLang="zh-CN" sz="2000" dirty="0">
                <a:solidFill>
                  <a:schemeClr val="bg1"/>
                </a:solidFill>
                <a:latin typeface="黑体" pitchFamily="49" charset="-122"/>
                <a:ea typeface="黑体" pitchFamily="49" charset="-122"/>
              </a:rPr>
              <a:t>成人本科分专业学生数</a:t>
            </a:r>
          </a:p>
        </p:txBody>
      </p:sp>
      <p:graphicFrame>
        <p:nvGraphicFramePr>
          <p:cNvPr id="6" name="表格 5"/>
          <p:cNvGraphicFramePr>
            <a:graphicFrameLocks noGrp="1"/>
          </p:cNvGraphicFramePr>
          <p:nvPr/>
        </p:nvGraphicFramePr>
        <p:xfrm>
          <a:off x="467543" y="699542"/>
          <a:ext cx="8280922" cy="3235527"/>
        </p:xfrm>
        <a:graphic>
          <a:graphicData uri="http://schemas.openxmlformats.org/drawingml/2006/table">
            <a:tbl>
              <a:tblPr/>
              <a:tblGrid>
                <a:gridCol w="1198281">
                  <a:extLst>
                    <a:ext uri="{9D8B030D-6E8A-4147-A177-3AD203B41FA5}">
                      <a16:colId xmlns:a16="http://schemas.microsoft.com/office/drawing/2014/main" val="20000"/>
                    </a:ext>
                  </a:extLst>
                </a:gridCol>
                <a:gridCol w="1117720">
                  <a:extLst>
                    <a:ext uri="{9D8B030D-6E8A-4147-A177-3AD203B41FA5}">
                      <a16:colId xmlns:a16="http://schemas.microsoft.com/office/drawing/2014/main" val="20001"/>
                    </a:ext>
                  </a:extLst>
                </a:gridCol>
                <a:gridCol w="959977">
                  <a:extLst>
                    <a:ext uri="{9D8B030D-6E8A-4147-A177-3AD203B41FA5}">
                      <a16:colId xmlns:a16="http://schemas.microsoft.com/office/drawing/2014/main" val="20002"/>
                    </a:ext>
                  </a:extLst>
                </a:gridCol>
                <a:gridCol w="317738">
                  <a:extLst>
                    <a:ext uri="{9D8B030D-6E8A-4147-A177-3AD203B41FA5}">
                      <a16:colId xmlns:a16="http://schemas.microsoft.com/office/drawing/2014/main" val="20003"/>
                    </a:ext>
                  </a:extLst>
                </a:gridCol>
                <a:gridCol w="317738">
                  <a:extLst>
                    <a:ext uri="{9D8B030D-6E8A-4147-A177-3AD203B41FA5}">
                      <a16:colId xmlns:a16="http://schemas.microsoft.com/office/drawing/2014/main" val="20004"/>
                    </a:ext>
                  </a:extLst>
                </a:gridCol>
                <a:gridCol w="399427">
                  <a:extLst>
                    <a:ext uri="{9D8B030D-6E8A-4147-A177-3AD203B41FA5}">
                      <a16:colId xmlns:a16="http://schemas.microsoft.com/office/drawing/2014/main" val="20005"/>
                    </a:ext>
                  </a:extLst>
                </a:gridCol>
                <a:gridCol w="399427">
                  <a:extLst>
                    <a:ext uri="{9D8B030D-6E8A-4147-A177-3AD203B41FA5}">
                      <a16:colId xmlns:a16="http://schemas.microsoft.com/office/drawing/2014/main" val="20006"/>
                    </a:ext>
                  </a:extLst>
                </a:gridCol>
                <a:gridCol w="445059">
                  <a:extLst>
                    <a:ext uri="{9D8B030D-6E8A-4147-A177-3AD203B41FA5}">
                      <a16:colId xmlns:a16="http://schemas.microsoft.com/office/drawing/2014/main" val="20007"/>
                    </a:ext>
                  </a:extLst>
                </a:gridCol>
                <a:gridCol w="445059">
                  <a:extLst>
                    <a:ext uri="{9D8B030D-6E8A-4147-A177-3AD203B41FA5}">
                      <a16:colId xmlns:a16="http://schemas.microsoft.com/office/drawing/2014/main" val="20008"/>
                    </a:ext>
                  </a:extLst>
                </a:gridCol>
                <a:gridCol w="445059">
                  <a:extLst>
                    <a:ext uri="{9D8B030D-6E8A-4147-A177-3AD203B41FA5}">
                      <a16:colId xmlns:a16="http://schemas.microsoft.com/office/drawing/2014/main" val="20009"/>
                    </a:ext>
                  </a:extLst>
                </a:gridCol>
                <a:gridCol w="445059">
                  <a:extLst>
                    <a:ext uri="{9D8B030D-6E8A-4147-A177-3AD203B41FA5}">
                      <a16:colId xmlns:a16="http://schemas.microsoft.com/office/drawing/2014/main" val="20010"/>
                    </a:ext>
                  </a:extLst>
                </a:gridCol>
                <a:gridCol w="445059">
                  <a:extLst>
                    <a:ext uri="{9D8B030D-6E8A-4147-A177-3AD203B41FA5}">
                      <a16:colId xmlns:a16="http://schemas.microsoft.com/office/drawing/2014/main" val="20011"/>
                    </a:ext>
                  </a:extLst>
                </a:gridCol>
                <a:gridCol w="445059">
                  <a:extLst>
                    <a:ext uri="{9D8B030D-6E8A-4147-A177-3AD203B41FA5}">
                      <a16:colId xmlns:a16="http://schemas.microsoft.com/office/drawing/2014/main" val="20012"/>
                    </a:ext>
                  </a:extLst>
                </a:gridCol>
                <a:gridCol w="445059">
                  <a:extLst>
                    <a:ext uri="{9D8B030D-6E8A-4147-A177-3AD203B41FA5}">
                      <a16:colId xmlns:a16="http://schemas.microsoft.com/office/drawing/2014/main" val="20013"/>
                    </a:ext>
                  </a:extLst>
                </a:gridCol>
                <a:gridCol w="455201">
                  <a:extLst>
                    <a:ext uri="{9D8B030D-6E8A-4147-A177-3AD203B41FA5}">
                      <a16:colId xmlns:a16="http://schemas.microsoft.com/office/drawing/2014/main" val="20014"/>
                    </a:ext>
                  </a:extLst>
                </a:gridCol>
              </a:tblGrid>
              <a:tr h="110309">
                <a:tc rowSpan="2">
                  <a:txBody>
                    <a:bodyPr/>
                    <a:lstStyle/>
                    <a:p>
                      <a:pPr indent="457200" algn="just">
                        <a:lnSpc>
                          <a:spcPts val="1200"/>
                        </a:lnSpc>
                        <a:spcAft>
                          <a:spcPts val="0"/>
                        </a:spcAft>
                      </a:pPr>
                      <a:r>
                        <a:rPr lang="zh-CN" sz="700" kern="100" dirty="0">
                          <a:latin typeface="Times New Roman"/>
                          <a:ea typeface="宋体"/>
                        </a:rPr>
                        <a:t>专业名称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dirty="0">
                          <a:latin typeface="Times New Roman"/>
                          <a:ea typeface="宋体"/>
                        </a:rPr>
                        <a:t>自主专业名称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dirty="0">
                          <a:latin typeface="Times New Roman"/>
                          <a:ea typeface="宋体"/>
                        </a:rPr>
                        <a:t>专业代码</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a:latin typeface="Times New Roman"/>
                          <a:ea typeface="宋体"/>
                        </a:rPr>
                        <a:t>年制</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dirty="0">
                          <a:latin typeface="Times New Roman"/>
                          <a:ea typeface="宋体"/>
                        </a:rPr>
                        <a:t>毕业</a:t>
                      </a:r>
                      <a:endParaRPr lang="en-US" altLang="zh-CN" sz="700" kern="100" dirty="0">
                        <a:latin typeface="Times New Roman"/>
                        <a:ea typeface="宋体"/>
                      </a:endParaRPr>
                    </a:p>
                    <a:p>
                      <a:pPr algn="ctr">
                        <a:lnSpc>
                          <a:spcPts val="1200"/>
                        </a:lnSpc>
                        <a:spcAft>
                          <a:spcPts val="0"/>
                        </a:spcAft>
                      </a:pPr>
                      <a:r>
                        <a:rPr lang="zh-CN" sz="700" kern="100" dirty="0">
                          <a:latin typeface="Times New Roman"/>
                          <a:ea typeface="宋体"/>
                        </a:rPr>
                        <a:t>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dirty="0">
                          <a:latin typeface="Times New Roman"/>
                          <a:ea typeface="宋体"/>
                        </a:rPr>
                        <a:t>授予</a:t>
                      </a:r>
                      <a:endParaRPr lang="en-US" altLang="zh-CN" sz="700" kern="100" dirty="0">
                        <a:latin typeface="Times New Roman"/>
                        <a:ea typeface="宋体"/>
                      </a:endParaRPr>
                    </a:p>
                    <a:p>
                      <a:pPr algn="ctr">
                        <a:lnSpc>
                          <a:spcPts val="1200"/>
                        </a:lnSpc>
                        <a:spcAft>
                          <a:spcPts val="0"/>
                        </a:spcAft>
                      </a:pPr>
                      <a:r>
                        <a:rPr lang="zh-CN" sz="700" kern="100" dirty="0">
                          <a:latin typeface="Times New Roman"/>
                          <a:ea typeface="宋体"/>
                        </a:rPr>
                        <a:t>学位数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700" kern="100">
                          <a:latin typeface="Times New Roman"/>
                          <a:ea typeface="宋体"/>
                        </a:rPr>
                        <a:t>招生数</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7">
                  <a:txBody>
                    <a:bodyPr/>
                    <a:lstStyle/>
                    <a:p>
                      <a:pPr algn="ctr">
                        <a:lnSpc>
                          <a:spcPts val="1200"/>
                        </a:lnSpc>
                        <a:spcAft>
                          <a:spcPts val="0"/>
                        </a:spcAft>
                      </a:pPr>
                      <a:r>
                        <a:rPr lang="zh-CN" sz="700" kern="100" dirty="0">
                          <a:latin typeface="Times New Roman"/>
                          <a:ea typeface="宋体"/>
                        </a:rPr>
                        <a:t>在校生数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700" kern="100">
                          <a:latin typeface="Times New Roman"/>
                          <a:ea typeface="宋体"/>
                        </a:rPr>
                        <a:t>预计毕业生数</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9905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700" kern="100" dirty="0">
                          <a:latin typeface="Times New Roman"/>
                          <a:ea typeface="宋体"/>
                        </a:rPr>
                        <a:t>合计</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一年级</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二年级</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三年级</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四年级</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五年级</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六年级及以上</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21091">
                <a:tc>
                  <a:txBody>
                    <a:bodyPr/>
                    <a:lstStyle/>
                    <a:p>
                      <a:pPr algn="ctr">
                        <a:lnSpc>
                          <a:spcPts val="1200"/>
                        </a:lnSpc>
                        <a:spcAft>
                          <a:spcPts val="0"/>
                        </a:spcAft>
                      </a:pPr>
                      <a:r>
                        <a:rPr lang="zh-CN" sz="700" kern="100" dirty="0">
                          <a:latin typeface="Times New Roman"/>
                          <a:ea typeface="宋体"/>
                        </a:rPr>
                        <a:t>甲</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乙</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丙</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700" kern="100">
                          <a:latin typeface="Times New Roman"/>
                          <a:ea typeface="宋体"/>
                        </a:rPr>
                        <a:t>丁</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1</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3</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4</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5</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6</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7</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8</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9</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10</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11</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18188">
                <a:tc>
                  <a:txBody>
                    <a:bodyPr/>
                    <a:lstStyle/>
                    <a:p>
                      <a:pPr indent="229235" algn="just">
                        <a:lnSpc>
                          <a:spcPts val="1200"/>
                        </a:lnSpc>
                        <a:spcAft>
                          <a:spcPts val="0"/>
                        </a:spcAft>
                      </a:pPr>
                      <a:r>
                        <a:rPr lang="zh-CN" sz="700" b="1" kern="100">
                          <a:latin typeface="Times New Roman"/>
                          <a:ea typeface="宋体"/>
                        </a:rPr>
                        <a:t>成人本科生</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zh-CN" sz="700" b="1" kern="100" dirty="0">
                          <a:latin typeface="Times New Roman"/>
                          <a:ea typeface="宋体"/>
                        </a:rPr>
                        <a:t>成人本科生</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42200</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18188">
                <a:tc>
                  <a:txBody>
                    <a:bodyPr/>
                    <a:lstStyle/>
                    <a:p>
                      <a:pPr indent="229235" algn="just">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422002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18188">
                <a:tc>
                  <a:txBody>
                    <a:bodyPr/>
                    <a:lstStyle/>
                    <a:p>
                      <a:pPr indent="342900" algn="just">
                        <a:lnSpc>
                          <a:spcPts val="1200"/>
                        </a:lnSpc>
                        <a:spcAft>
                          <a:spcPts val="0"/>
                        </a:spcAft>
                      </a:pPr>
                      <a:r>
                        <a:rPr lang="zh-CN" sz="700" b="1" kern="100">
                          <a:latin typeface="Times New Roman"/>
                          <a:ea typeface="宋体"/>
                        </a:rPr>
                        <a:t>函授本科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700" b="1" kern="100">
                          <a:latin typeface="Times New Roman"/>
                          <a:ea typeface="宋体"/>
                        </a:rPr>
                        <a:t>函授本科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42210</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33117">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dirty="0">
                          <a:latin typeface="宋体"/>
                          <a:ea typeface="宋体"/>
                        </a:rPr>
                        <a:t>422102</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33117">
                <a:tc>
                  <a:txBody>
                    <a:bodyPr/>
                    <a:lstStyle/>
                    <a:p>
                      <a:pPr indent="341630" algn="just">
                        <a:lnSpc>
                          <a:spcPts val="1200"/>
                        </a:lnSpc>
                        <a:spcAft>
                          <a:spcPts val="0"/>
                        </a:spcAft>
                      </a:pPr>
                      <a:r>
                        <a:rPr lang="zh-CN" sz="700" kern="100">
                          <a:latin typeface="Times New Roman"/>
                          <a:ea typeface="宋体"/>
                        </a:rPr>
                        <a:t>高中起点本科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a:latin typeface="Times New Roman"/>
                          <a:ea typeface="宋体"/>
                        </a:rPr>
                        <a:t>高中起点本科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42211</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33117">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dirty="0">
                          <a:latin typeface="宋体"/>
                          <a:ea typeface="宋体"/>
                        </a:rPr>
                        <a:t>422110101011</a:t>
                      </a:r>
                      <a:r>
                        <a:rPr lang="en-US" sz="700" kern="0" dirty="0">
                          <a:latin typeface="宋体"/>
                          <a:ea typeface="宋体"/>
                          <a:cs typeface="宋体"/>
                        </a:rPr>
                        <a:t>……</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5</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33117">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42212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33117">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422120101011</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3</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18188">
                <a:tc>
                  <a:txBody>
                    <a:bodyPr/>
                    <a:lstStyle/>
                    <a:p>
                      <a:pPr indent="342900" algn="just">
                        <a:lnSpc>
                          <a:spcPts val="1200"/>
                        </a:lnSpc>
                        <a:spcAft>
                          <a:spcPts val="0"/>
                        </a:spcAft>
                      </a:pPr>
                      <a:r>
                        <a:rPr lang="zh-CN" sz="700" b="1" kern="100">
                          <a:latin typeface="Times New Roman"/>
                          <a:ea typeface="宋体"/>
                        </a:rPr>
                        <a:t>业余本科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700" b="1" kern="100" dirty="0">
                          <a:latin typeface="Times New Roman"/>
                          <a:ea typeface="宋体"/>
                        </a:rPr>
                        <a:t>业余本科</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42220</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18188">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422202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18188">
                <a:tc>
                  <a:txBody>
                    <a:bodyPr/>
                    <a:lstStyle/>
                    <a:p>
                      <a:pPr indent="341630" algn="just">
                        <a:lnSpc>
                          <a:spcPts val="1200"/>
                        </a:lnSpc>
                        <a:spcAft>
                          <a:spcPts val="0"/>
                        </a:spcAft>
                      </a:pPr>
                      <a:r>
                        <a:rPr lang="zh-CN" sz="700" kern="100">
                          <a:latin typeface="Times New Roman"/>
                          <a:ea typeface="宋体"/>
                        </a:rPr>
                        <a:t>高中起点本科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dirty="0">
                          <a:latin typeface="Times New Roman"/>
                          <a:ea typeface="宋体"/>
                        </a:rPr>
                        <a:t>高中起点本科</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42221</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18188">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422210101011</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5</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18188">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42222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18188">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422220101011</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3</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18188">
                <a:tc>
                  <a:txBody>
                    <a:bodyPr/>
                    <a:lstStyle/>
                    <a:p>
                      <a:pPr indent="342900" algn="just">
                        <a:lnSpc>
                          <a:spcPts val="1200"/>
                        </a:lnSpc>
                        <a:spcAft>
                          <a:spcPts val="0"/>
                        </a:spcAft>
                      </a:pPr>
                      <a:r>
                        <a:rPr lang="zh-CN" sz="700" b="1" kern="100">
                          <a:latin typeface="Times New Roman"/>
                          <a:ea typeface="宋体"/>
                        </a:rPr>
                        <a:t>脱产本科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700" b="1" kern="100">
                          <a:latin typeface="Times New Roman"/>
                          <a:ea typeface="宋体"/>
                        </a:rPr>
                        <a:t>脱产本科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42230</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18188">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en-US" sz="700" b="1" kern="100">
                          <a:latin typeface="宋体"/>
                          <a:ea typeface="宋体"/>
                        </a:rPr>
                        <a:t>         </a:t>
                      </a:r>
                      <a:r>
                        <a:rPr lang="zh-CN" sz="700" b="1" kern="100">
                          <a:latin typeface="Times New Roman"/>
                          <a:ea typeface="宋体"/>
                        </a:rPr>
                        <a:t>其中：女</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b="1" kern="100">
                          <a:latin typeface="宋体"/>
                          <a:ea typeface="宋体"/>
                        </a:rPr>
                        <a:t>422302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18188">
                <a:tc>
                  <a:txBody>
                    <a:bodyPr/>
                    <a:lstStyle/>
                    <a:p>
                      <a:pPr indent="341630" algn="just">
                        <a:lnSpc>
                          <a:spcPts val="1200"/>
                        </a:lnSpc>
                        <a:spcAft>
                          <a:spcPts val="0"/>
                        </a:spcAft>
                      </a:pPr>
                      <a:r>
                        <a:rPr lang="zh-CN" sz="700" kern="100">
                          <a:latin typeface="Times New Roman"/>
                          <a:ea typeface="宋体"/>
                        </a:rPr>
                        <a:t>高中起点本科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a:latin typeface="Times New Roman"/>
                          <a:ea typeface="宋体"/>
                        </a:rPr>
                        <a:t>高中起点本科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42231</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18188">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422310101011</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4</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118188">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1630" algn="just">
                        <a:lnSpc>
                          <a:spcPts val="1200"/>
                        </a:lnSpc>
                        <a:spcAft>
                          <a:spcPts val="0"/>
                        </a:spcAft>
                      </a:pPr>
                      <a:r>
                        <a:rPr lang="zh-CN" sz="700" kern="100">
                          <a:latin typeface="Times New Roman"/>
                          <a:ea typeface="宋体"/>
                        </a:rPr>
                        <a:t>专科起点本科</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42232</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18188">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700" kern="100">
                          <a:latin typeface="Times New Roman"/>
                          <a:ea typeface="宋体"/>
                        </a:rPr>
                        <a:t>哲学</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700" kern="100">
                          <a:latin typeface="宋体"/>
                          <a:ea typeface="宋体"/>
                        </a:rPr>
                        <a:t>422320101011</a:t>
                      </a:r>
                      <a:r>
                        <a:rPr lang="en-US" sz="700" kern="0">
                          <a:latin typeface="宋体"/>
                          <a:ea typeface="宋体"/>
                          <a:cs typeface="宋体"/>
                        </a:rPr>
                        <a:t>……</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700" kern="100">
                          <a:latin typeface="宋体"/>
                          <a:ea typeface="宋体"/>
                        </a:rPr>
                        <a:t>3</a:t>
                      </a:r>
                      <a:endParaRPr lang="zh-CN" sz="8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7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7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bl>
          </a:graphicData>
        </a:graphic>
      </p:graphicFrame>
      <p:sp>
        <p:nvSpPr>
          <p:cNvPr id="32769" name="Rectangle 1"/>
          <p:cNvSpPr>
            <a:spLocks noChangeArrowheads="1"/>
          </p:cNvSpPr>
          <p:nvPr/>
        </p:nvSpPr>
        <p:spPr bwMode="auto">
          <a:xfrm>
            <a:off x="107504" y="452686"/>
            <a:ext cx="8280920" cy="2308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457200" algn="l" defTabSz="914400" rtl="0" eaLnBrk="1" fontAlgn="base" latinLnBrk="0" hangingPunct="1">
              <a:lnSpc>
                <a:spcPct val="100000"/>
              </a:lnSpc>
              <a:spcBef>
                <a:spcPct val="0"/>
              </a:spcBef>
              <a:spcAft>
                <a:spcPct val="0"/>
              </a:spcAft>
              <a:buClrTx/>
              <a:buSzTx/>
              <a:buFontTx/>
              <a:buNone/>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314</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成人本科分专业学生数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1 6"/>
          <p:cNvSpPr/>
          <p:nvPr/>
        </p:nvSpPr>
        <p:spPr>
          <a:xfrm rot="5400000">
            <a:off x="1331640" y="2571750"/>
            <a:ext cx="1224136" cy="3528392"/>
          </a:xfrm>
          <a:prstGeom prst="borderCallout1">
            <a:avLst>
              <a:gd name="adj1" fmla="val 49583"/>
              <a:gd name="adj2" fmla="val -1751"/>
              <a:gd name="adj3" fmla="val 68828"/>
              <a:gd name="adj4" fmla="val -21977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900" b="1" dirty="0">
                <a:solidFill>
                  <a:srgbClr val="FF0000"/>
                </a:solidFill>
                <a:latin typeface="楷体" pitchFamily="49" charset="-122"/>
                <a:ea typeface="楷体" pitchFamily="49" charset="-122"/>
              </a:rPr>
              <a:t>高基</a:t>
            </a:r>
            <a:r>
              <a:rPr lang="en-US" altLang="zh-CN" sz="900" b="1" dirty="0">
                <a:solidFill>
                  <a:srgbClr val="FF0000"/>
                </a:solidFill>
                <a:latin typeface="楷体" pitchFamily="49" charset="-122"/>
                <a:ea typeface="楷体" pitchFamily="49" charset="-122"/>
              </a:rPr>
              <a:t>314</a:t>
            </a:r>
            <a:r>
              <a:rPr lang="zh-CN" altLang="zh-CN" sz="900" b="1" dirty="0">
                <a:solidFill>
                  <a:srgbClr val="FF0000"/>
                </a:solidFill>
                <a:latin typeface="楷体" pitchFamily="49" charset="-122"/>
                <a:ea typeface="楷体" pitchFamily="49" charset="-122"/>
              </a:rPr>
              <a:t>专业名称、专业代码栏填写各类小计及类别码顺序为：</a:t>
            </a:r>
            <a:r>
              <a:rPr lang="zh-CN" altLang="zh-CN" sz="900" dirty="0">
                <a:solidFill>
                  <a:schemeClr val="tx1"/>
                </a:solidFill>
                <a:latin typeface="楷体" pitchFamily="49" charset="-122"/>
                <a:ea typeface="楷体" pitchFamily="49" charset="-122"/>
              </a:rPr>
              <a:t>本科（</a:t>
            </a:r>
            <a:r>
              <a:rPr lang="en-US" altLang="zh-CN" sz="900" dirty="0">
                <a:solidFill>
                  <a:schemeClr val="tx1"/>
                </a:solidFill>
                <a:latin typeface="楷体" pitchFamily="49" charset="-122"/>
                <a:ea typeface="楷体" pitchFamily="49" charset="-122"/>
              </a:rPr>
              <a:t>42200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422002</a:t>
            </a:r>
            <a:r>
              <a:rPr lang="zh-CN" altLang="zh-CN" sz="900" dirty="0">
                <a:solidFill>
                  <a:schemeClr val="tx1"/>
                </a:solidFill>
                <a:latin typeface="楷体" pitchFamily="49" charset="-122"/>
                <a:ea typeface="楷体" pitchFamily="49" charset="-122"/>
              </a:rPr>
              <a:t>）、函授本科（</a:t>
            </a:r>
            <a:r>
              <a:rPr lang="en-US" altLang="zh-CN" sz="900" dirty="0">
                <a:solidFill>
                  <a:schemeClr val="tx1"/>
                </a:solidFill>
                <a:latin typeface="楷体" pitchFamily="49" charset="-122"/>
                <a:ea typeface="楷体" pitchFamily="49" charset="-122"/>
              </a:rPr>
              <a:t>42210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422102</a:t>
            </a:r>
            <a:r>
              <a:rPr lang="zh-CN" altLang="zh-CN" sz="900" dirty="0">
                <a:solidFill>
                  <a:schemeClr val="tx1"/>
                </a:solidFill>
                <a:latin typeface="楷体" pitchFamily="49" charset="-122"/>
                <a:ea typeface="楷体" pitchFamily="49" charset="-122"/>
              </a:rPr>
              <a:t>）、高中起点本科（</a:t>
            </a:r>
            <a:r>
              <a:rPr lang="en-US" altLang="zh-CN" sz="900" dirty="0">
                <a:solidFill>
                  <a:schemeClr val="tx1"/>
                </a:solidFill>
                <a:latin typeface="楷体" pitchFamily="49" charset="-122"/>
                <a:ea typeface="楷体" pitchFamily="49" charset="-122"/>
              </a:rPr>
              <a:t>42211</a:t>
            </a:r>
            <a:r>
              <a:rPr lang="zh-CN" altLang="zh-CN" sz="900" dirty="0">
                <a:solidFill>
                  <a:schemeClr val="tx1"/>
                </a:solidFill>
                <a:latin typeface="楷体" pitchFamily="49" charset="-122"/>
                <a:ea typeface="楷体" pitchFamily="49" charset="-122"/>
              </a:rPr>
              <a:t>）、专科起点本科</a:t>
            </a:r>
            <a:r>
              <a:rPr lang="en-US" altLang="zh-CN" sz="900" dirty="0">
                <a:solidFill>
                  <a:schemeClr val="tx1"/>
                </a:solidFill>
                <a:latin typeface="楷体" pitchFamily="49" charset="-122"/>
                <a:ea typeface="楷体" pitchFamily="49" charset="-122"/>
              </a:rPr>
              <a:t>(42212)</a:t>
            </a:r>
            <a:r>
              <a:rPr lang="zh-CN" altLang="zh-CN" sz="900" dirty="0">
                <a:solidFill>
                  <a:schemeClr val="tx1"/>
                </a:solidFill>
                <a:latin typeface="楷体" pitchFamily="49" charset="-122"/>
                <a:ea typeface="楷体" pitchFamily="49" charset="-122"/>
              </a:rPr>
              <a:t>、业余本科（</a:t>
            </a:r>
            <a:r>
              <a:rPr lang="en-US" altLang="zh-CN" sz="900" dirty="0">
                <a:solidFill>
                  <a:schemeClr val="tx1"/>
                </a:solidFill>
                <a:latin typeface="楷体" pitchFamily="49" charset="-122"/>
                <a:ea typeface="楷体" pitchFamily="49" charset="-122"/>
              </a:rPr>
              <a:t>42220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422202</a:t>
            </a:r>
            <a:r>
              <a:rPr lang="zh-CN" altLang="zh-CN" sz="900" dirty="0">
                <a:solidFill>
                  <a:schemeClr val="tx1"/>
                </a:solidFill>
                <a:latin typeface="楷体" pitchFamily="49" charset="-122"/>
                <a:ea typeface="楷体" pitchFamily="49" charset="-122"/>
              </a:rPr>
              <a:t>）、高中起点本科（</a:t>
            </a:r>
            <a:r>
              <a:rPr lang="en-US" altLang="zh-CN" sz="900" dirty="0">
                <a:solidFill>
                  <a:schemeClr val="tx1"/>
                </a:solidFill>
                <a:latin typeface="楷体" pitchFamily="49" charset="-122"/>
                <a:ea typeface="楷体" pitchFamily="49" charset="-122"/>
              </a:rPr>
              <a:t>42221</a:t>
            </a:r>
            <a:r>
              <a:rPr lang="zh-CN" altLang="zh-CN" sz="900" dirty="0">
                <a:solidFill>
                  <a:schemeClr val="tx1"/>
                </a:solidFill>
                <a:latin typeface="楷体" pitchFamily="49" charset="-122"/>
                <a:ea typeface="楷体" pitchFamily="49" charset="-122"/>
              </a:rPr>
              <a:t>）、专科起点本科（</a:t>
            </a:r>
            <a:r>
              <a:rPr lang="en-US" altLang="zh-CN" sz="900" dirty="0">
                <a:solidFill>
                  <a:schemeClr val="tx1"/>
                </a:solidFill>
                <a:latin typeface="楷体" pitchFamily="49" charset="-122"/>
                <a:ea typeface="楷体" pitchFamily="49" charset="-122"/>
              </a:rPr>
              <a:t>42222)</a:t>
            </a:r>
            <a:r>
              <a:rPr lang="zh-CN" altLang="zh-CN" sz="900" dirty="0">
                <a:solidFill>
                  <a:schemeClr val="tx1"/>
                </a:solidFill>
                <a:latin typeface="楷体" pitchFamily="49" charset="-122"/>
                <a:ea typeface="楷体" pitchFamily="49" charset="-122"/>
              </a:rPr>
              <a:t>、脱产本科（</a:t>
            </a:r>
            <a:r>
              <a:rPr lang="en-US" altLang="zh-CN" sz="900" dirty="0">
                <a:solidFill>
                  <a:schemeClr val="tx1"/>
                </a:solidFill>
                <a:latin typeface="楷体" pitchFamily="49" charset="-122"/>
                <a:ea typeface="楷体" pitchFamily="49" charset="-122"/>
              </a:rPr>
              <a:t>42230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422302</a:t>
            </a:r>
            <a:r>
              <a:rPr lang="zh-CN" altLang="zh-CN" sz="900" dirty="0">
                <a:solidFill>
                  <a:schemeClr val="tx1"/>
                </a:solidFill>
                <a:latin typeface="楷体" pitchFamily="49" charset="-122"/>
                <a:ea typeface="楷体" pitchFamily="49" charset="-122"/>
              </a:rPr>
              <a:t>）、高中起点本科（</a:t>
            </a:r>
            <a:r>
              <a:rPr lang="en-US" altLang="zh-CN" sz="900" dirty="0">
                <a:solidFill>
                  <a:schemeClr val="tx1"/>
                </a:solidFill>
                <a:latin typeface="楷体" pitchFamily="49" charset="-122"/>
                <a:ea typeface="楷体" pitchFamily="49" charset="-122"/>
              </a:rPr>
              <a:t>42231</a:t>
            </a:r>
            <a:r>
              <a:rPr lang="zh-CN" altLang="zh-CN" sz="900" dirty="0">
                <a:solidFill>
                  <a:schemeClr val="tx1"/>
                </a:solidFill>
                <a:latin typeface="楷体" pitchFamily="49" charset="-122"/>
                <a:ea typeface="楷体" pitchFamily="49" charset="-122"/>
              </a:rPr>
              <a:t>）、专科起点本科</a:t>
            </a:r>
            <a:r>
              <a:rPr lang="en-US" altLang="zh-CN" sz="900" dirty="0">
                <a:solidFill>
                  <a:schemeClr val="tx1"/>
                </a:solidFill>
                <a:latin typeface="楷体" pitchFamily="49" charset="-122"/>
                <a:ea typeface="楷体" pitchFamily="49" charset="-122"/>
              </a:rPr>
              <a:t>(42232)</a:t>
            </a:r>
            <a:r>
              <a:rPr lang="zh-CN" altLang="zh-CN" sz="900" dirty="0">
                <a:solidFill>
                  <a:schemeClr val="tx1"/>
                </a:solidFill>
                <a:latin typeface="楷体" pitchFamily="49" charset="-122"/>
                <a:ea typeface="楷体" pitchFamily="49" charset="-122"/>
              </a:rPr>
              <a:t>。</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各类小计的关系：</a:t>
            </a:r>
            <a:r>
              <a:rPr lang="zh-CN" altLang="zh-CN" sz="900" dirty="0">
                <a:solidFill>
                  <a:schemeClr val="tx1"/>
                </a:solidFill>
                <a:latin typeface="楷体" pitchFamily="49" charset="-122"/>
                <a:ea typeface="楷体" pitchFamily="49" charset="-122"/>
              </a:rPr>
              <a:t>本科等于函授、业余、脱产的高中起点本科、专科起点本科的分专业学生数之和。</a:t>
            </a:r>
          </a:p>
        </p:txBody>
      </p:sp>
      <p:sp>
        <p:nvSpPr>
          <p:cNvPr id="8" name="AutoShape 2"/>
          <p:cNvSpPr>
            <a:spLocks noChangeArrowheads="1"/>
          </p:cNvSpPr>
          <p:nvPr/>
        </p:nvSpPr>
        <p:spPr bwMode="auto">
          <a:xfrm flipH="1">
            <a:off x="3851920" y="267494"/>
            <a:ext cx="1728192" cy="360040"/>
          </a:xfrm>
          <a:prstGeom prst="wedgeRoundRectCallout">
            <a:avLst>
              <a:gd name="adj1" fmla="val 69535"/>
              <a:gd name="adj2" fmla="val 10717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latin typeface="楷体" pitchFamily="49" charset="-122"/>
                <a:ea typeface="楷体" pitchFamily="49" charset="-122"/>
              </a:rPr>
              <a:t>非师范生在专业代码后加</a:t>
            </a:r>
            <a:r>
              <a:rPr lang="en-US" altLang="zh-CN" sz="900" b="1" dirty="0">
                <a:latin typeface="楷体" pitchFamily="49" charset="-122"/>
                <a:ea typeface="楷体" pitchFamily="49" charset="-122"/>
              </a:rPr>
              <a:t>0</a:t>
            </a:r>
            <a:r>
              <a:rPr lang="zh-CN" altLang="zh-CN" sz="900" b="1" dirty="0">
                <a:latin typeface="楷体" pitchFamily="49" charset="-122"/>
                <a:ea typeface="楷体" pitchFamily="49" charset="-122"/>
              </a:rPr>
              <a:t>，师范生在专业代码后加</a:t>
            </a:r>
            <a:r>
              <a:rPr lang="en-US" altLang="zh-CN" sz="900" b="1" dirty="0">
                <a:latin typeface="楷体" pitchFamily="49" charset="-122"/>
                <a:ea typeface="楷体" pitchFamily="49" charset="-122"/>
              </a:rPr>
              <a:t>1</a:t>
            </a:r>
            <a:r>
              <a:rPr lang="zh-CN" altLang="zh-CN" sz="900" b="1" dirty="0">
                <a:latin typeface="楷体" pitchFamily="49" charset="-122"/>
                <a:ea typeface="楷体" pitchFamily="49" charset="-122"/>
              </a:rPr>
              <a:t>。</a:t>
            </a:r>
          </a:p>
        </p:txBody>
      </p:sp>
      <p:sp>
        <p:nvSpPr>
          <p:cNvPr id="11" name="线形标注 1 10"/>
          <p:cNvSpPr/>
          <p:nvPr/>
        </p:nvSpPr>
        <p:spPr>
          <a:xfrm>
            <a:off x="4067944" y="3795886"/>
            <a:ext cx="4968552" cy="1224136"/>
          </a:xfrm>
          <a:prstGeom prst="borderCallout1">
            <a:avLst>
              <a:gd name="adj1" fmla="val -610"/>
              <a:gd name="adj2" fmla="val 50206"/>
              <a:gd name="adj3" fmla="val -225145"/>
              <a:gd name="adj4" fmla="val -98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chemeClr val="tx1"/>
                </a:solidFill>
                <a:latin typeface="楷体" pitchFamily="49" charset="-122"/>
                <a:ea typeface="楷体" pitchFamily="49" charset="-122"/>
              </a:rPr>
              <a:t>年制：填写分专业学生数时必须填写年制，年制按整数填报。</a:t>
            </a:r>
            <a:endParaRPr lang="en-US" altLang="zh-CN" sz="900" b="1"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秋季（</a:t>
            </a:r>
            <a:r>
              <a:rPr lang="en-US" altLang="zh-CN" sz="900" b="1" dirty="0">
                <a:solidFill>
                  <a:srgbClr val="FF0000"/>
                </a:solidFill>
                <a:latin typeface="楷体" pitchFamily="49" charset="-122"/>
                <a:ea typeface="楷体" pitchFamily="49" charset="-122"/>
              </a:rPr>
              <a:t>9</a:t>
            </a:r>
            <a:r>
              <a:rPr lang="zh-CN" altLang="zh-CN" sz="900" b="1" dirty="0">
                <a:solidFill>
                  <a:srgbClr val="FF0000"/>
                </a:solidFill>
                <a:latin typeface="楷体" pitchFamily="49" charset="-122"/>
                <a:ea typeface="楷体" pitchFamily="49" charset="-122"/>
              </a:rPr>
              <a:t>月）入学的学生，</a:t>
            </a:r>
            <a:r>
              <a:rPr lang="zh-CN" altLang="zh-CN" sz="900" dirty="0">
                <a:solidFill>
                  <a:schemeClr val="tx1"/>
                </a:solidFill>
                <a:latin typeface="楷体" pitchFamily="49" charset="-122"/>
                <a:ea typeface="楷体" pitchFamily="49" charset="-122"/>
              </a:rPr>
              <a:t>若修业年限为</a:t>
            </a:r>
            <a:r>
              <a:rPr lang="en-US" altLang="zh-CN" sz="900" dirty="0">
                <a:solidFill>
                  <a:schemeClr val="tx1"/>
                </a:solidFill>
                <a:latin typeface="楷体" pitchFamily="49" charset="-122"/>
                <a:ea typeface="楷体" pitchFamily="49" charset="-122"/>
              </a:rPr>
              <a:t>x.5</a:t>
            </a:r>
            <a:r>
              <a:rPr lang="zh-CN" altLang="zh-CN" sz="900" dirty="0">
                <a:solidFill>
                  <a:schemeClr val="tx1"/>
                </a:solidFill>
                <a:latin typeface="楷体" pitchFamily="49" charset="-122"/>
                <a:ea typeface="楷体" pitchFamily="49" charset="-122"/>
              </a:rPr>
              <a:t>年时，报表中按</a:t>
            </a:r>
            <a:r>
              <a:rPr lang="en-US" altLang="zh-CN" sz="900" dirty="0">
                <a:solidFill>
                  <a:schemeClr val="tx1"/>
                </a:solidFill>
                <a:latin typeface="楷体" pitchFamily="49" charset="-122"/>
                <a:ea typeface="楷体" pitchFamily="49" charset="-122"/>
              </a:rPr>
              <a:t>x+1</a:t>
            </a:r>
            <a:r>
              <a:rPr lang="zh-CN" altLang="zh-CN" sz="900" dirty="0">
                <a:solidFill>
                  <a:schemeClr val="tx1"/>
                </a:solidFill>
                <a:latin typeface="楷体" pitchFamily="49" charset="-122"/>
                <a:ea typeface="楷体" pitchFamily="49" charset="-122"/>
              </a:rPr>
              <a:t>年的“年制”填报，第“</a:t>
            </a:r>
            <a:r>
              <a:rPr lang="en-US" altLang="zh-CN" sz="900" dirty="0">
                <a:solidFill>
                  <a:schemeClr val="tx1"/>
                </a:solidFill>
                <a:latin typeface="楷体" pitchFamily="49" charset="-122"/>
                <a:ea typeface="楷体" pitchFamily="49" charset="-122"/>
              </a:rPr>
              <a:t>x+1</a:t>
            </a:r>
            <a:r>
              <a:rPr lang="zh-CN" altLang="zh-CN" sz="900" dirty="0">
                <a:solidFill>
                  <a:schemeClr val="tx1"/>
                </a:solidFill>
                <a:latin typeface="楷体" pitchFamily="49" charset="-122"/>
                <a:ea typeface="楷体" pitchFamily="49" charset="-122"/>
              </a:rPr>
              <a:t>年级”的</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在校学生数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计入</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预计毕业生数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；如：若填写秋季（</a:t>
            </a:r>
            <a:r>
              <a:rPr lang="en-US" altLang="zh-CN" sz="900" dirty="0">
                <a:solidFill>
                  <a:schemeClr val="tx1"/>
                </a:solidFill>
                <a:latin typeface="楷体" pitchFamily="49" charset="-122"/>
                <a:ea typeface="楷体" pitchFamily="49" charset="-122"/>
              </a:rPr>
              <a:t>9</a:t>
            </a:r>
            <a:r>
              <a:rPr lang="zh-CN" altLang="zh-CN" sz="900" dirty="0">
                <a:solidFill>
                  <a:schemeClr val="tx1"/>
                </a:solidFill>
                <a:latin typeface="楷体" pitchFamily="49" charset="-122"/>
                <a:ea typeface="楷体" pitchFamily="49" charset="-122"/>
              </a:rPr>
              <a:t>月）入学修业年限为</a:t>
            </a:r>
            <a:r>
              <a:rPr lang="en-US" altLang="zh-CN" sz="900" dirty="0">
                <a:solidFill>
                  <a:schemeClr val="tx1"/>
                </a:solidFill>
                <a:latin typeface="楷体" pitchFamily="49" charset="-122"/>
                <a:ea typeface="楷体" pitchFamily="49" charset="-122"/>
              </a:rPr>
              <a:t>2.5</a:t>
            </a:r>
            <a:r>
              <a:rPr lang="zh-CN" altLang="zh-CN" sz="900" dirty="0">
                <a:solidFill>
                  <a:schemeClr val="tx1"/>
                </a:solidFill>
                <a:latin typeface="楷体" pitchFamily="49" charset="-122"/>
                <a:ea typeface="楷体" pitchFamily="49" charset="-122"/>
              </a:rPr>
              <a:t>年的学生时，年制按“</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”填报，第“三年级”的“在校学生数”计入</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预计毕业生数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春季（</a:t>
            </a:r>
            <a:r>
              <a:rPr lang="en-US" altLang="zh-CN" sz="900" b="1" dirty="0">
                <a:solidFill>
                  <a:srgbClr val="FF0000"/>
                </a:solidFill>
                <a:latin typeface="楷体" pitchFamily="49" charset="-122"/>
                <a:ea typeface="楷体" pitchFamily="49" charset="-122"/>
              </a:rPr>
              <a:t>2</a:t>
            </a:r>
            <a:r>
              <a:rPr lang="zh-CN" altLang="zh-CN" sz="900" b="1" dirty="0">
                <a:solidFill>
                  <a:srgbClr val="FF0000"/>
                </a:solidFill>
                <a:latin typeface="楷体" pitchFamily="49" charset="-122"/>
                <a:ea typeface="楷体" pitchFamily="49" charset="-122"/>
              </a:rPr>
              <a:t>、</a:t>
            </a:r>
            <a:r>
              <a:rPr lang="en-US" altLang="zh-CN" sz="900" b="1" dirty="0">
                <a:solidFill>
                  <a:srgbClr val="FF0000"/>
                </a:solidFill>
                <a:latin typeface="楷体" pitchFamily="49" charset="-122"/>
                <a:ea typeface="楷体" pitchFamily="49" charset="-122"/>
              </a:rPr>
              <a:t>3</a:t>
            </a:r>
            <a:r>
              <a:rPr lang="zh-CN" altLang="zh-CN" sz="900" b="1" dirty="0">
                <a:solidFill>
                  <a:srgbClr val="FF0000"/>
                </a:solidFill>
                <a:latin typeface="楷体" pitchFamily="49" charset="-122"/>
                <a:ea typeface="楷体" pitchFamily="49" charset="-122"/>
              </a:rPr>
              <a:t>月）入学的学生，</a:t>
            </a:r>
            <a:r>
              <a:rPr lang="zh-CN" altLang="zh-CN" sz="900" dirty="0">
                <a:solidFill>
                  <a:schemeClr val="tx1"/>
                </a:solidFill>
                <a:latin typeface="楷体" pitchFamily="49" charset="-122"/>
                <a:ea typeface="楷体" pitchFamily="49" charset="-122"/>
              </a:rPr>
              <a:t>若修业年限为</a:t>
            </a:r>
            <a:r>
              <a:rPr lang="en-US" altLang="zh-CN" sz="900" dirty="0">
                <a:solidFill>
                  <a:schemeClr val="tx1"/>
                </a:solidFill>
                <a:latin typeface="楷体" pitchFamily="49" charset="-122"/>
                <a:ea typeface="楷体" pitchFamily="49" charset="-122"/>
              </a:rPr>
              <a:t>x.5</a:t>
            </a:r>
            <a:r>
              <a:rPr lang="zh-CN" altLang="zh-CN" sz="900" dirty="0">
                <a:solidFill>
                  <a:schemeClr val="tx1"/>
                </a:solidFill>
                <a:latin typeface="楷体" pitchFamily="49" charset="-122"/>
                <a:ea typeface="楷体" pitchFamily="49" charset="-122"/>
              </a:rPr>
              <a:t>年时，报表中按</a:t>
            </a:r>
            <a:r>
              <a:rPr lang="en-US" altLang="zh-CN" sz="900" dirty="0">
                <a:solidFill>
                  <a:schemeClr val="tx1"/>
                </a:solidFill>
                <a:latin typeface="楷体" pitchFamily="49" charset="-122"/>
                <a:ea typeface="楷体" pitchFamily="49" charset="-122"/>
              </a:rPr>
              <a:t>x</a:t>
            </a:r>
            <a:r>
              <a:rPr lang="zh-CN" altLang="zh-CN" sz="900" dirty="0">
                <a:solidFill>
                  <a:schemeClr val="tx1"/>
                </a:solidFill>
                <a:latin typeface="楷体" pitchFamily="49" charset="-122"/>
                <a:ea typeface="楷体" pitchFamily="49" charset="-122"/>
              </a:rPr>
              <a:t>年的年制填报，第“</a:t>
            </a:r>
            <a:r>
              <a:rPr lang="en-US" altLang="zh-CN" sz="900" dirty="0">
                <a:solidFill>
                  <a:schemeClr val="tx1"/>
                </a:solidFill>
                <a:latin typeface="楷体" pitchFamily="49" charset="-122"/>
                <a:ea typeface="楷体" pitchFamily="49" charset="-122"/>
              </a:rPr>
              <a:t>x</a:t>
            </a:r>
            <a:r>
              <a:rPr lang="zh-CN" altLang="zh-CN" sz="900" dirty="0">
                <a:solidFill>
                  <a:schemeClr val="tx1"/>
                </a:solidFill>
                <a:latin typeface="楷体" pitchFamily="49" charset="-122"/>
                <a:ea typeface="楷体" pitchFamily="49" charset="-122"/>
              </a:rPr>
              <a:t>年级”的</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在校学生数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计入</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预计毕业生数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 如：若填写春季（</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月）入学修业年限为</a:t>
            </a:r>
            <a:r>
              <a:rPr lang="en-US" altLang="zh-CN" sz="900" dirty="0">
                <a:solidFill>
                  <a:schemeClr val="tx1"/>
                </a:solidFill>
                <a:latin typeface="楷体" pitchFamily="49" charset="-122"/>
                <a:ea typeface="楷体" pitchFamily="49" charset="-122"/>
              </a:rPr>
              <a:t>2.5</a:t>
            </a:r>
            <a:r>
              <a:rPr lang="zh-CN" altLang="zh-CN" sz="900" dirty="0">
                <a:solidFill>
                  <a:schemeClr val="tx1"/>
                </a:solidFill>
                <a:latin typeface="楷体" pitchFamily="49" charset="-122"/>
                <a:ea typeface="楷体" pitchFamily="49" charset="-122"/>
              </a:rPr>
              <a:t>年的学生时，年制按“</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”填报，第“二年级”的“在校学生数”计入</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预计毕业生数</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；专业相同年制不同应分别填报。</a:t>
            </a:r>
          </a:p>
        </p:txBody>
      </p:sp>
      <p:sp>
        <p:nvSpPr>
          <p:cNvPr id="10" name="线形标注 1 9"/>
          <p:cNvSpPr/>
          <p:nvPr/>
        </p:nvSpPr>
        <p:spPr>
          <a:xfrm>
            <a:off x="4175448" y="2427734"/>
            <a:ext cx="4968552" cy="1224136"/>
          </a:xfrm>
          <a:prstGeom prst="borderCallout1">
            <a:avLst>
              <a:gd name="adj1" fmla="val 48675"/>
              <a:gd name="adj2" fmla="val -265"/>
              <a:gd name="adj3" fmla="val -115087"/>
              <a:gd name="adj4" fmla="val -32100"/>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00" b="1" dirty="0">
                <a:solidFill>
                  <a:srgbClr val="FF0000"/>
                </a:solidFill>
                <a:latin typeface="楷体" pitchFamily="49" charset="-122"/>
                <a:ea typeface="楷体" pitchFamily="49" charset="-122"/>
              </a:rPr>
              <a:t>按专业招生培养的学生，</a:t>
            </a:r>
            <a:r>
              <a:rPr lang="zh-CN" altLang="zh-CN" sz="800" dirty="0">
                <a:solidFill>
                  <a:schemeClr val="tx1"/>
                </a:solidFill>
                <a:latin typeface="楷体" pitchFamily="49" charset="-122"/>
                <a:ea typeface="楷体" pitchFamily="49" charset="-122"/>
              </a:rPr>
              <a:t>按《高等学历继续教育本科专业目录（统计用）》专业代码、专业名称填报；自主专业名称的专业，按其培养方案、培养方向、课程安排归类到专业目录中的专业代码，自主专业名称栏按实际专业名称填报。</a:t>
            </a:r>
            <a:br>
              <a:rPr lang="en-US" altLang="zh-CN" sz="800" b="1"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按专业类招生培养的学生，</a:t>
            </a:r>
            <a:r>
              <a:rPr lang="zh-CN" altLang="zh-CN" sz="800" dirty="0">
                <a:solidFill>
                  <a:schemeClr val="tx1"/>
                </a:solidFill>
                <a:latin typeface="楷体" pitchFamily="49" charset="-122"/>
                <a:ea typeface="楷体" pitchFamily="49" charset="-122"/>
              </a:rPr>
              <a:t>在未分具体专业年级时，按《高等学校本科专业目录（统计用）》学科门类中的专业类专业代码、专业类名称填报，即专业代码第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 如：当按哲学类（</a:t>
            </a:r>
            <a:r>
              <a:rPr lang="en-US" altLang="zh-CN" sz="800" dirty="0">
                <a:solidFill>
                  <a:schemeClr val="tx1"/>
                </a:solidFill>
                <a:latin typeface="楷体" pitchFamily="49" charset="-122"/>
                <a:ea typeface="楷体" pitchFamily="49" charset="-122"/>
              </a:rPr>
              <a:t>010100</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招生，专业代码填报</a:t>
            </a:r>
            <a:r>
              <a:rPr lang="en-US" altLang="zh-CN" sz="800" dirty="0">
                <a:solidFill>
                  <a:schemeClr val="tx1"/>
                </a:solidFill>
                <a:latin typeface="楷体" pitchFamily="49" charset="-122"/>
                <a:ea typeface="楷体" pitchFamily="49" charset="-122"/>
              </a:rPr>
              <a:t>0101TP,</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a:t>
            </a:r>
            <a:br>
              <a:rPr lang="en-US" altLang="zh-CN" sz="800" b="1"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按试验班招生和通识教育培养的学生，</a:t>
            </a:r>
            <a:r>
              <a:rPr lang="zh-CN" altLang="zh-CN" sz="800" dirty="0">
                <a:solidFill>
                  <a:schemeClr val="tx1"/>
                </a:solidFill>
                <a:latin typeface="楷体" pitchFamily="49" charset="-122"/>
                <a:ea typeface="楷体" pitchFamily="49" charset="-122"/>
              </a:rPr>
              <a:t>在未分具体专业类、专业年级时，学校根据具体培养方案、培养方向、课程安排等情况确定主要所在专业类，按《高等学校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。如：当按理科试验班招生，如果培养方案、培养方向、课程安排主要涉及物理类，按物理学类填报，专业代码填报</a:t>
            </a:r>
            <a:r>
              <a:rPr lang="en-US" altLang="zh-CN" sz="800" dirty="0">
                <a:solidFill>
                  <a:schemeClr val="tx1"/>
                </a:solidFill>
                <a:latin typeface="楷体" pitchFamily="49" charset="-122"/>
                <a:ea typeface="楷体" pitchFamily="49" charset="-122"/>
              </a:rPr>
              <a:t>0702TP</a:t>
            </a:r>
            <a:r>
              <a:rPr lang="zh-CN" altLang="zh-CN" sz="800" dirty="0">
                <a:solidFill>
                  <a:schemeClr val="tx1"/>
                </a:solidFill>
                <a:latin typeface="楷体" pitchFamily="49" charset="-122"/>
                <a:ea typeface="楷体" pitchFamily="49" charset="-122"/>
              </a:rPr>
              <a:t>，自主专业名称栏里填写</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理科试验班</a:t>
            </a:r>
            <a:r>
              <a:rPr lang="en-US" altLang="zh-CN" sz="800" dirty="0">
                <a:solidFill>
                  <a:schemeClr val="tx1"/>
                </a:solidFill>
                <a:latin typeface="楷体" pitchFamily="49" charset="-122"/>
                <a:ea typeface="楷体" pitchFamily="49" charset="-122"/>
              </a:rPr>
              <a:t>”</a:t>
            </a:r>
            <a:r>
              <a:rPr lang="zh-CN" altLang="zh-CN" sz="800" b="1" dirty="0">
                <a:solidFill>
                  <a:schemeClr val="tx1"/>
                </a:solidFill>
                <a:latin typeface="楷体" pitchFamily="49" charset="-122"/>
                <a:ea typeface="楷体" pitchFamily="49" charset="-122"/>
              </a:rPr>
              <a:t>。</a:t>
            </a:r>
          </a:p>
        </p:txBody>
      </p:sp>
      <p:sp>
        <p:nvSpPr>
          <p:cNvPr id="9" name="线形标注 1 8"/>
          <p:cNvSpPr/>
          <p:nvPr/>
        </p:nvSpPr>
        <p:spPr>
          <a:xfrm>
            <a:off x="4211960" y="1419622"/>
            <a:ext cx="4680520" cy="864096"/>
          </a:xfrm>
          <a:prstGeom prst="borderCallout1">
            <a:avLst>
              <a:gd name="adj1" fmla="val 48675"/>
              <a:gd name="adj2" fmla="val -265"/>
              <a:gd name="adj3" fmla="val 83516"/>
              <a:gd name="adj4" fmla="val -12795"/>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《高等学历继续教育本科专业目录（统计用）》是由《高等学校本科专业目录（统计用）》和《高等学历继续教育补充专业目录》的本科部分组成。</a:t>
            </a:r>
            <a:r>
              <a:rPr lang="zh-CN" altLang="zh-CN" sz="900" dirty="0">
                <a:solidFill>
                  <a:schemeClr val="tx1"/>
                </a:solidFill>
                <a:latin typeface="楷体" pitchFamily="49" charset="-122"/>
                <a:ea typeface="楷体" pitchFamily="49" charset="-122"/>
              </a:rPr>
              <a:t>高中起点本科、专科起点本科各类小计后填写分专业学生数，专业名称和专业代码按《高等学历继续教育本科专业目录（统计用）》填写，专业代码的填写方法前五位为小计类别码，中间六位为专业代码，后一位为是否是师范生。如：函授高中起点本科的哲学专业非师范生的代码应填</a:t>
            </a:r>
            <a:r>
              <a:rPr lang="en-US" altLang="zh-CN" sz="900" dirty="0">
                <a:solidFill>
                  <a:schemeClr val="tx1"/>
                </a:solidFill>
                <a:latin typeface="楷体" pitchFamily="49" charset="-122"/>
                <a:ea typeface="楷体" pitchFamily="49" charset="-122"/>
              </a:rPr>
              <a:t>422110101010</a:t>
            </a:r>
            <a:r>
              <a:rPr lang="zh-CN" altLang="zh-CN" sz="900" dirty="0">
                <a:solidFill>
                  <a:schemeClr val="tx1"/>
                </a:solidFill>
                <a:latin typeface="楷体" pitchFamily="49" charset="-122"/>
                <a:ea typeface="楷体" pitchFamily="49" charset="-122"/>
              </a:rPr>
              <a:t>，函授专科起点本科的哲学专业师范生的代码应填</a:t>
            </a:r>
            <a:r>
              <a:rPr lang="en-US" altLang="zh-CN" sz="900" dirty="0">
                <a:solidFill>
                  <a:schemeClr val="tx1"/>
                </a:solidFill>
                <a:latin typeface="楷体" pitchFamily="49" charset="-122"/>
                <a:ea typeface="楷体" pitchFamily="49" charset="-122"/>
              </a:rPr>
              <a:t>422120101011</a:t>
            </a:r>
            <a:r>
              <a:rPr lang="zh-CN" altLang="zh-CN" sz="900" b="1" dirty="0">
                <a:solidFill>
                  <a:schemeClr val="tx1"/>
                </a:solidFill>
                <a:latin typeface="楷体" pitchFamily="49" charset="-122"/>
                <a:ea typeface="楷体" pitchFamily="49" charset="-122"/>
              </a:rPr>
              <a:t>。</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07504" y="0"/>
            <a:ext cx="3960440"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315</a:t>
            </a:r>
            <a:r>
              <a:rPr lang="zh-CN" altLang="zh-CN" sz="2000" dirty="0">
                <a:solidFill>
                  <a:schemeClr val="bg1"/>
                </a:solidFill>
                <a:latin typeface="黑体" pitchFamily="49" charset="-122"/>
                <a:ea typeface="黑体" pitchFamily="49" charset="-122"/>
              </a:rPr>
              <a:t>网络专科分专业学生数</a:t>
            </a:r>
          </a:p>
        </p:txBody>
      </p:sp>
      <p:graphicFrame>
        <p:nvGraphicFramePr>
          <p:cNvPr id="5" name="表格 4"/>
          <p:cNvGraphicFramePr>
            <a:graphicFrameLocks noGrp="1"/>
          </p:cNvGraphicFramePr>
          <p:nvPr/>
        </p:nvGraphicFramePr>
        <p:xfrm>
          <a:off x="323528" y="843558"/>
          <a:ext cx="8136904" cy="1019068"/>
        </p:xfrm>
        <a:graphic>
          <a:graphicData uri="http://schemas.openxmlformats.org/drawingml/2006/table">
            <a:tbl>
              <a:tblPr/>
              <a:tblGrid>
                <a:gridCol w="1412611">
                  <a:extLst>
                    <a:ext uri="{9D8B030D-6E8A-4147-A177-3AD203B41FA5}">
                      <a16:colId xmlns:a16="http://schemas.microsoft.com/office/drawing/2014/main" val="20000"/>
                    </a:ext>
                  </a:extLst>
                </a:gridCol>
                <a:gridCol w="1020158">
                  <a:extLst>
                    <a:ext uri="{9D8B030D-6E8A-4147-A177-3AD203B41FA5}">
                      <a16:colId xmlns:a16="http://schemas.microsoft.com/office/drawing/2014/main" val="20001"/>
                    </a:ext>
                  </a:extLst>
                </a:gridCol>
                <a:gridCol w="1098206">
                  <a:extLst>
                    <a:ext uri="{9D8B030D-6E8A-4147-A177-3AD203B41FA5}">
                      <a16:colId xmlns:a16="http://schemas.microsoft.com/office/drawing/2014/main" val="20002"/>
                    </a:ext>
                  </a:extLst>
                </a:gridCol>
                <a:gridCol w="1098759">
                  <a:extLst>
                    <a:ext uri="{9D8B030D-6E8A-4147-A177-3AD203B41FA5}">
                      <a16:colId xmlns:a16="http://schemas.microsoft.com/office/drawing/2014/main" val="20003"/>
                    </a:ext>
                  </a:extLst>
                </a:gridCol>
                <a:gridCol w="1137505">
                  <a:extLst>
                    <a:ext uri="{9D8B030D-6E8A-4147-A177-3AD203B41FA5}">
                      <a16:colId xmlns:a16="http://schemas.microsoft.com/office/drawing/2014/main" val="20004"/>
                    </a:ext>
                  </a:extLst>
                </a:gridCol>
                <a:gridCol w="1425203">
                  <a:extLst>
                    <a:ext uri="{9D8B030D-6E8A-4147-A177-3AD203B41FA5}">
                      <a16:colId xmlns:a16="http://schemas.microsoft.com/office/drawing/2014/main" val="20005"/>
                    </a:ext>
                  </a:extLst>
                </a:gridCol>
                <a:gridCol w="944462">
                  <a:extLst>
                    <a:ext uri="{9D8B030D-6E8A-4147-A177-3AD203B41FA5}">
                      <a16:colId xmlns:a16="http://schemas.microsoft.com/office/drawing/2014/main" val="20006"/>
                    </a:ext>
                  </a:extLst>
                </a:gridCol>
              </a:tblGrid>
              <a:tr h="116442">
                <a:tc rowSpan="2">
                  <a:txBody>
                    <a:bodyPr/>
                    <a:lstStyle/>
                    <a:p>
                      <a:pPr algn="ctr">
                        <a:spcAft>
                          <a:spcPts val="0"/>
                        </a:spcAft>
                      </a:pPr>
                      <a:r>
                        <a:rPr lang="en-US" sz="800" kern="100" dirty="0">
                          <a:latin typeface="宋体"/>
                          <a:ea typeface="宋体"/>
                        </a:rPr>
                        <a:t>   </a:t>
                      </a: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1644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春季招生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54201">
                <a:tc>
                  <a:txBody>
                    <a:bodyPr/>
                    <a:lstStyle/>
                    <a:p>
                      <a:pPr algn="ctr">
                        <a:lnSpc>
                          <a:spcPct val="75000"/>
                        </a:lnSpc>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50504">
                <a:tc>
                  <a:txBody>
                    <a:bodyPr/>
                    <a:lstStyle/>
                    <a:p>
                      <a:pPr indent="414020" algn="just">
                        <a:spcAft>
                          <a:spcPts val="0"/>
                        </a:spcAft>
                      </a:pPr>
                      <a:r>
                        <a:rPr lang="zh-CN" sz="800" b="1" kern="100" dirty="0">
                          <a:latin typeface="Times New Roman"/>
                          <a:ea typeface="宋体"/>
                        </a:rPr>
                        <a:t>网络专科生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08280" algn="just">
                        <a:spcAft>
                          <a:spcPts val="0"/>
                        </a:spcAft>
                      </a:pPr>
                      <a:r>
                        <a:rPr lang="zh-CN" sz="800" b="1" kern="100" dirty="0">
                          <a:latin typeface="Times New Roman"/>
                          <a:ea typeface="宋体"/>
                        </a:rPr>
                        <a:t>网络专科生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41300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50504">
                <a:tc>
                  <a:txBody>
                    <a:bodyPr/>
                    <a:lstStyle/>
                    <a:p>
                      <a:pPr algn="ctr">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1" kern="100" dirty="0">
                          <a:latin typeface="Times New Roman"/>
                          <a:ea typeface="宋体"/>
                        </a:rPr>
                        <a:t>其中：女</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dirty="0">
                          <a:latin typeface="宋体"/>
                          <a:ea typeface="宋体"/>
                        </a:rPr>
                        <a:t>413002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50504">
                <a:tc>
                  <a:txBody>
                    <a:bodyPr/>
                    <a:lstStyle/>
                    <a:p>
                      <a:pPr indent="228600"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69515">
                <a:tc>
                  <a:txBody>
                    <a:bodyPr/>
                    <a:lstStyle/>
                    <a:p>
                      <a:pPr algn="l">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graphicFrame>
        <p:nvGraphicFramePr>
          <p:cNvPr id="6" name="表格 5"/>
          <p:cNvGraphicFramePr>
            <a:graphicFrameLocks noGrp="1"/>
          </p:cNvGraphicFramePr>
          <p:nvPr/>
        </p:nvGraphicFramePr>
        <p:xfrm>
          <a:off x="323528" y="2643758"/>
          <a:ext cx="8136904" cy="1080121"/>
        </p:xfrm>
        <a:graphic>
          <a:graphicData uri="http://schemas.openxmlformats.org/drawingml/2006/table">
            <a:tbl>
              <a:tblPr/>
              <a:tblGrid>
                <a:gridCol w="1412611">
                  <a:extLst>
                    <a:ext uri="{9D8B030D-6E8A-4147-A177-3AD203B41FA5}">
                      <a16:colId xmlns:a16="http://schemas.microsoft.com/office/drawing/2014/main" val="20000"/>
                    </a:ext>
                  </a:extLst>
                </a:gridCol>
                <a:gridCol w="1020157">
                  <a:extLst>
                    <a:ext uri="{9D8B030D-6E8A-4147-A177-3AD203B41FA5}">
                      <a16:colId xmlns:a16="http://schemas.microsoft.com/office/drawing/2014/main" val="20001"/>
                    </a:ext>
                  </a:extLst>
                </a:gridCol>
                <a:gridCol w="1098206">
                  <a:extLst>
                    <a:ext uri="{9D8B030D-6E8A-4147-A177-3AD203B41FA5}">
                      <a16:colId xmlns:a16="http://schemas.microsoft.com/office/drawing/2014/main" val="20002"/>
                    </a:ext>
                  </a:extLst>
                </a:gridCol>
                <a:gridCol w="1098758">
                  <a:extLst>
                    <a:ext uri="{9D8B030D-6E8A-4147-A177-3AD203B41FA5}">
                      <a16:colId xmlns:a16="http://schemas.microsoft.com/office/drawing/2014/main" val="20003"/>
                    </a:ext>
                  </a:extLst>
                </a:gridCol>
                <a:gridCol w="1137506">
                  <a:extLst>
                    <a:ext uri="{9D8B030D-6E8A-4147-A177-3AD203B41FA5}">
                      <a16:colId xmlns:a16="http://schemas.microsoft.com/office/drawing/2014/main" val="20004"/>
                    </a:ext>
                  </a:extLst>
                </a:gridCol>
                <a:gridCol w="1361554">
                  <a:extLst>
                    <a:ext uri="{9D8B030D-6E8A-4147-A177-3AD203B41FA5}">
                      <a16:colId xmlns:a16="http://schemas.microsoft.com/office/drawing/2014/main" val="20005"/>
                    </a:ext>
                  </a:extLst>
                </a:gridCol>
                <a:gridCol w="1008112">
                  <a:extLst>
                    <a:ext uri="{9D8B030D-6E8A-4147-A177-3AD203B41FA5}">
                      <a16:colId xmlns:a16="http://schemas.microsoft.com/office/drawing/2014/main" val="20006"/>
                    </a:ext>
                  </a:extLst>
                </a:gridCol>
              </a:tblGrid>
              <a:tr h="154303">
                <a:tc rowSpan="2">
                  <a:txBody>
                    <a:bodyPr/>
                    <a:lstStyle/>
                    <a:p>
                      <a:pPr algn="ctr">
                        <a:lnSpc>
                          <a:spcPts val="1200"/>
                        </a:lnSpc>
                        <a:spcAft>
                          <a:spcPts val="0"/>
                        </a:spcAft>
                      </a:pPr>
                      <a:r>
                        <a:rPr lang="en-US" sz="800" kern="100" dirty="0">
                          <a:latin typeface="宋体"/>
                          <a:ea typeface="宋体"/>
                        </a:rPr>
                        <a:t>   </a:t>
                      </a: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毕业生数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lnSpc>
                          <a:spcPts val="1200"/>
                        </a:lnSpc>
                        <a:spcAft>
                          <a:spcPts val="0"/>
                        </a:spcAft>
                      </a:pPr>
                      <a:r>
                        <a:rPr lang="zh-CN" sz="800" kern="100" dirty="0">
                          <a:latin typeface="Times New Roman"/>
                          <a:ea typeface="宋体"/>
                        </a:rPr>
                        <a:t>招生数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5430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春季招生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54303">
                <a:tc>
                  <a:txBody>
                    <a:bodyPr/>
                    <a:lstStyle/>
                    <a:p>
                      <a:pPr algn="ctr">
                        <a:lnSpc>
                          <a:spcPts val="1200"/>
                        </a:lnSpc>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54303">
                <a:tc>
                  <a:txBody>
                    <a:bodyPr/>
                    <a:lstStyle/>
                    <a:p>
                      <a:pPr indent="229235" algn="just">
                        <a:lnSpc>
                          <a:spcPts val="1200"/>
                        </a:lnSpc>
                        <a:spcAft>
                          <a:spcPts val="0"/>
                        </a:spcAft>
                      </a:pPr>
                      <a:r>
                        <a:rPr lang="zh-CN" sz="800" b="1" kern="100">
                          <a:latin typeface="Times New Roman"/>
                          <a:ea typeface="宋体"/>
                        </a:rPr>
                        <a:t>网络专科生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zh-CN" sz="800" b="1" kern="100" dirty="0">
                          <a:latin typeface="Times New Roman"/>
                          <a:ea typeface="宋体"/>
                        </a:rPr>
                        <a:t>网络专科生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41300</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54303">
                <a:tc>
                  <a:txBody>
                    <a:bodyPr/>
                    <a:lstStyle/>
                    <a:p>
                      <a:pPr algn="l">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zh-CN" sz="800" b="1" kern="100" dirty="0">
                          <a:latin typeface="Times New Roman"/>
                          <a:ea typeface="宋体"/>
                        </a:rPr>
                        <a:t>其中：女</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413002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54303">
                <a:tc>
                  <a:txBody>
                    <a:bodyPr/>
                    <a:lstStyle/>
                    <a:p>
                      <a:pPr indent="22860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高中起点专科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41301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54303">
                <a:tc>
                  <a:txBody>
                    <a:bodyPr/>
                    <a:lstStyle/>
                    <a:p>
                      <a:pPr indent="342900" algn="just">
                        <a:lnSpc>
                          <a:spcPts val="1200"/>
                        </a:lnSpc>
                        <a:spcAft>
                          <a:spcPts val="0"/>
                        </a:spcAft>
                      </a:pPr>
                      <a:r>
                        <a:rPr lang="zh-CN" sz="800" kern="100" dirty="0">
                          <a:latin typeface="Times New Roman"/>
                          <a:ea typeface="宋体"/>
                        </a:rPr>
                        <a:t>茶艺</a:t>
                      </a:r>
                      <a:r>
                        <a:rPr lang="en-US" sz="800" kern="0" dirty="0">
                          <a:latin typeface="宋体"/>
                          <a:ea typeface="宋体"/>
                          <a:cs typeface="宋体"/>
                        </a:rPr>
                        <a:t>……</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茶艺</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413015101120</a:t>
                      </a:r>
                      <a:r>
                        <a:rPr lang="en-US" sz="800" kern="0" dirty="0">
                          <a:latin typeface="宋体"/>
                          <a:ea typeface="宋体"/>
                          <a:cs typeface="宋体"/>
                        </a:rPr>
                        <a:t>……</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sp>
        <p:nvSpPr>
          <p:cNvPr id="34817" name="Rectangle 1"/>
          <p:cNvSpPr>
            <a:spLocks noChangeArrowheads="1"/>
          </p:cNvSpPr>
          <p:nvPr/>
        </p:nvSpPr>
        <p:spPr bwMode="auto">
          <a:xfrm>
            <a:off x="323528" y="547832"/>
            <a:ext cx="8199681" cy="24622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315</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网络专科分专业学生数                                                                                      单位：人</a:t>
            </a:r>
            <a:endParaRPr kumimoji="0" lang="zh-CN" altLang="en-US" sz="7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8" name="矩形 7"/>
          <p:cNvSpPr/>
          <p:nvPr/>
        </p:nvSpPr>
        <p:spPr>
          <a:xfrm>
            <a:off x="323528" y="2355726"/>
            <a:ext cx="8064896" cy="246221"/>
          </a:xfrm>
          <a:prstGeom prst="rect">
            <a:avLst/>
          </a:prstGeom>
        </p:spPr>
        <p:txBody>
          <a:bodyPr wrap="square">
            <a:spAutoFit/>
          </a:bodyPr>
          <a:lstStyle/>
          <a:p>
            <a:pPr lvl="0" eaLnBrk="0" fontAlgn="base" hangingPunct="0">
              <a:spcBef>
                <a:spcPct val="0"/>
              </a:spcBef>
              <a:spcAft>
                <a:spcPct val="0"/>
              </a:spcAft>
              <a:tabLst>
                <a:tab pos="1152525" algn="l"/>
                <a:tab pos="1363663" algn="l"/>
                <a:tab pos="1820863" algn="l"/>
                <a:tab pos="2278063" algn="l"/>
                <a:tab pos="2735263" algn="l"/>
                <a:tab pos="3268663" algn="l"/>
                <a:tab pos="3725863" algn="l"/>
                <a:tab pos="4183063" algn="l"/>
                <a:tab pos="4640263" algn="l"/>
                <a:tab pos="5097463" algn="l"/>
                <a:tab pos="5575300" algn="l"/>
              </a:tabLst>
            </a:pPr>
            <a:r>
              <a:rPr lang="zh-CN" altLang="en-US" sz="1000" b="1" dirty="0">
                <a:latin typeface="宋体" pitchFamily="2" charset="-122"/>
                <a:ea typeface="宋体" pitchFamily="2" charset="-122"/>
                <a:cs typeface="Times New Roman" pitchFamily="18" charset="0"/>
              </a:rPr>
              <a:t>（填表范例）高基</a:t>
            </a:r>
            <a:r>
              <a:rPr lang="en-US" altLang="zh-CN" sz="1000" b="1" dirty="0">
                <a:latin typeface="宋体" pitchFamily="2" charset="-122"/>
                <a:ea typeface="宋体" pitchFamily="2" charset="-122"/>
                <a:cs typeface="Times New Roman" pitchFamily="18" charset="0"/>
              </a:rPr>
              <a:t>315</a:t>
            </a:r>
            <a:r>
              <a:rPr lang="zh-CN" altLang="en-US" sz="1000" b="1" dirty="0">
                <a:latin typeface="宋体" pitchFamily="2" charset="-122"/>
                <a:ea typeface="宋体" pitchFamily="2" charset="-122"/>
                <a:cs typeface="Times New Roman" pitchFamily="18" charset="0"/>
              </a:rPr>
              <a:t>网络专科分专业学生数                                                                         单位：人</a:t>
            </a:r>
          </a:p>
        </p:txBody>
      </p:sp>
      <p:sp>
        <p:nvSpPr>
          <p:cNvPr id="9" name="圆角矩形 8"/>
          <p:cNvSpPr/>
          <p:nvPr/>
        </p:nvSpPr>
        <p:spPr>
          <a:xfrm>
            <a:off x="755576" y="4011910"/>
            <a:ext cx="8064896" cy="1028650"/>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50" b="1" dirty="0">
                <a:solidFill>
                  <a:srgbClr val="FF0000"/>
                </a:solidFill>
                <a:latin typeface="楷体" pitchFamily="49" charset="-122"/>
                <a:ea typeface="楷体" pitchFamily="49" charset="-122"/>
              </a:rPr>
              <a:t>1.</a:t>
            </a:r>
            <a:r>
              <a:rPr lang="zh-CN" altLang="zh-CN" sz="1050" b="1" dirty="0">
                <a:solidFill>
                  <a:srgbClr val="FF0000"/>
                </a:solidFill>
                <a:latin typeface="楷体" pitchFamily="49" charset="-122"/>
                <a:ea typeface="楷体" pitchFamily="49" charset="-122"/>
              </a:rPr>
              <a:t>专科教育：</a:t>
            </a:r>
            <a:r>
              <a:rPr lang="zh-CN" altLang="zh-CN" sz="1050" b="1" dirty="0">
                <a:solidFill>
                  <a:schemeClr val="tx1"/>
                </a:solidFill>
                <a:latin typeface="楷体" pitchFamily="49" charset="-122"/>
                <a:ea typeface="楷体" pitchFamily="49" charset="-122"/>
              </a:rPr>
              <a:t>应当使学生掌握本专业必备的基础理论、专门应用技术知识，具有从事本专业实际工作的基本技能和技术应用能力。全日制专科教育的基本修业年限为二至三年。专科教育学生包括普通专科学生、成人（函授、业余、脱产）专科学生、网络专科学生。</a:t>
            </a:r>
          </a:p>
          <a:p>
            <a:r>
              <a:rPr lang="en-US" altLang="zh-CN" sz="1050" b="1" dirty="0">
                <a:solidFill>
                  <a:srgbClr val="FF0000"/>
                </a:solidFill>
                <a:latin typeface="楷体" pitchFamily="49" charset="-122"/>
                <a:ea typeface="楷体" pitchFamily="49" charset="-122"/>
              </a:rPr>
              <a:t>2.</a:t>
            </a:r>
            <a:r>
              <a:rPr lang="zh-CN" altLang="zh-CN" sz="1050" b="1" dirty="0">
                <a:solidFill>
                  <a:srgbClr val="FF0000"/>
                </a:solidFill>
                <a:latin typeface="楷体" pitchFamily="49" charset="-122"/>
                <a:ea typeface="楷体" pitchFamily="49" charset="-122"/>
              </a:rPr>
              <a:t>网络本专科学生：</a:t>
            </a:r>
            <a:r>
              <a:rPr lang="zh-CN" altLang="zh-CN" sz="1050" b="1" dirty="0">
                <a:solidFill>
                  <a:schemeClr val="tx1"/>
                </a:solidFill>
                <a:latin typeface="楷体" pitchFamily="49" charset="-122"/>
                <a:ea typeface="楷体" pitchFamily="49" charset="-122"/>
              </a:rPr>
              <a:t>是指高级中等教育毕业（同等学力），由经教育部批准具有实施网络本专科学历教育资质的高等学校（机构）培养的非全日制学生。</a:t>
            </a:r>
            <a:r>
              <a:rPr lang="zh-CN" altLang="en-US" sz="1050" b="1" dirty="0">
                <a:solidFill>
                  <a:srgbClr val="FF0000"/>
                </a:solidFill>
                <a:latin typeface="楷体" pitchFamily="49" charset="-122"/>
                <a:ea typeface="楷体" pitchFamily="49" charset="-122"/>
              </a:rPr>
              <a:t>（我省只有郑州大学有网络本专科）</a:t>
            </a:r>
            <a:endParaRPr lang="zh-CN" altLang="zh-CN" sz="1050" b="1" dirty="0">
              <a:solidFill>
                <a:srgbClr val="FF0000"/>
              </a:solidFill>
              <a:latin typeface="楷体" pitchFamily="49" charset="-122"/>
              <a:ea typeface="楷体" pitchFamily="49" charset="-122"/>
            </a:endParaRPr>
          </a:p>
          <a:p>
            <a:r>
              <a:rPr lang="en-US" altLang="zh-CN" sz="1050" b="1" dirty="0">
                <a:solidFill>
                  <a:srgbClr val="FF0000"/>
                </a:solidFill>
                <a:latin typeface="楷体" pitchFamily="49" charset="-122"/>
                <a:ea typeface="楷体" pitchFamily="49" charset="-122"/>
              </a:rPr>
              <a:t>3.</a:t>
            </a:r>
            <a:r>
              <a:rPr lang="zh-CN" altLang="zh-CN" sz="1050" b="1" dirty="0">
                <a:solidFill>
                  <a:srgbClr val="FF0000"/>
                </a:solidFill>
                <a:latin typeface="楷体" pitchFamily="49" charset="-122"/>
                <a:ea typeface="楷体" pitchFamily="49" charset="-122"/>
              </a:rPr>
              <a:t>高中起点专科学生：</a:t>
            </a:r>
            <a:r>
              <a:rPr lang="zh-CN" altLang="zh-CN" sz="1050" b="1" dirty="0">
                <a:solidFill>
                  <a:schemeClr val="tx1"/>
                </a:solidFill>
                <a:latin typeface="楷体" pitchFamily="49" charset="-122"/>
                <a:ea typeface="楷体" pitchFamily="49" charset="-122"/>
              </a:rPr>
              <a:t>是指高级中等教育毕业（同等学力）接受专科学历教育的学生（不含对口招收中职生和五年制高职转入学生），普通专科学制为</a:t>
            </a:r>
            <a:r>
              <a:rPr lang="en-US" altLang="zh-CN" sz="1050" b="1" dirty="0">
                <a:solidFill>
                  <a:schemeClr val="tx1"/>
                </a:solidFill>
                <a:latin typeface="楷体" pitchFamily="49" charset="-122"/>
                <a:ea typeface="楷体" pitchFamily="49" charset="-122"/>
              </a:rPr>
              <a:t>2-3</a:t>
            </a:r>
            <a:r>
              <a:rPr lang="zh-CN" altLang="zh-CN" sz="1050" b="1" dirty="0">
                <a:solidFill>
                  <a:schemeClr val="tx1"/>
                </a:solidFill>
                <a:latin typeface="楷体" pitchFamily="49" charset="-122"/>
                <a:ea typeface="楷体" pitchFamily="49" charset="-122"/>
              </a:rPr>
              <a:t>年，成人专科学制为</a:t>
            </a:r>
            <a:r>
              <a:rPr lang="en-US" altLang="zh-CN" sz="1050" b="1" dirty="0">
                <a:solidFill>
                  <a:schemeClr val="tx1"/>
                </a:solidFill>
                <a:latin typeface="楷体" pitchFamily="49" charset="-122"/>
                <a:ea typeface="楷体" pitchFamily="49" charset="-122"/>
              </a:rPr>
              <a:t>3-4</a:t>
            </a:r>
            <a:r>
              <a:rPr lang="zh-CN" altLang="zh-CN" sz="1050" b="1" dirty="0">
                <a:solidFill>
                  <a:schemeClr val="tx1"/>
                </a:solidFill>
                <a:latin typeface="楷体" pitchFamily="49" charset="-122"/>
                <a:ea typeface="楷体" pitchFamily="49" charset="-122"/>
              </a:rPr>
              <a:t>年。</a:t>
            </a:r>
          </a:p>
        </p:txBody>
      </p:sp>
      <p:sp>
        <p:nvSpPr>
          <p:cNvPr id="10" name="TextBox 9"/>
          <p:cNvSpPr txBox="1"/>
          <p:nvPr/>
        </p:nvSpPr>
        <p:spPr>
          <a:xfrm>
            <a:off x="251520" y="3991372"/>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
        <p:nvSpPr>
          <p:cNvPr id="11" name="AutoShape 2"/>
          <p:cNvSpPr>
            <a:spLocks noChangeArrowheads="1"/>
          </p:cNvSpPr>
          <p:nvPr/>
        </p:nvSpPr>
        <p:spPr bwMode="auto">
          <a:xfrm flipH="1">
            <a:off x="4355976" y="123478"/>
            <a:ext cx="3960440" cy="432048"/>
          </a:xfrm>
          <a:prstGeom prst="wedgeRoundRectCallout">
            <a:avLst>
              <a:gd name="adj1" fmla="val 41972"/>
              <a:gd name="adj2" fmla="val 12902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毕业生数：</a:t>
            </a:r>
            <a:r>
              <a:rPr lang="zh-CN" altLang="zh-CN" sz="900" dirty="0">
                <a:latin typeface="楷体" pitchFamily="49" charset="-122"/>
                <a:ea typeface="楷体" pitchFamily="49" charset="-122"/>
              </a:rPr>
              <a:t>是指上学年度具有学籍的学生完成教学计划规定课程，考试合格，取得毕业证书的学生数</a:t>
            </a:r>
            <a:r>
              <a:rPr lang="zh-CN" altLang="en-US" sz="900" dirty="0">
                <a:latin typeface="楷体" pitchFamily="49" charset="-122"/>
                <a:ea typeface="楷体" pitchFamily="49" charset="-122"/>
              </a:rPr>
              <a:t>。</a:t>
            </a:r>
            <a:r>
              <a:rPr lang="zh-CN" altLang="zh-CN" sz="900" dirty="0">
                <a:latin typeface="楷体" pitchFamily="49" charset="-122"/>
                <a:ea typeface="楷体" pitchFamily="49" charset="-122"/>
              </a:rPr>
              <a:t> （含往届推迟毕业、学分制提前毕业的学生）。</a:t>
            </a:r>
          </a:p>
          <a:p>
            <a:pPr fontAlgn="base">
              <a:lnSpc>
                <a:spcPts val="1500"/>
              </a:lnSpc>
              <a:spcBef>
                <a:spcPct val="0"/>
              </a:spcBef>
              <a:spcAft>
                <a:spcPct val="0"/>
              </a:spcAft>
            </a:pPr>
            <a:endParaRPr lang="zh-CN" altLang="zh-CN" sz="900" b="1" dirty="0">
              <a:latin typeface="楷体" pitchFamily="49" charset="-122"/>
              <a:ea typeface="楷体" pitchFamily="49" charset="-122"/>
              <a:cs typeface="宋体" pitchFamily="2" charset="-122"/>
            </a:endParaRPr>
          </a:p>
        </p:txBody>
      </p:sp>
      <p:sp>
        <p:nvSpPr>
          <p:cNvPr id="12" name="AutoShape 2"/>
          <p:cNvSpPr>
            <a:spLocks noChangeArrowheads="1"/>
          </p:cNvSpPr>
          <p:nvPr/>
        </p:nvSpPr>
        <p:spPr bwMode="auto">
          <a:xfrm flipH="1">
            <a:off x="6300192" y="1203598"/>
            <a:ext cx="2016224" cy="432048"/>
          </a:xfrm>
          <a:prstGeom prst="wedgeRoundRectCallout">
            <a:avLst>
              <a:gd name="adj1" fmla="val -26665"/>
              <a:gd name="adj2" fmla="val -9147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zh-CN" altLang="zh-CN" sz="900" dirty="0">
              <a:latin typeface="楷体" pitchFamily="49" charset="-122"/>
              <a:ea typeface="楷体" pitchFamily="49" charset="-122"/>
              <a:cs typeface="宋体" pitchFamily="2" charset="-122"/>
            </a:endParaRPr>
          </a:p>
        </p:txBody>
      </p:sp>
      <p:sp>
        <p:nvSpPr>
          <p:cNvPr id="13" name="AutoShape 2"/>
          <p:cNvSpPr>
            <a:spLocks noChangeArrowheads="1"/>
          </p:cNvSpPr>
          <p:nvPr/>
        </p:nvSpPr>
        <p:spPr bwMode="auto">
          <a:xfrm flipH="1">
            <a:off x="4355976" y="1275606"/>
            <a:ext cx="1728192" cy="360040"/>
          </a:xfrm>
          <a:prstGeom prst="wedgeRoundRectCallout">
            <a:avLst>
              <a:gd name="adj1" fmla="val -51120"/>
              <a:gd name="adj2" fmla="val -11985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招生数</a:t>
            </a:r>
            <a:r>
              <a:rPr lang="zh-CN" altLang="zh-CN" sz="900" dirty="0">
                <a:solidFill>
                  <a:srgbClr val="FF0000"/>
                </a:solidFill>
                <a:latin typeface="楷体" pitchFamily="49" charset="-122"/>
                <a:ea typeface="楷体" pitchFamily="49" charset="-122"/>
              </a:rPr>
              <a:t>：</a:t>
            </a:r>
            <a:r>
              <a:rPr lang="zh-CN" altLang="zh-CN" sz="900" dirty="0">
                <a:latin typeface="楷体" pitchFamily="49" charset="-122"/>
                <a:ea typeface="楷体" pitchFamily="49" charset="-122"/>
              </a:rPr>
              <a:t>是指实际招收入学的新生数。</a:t>
            </a:r>
          </a:p>
        </p:txBody>
      </p:sp>
      <p:sp>
        <p:nvSpPr>
          <p:cNvPr id="14" name="线形标注 1 13"/>
          <p:cNvSpPr/>
          <p:nvPr/>
        </p:nvSpPr>
        <p:spPr>
          <a:xfrm rot="5400000">
            <a:off x="1475656" y="411510"/>
            <a:ext cx="504056" cy="3240360"/>
          </a:xfrm>
          <a:prstGeom prst="borderCallout1">
            <a:avLst>
              <a:gd name="adj1" fmla="val 50172"/>
              <a:gd name="adj2" fmla="val 103505"/>
              <a:gd name="adj3" fmla="val 61110"/>
              <a:gd name="adj4" fmla="val 199873"/>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900" b="1" dirty="0">
                <a:solidFill>
                  <a:srgbClr val="FF0000"/>
                </a:solidFill>
                <a:latin typeface="楷体" pitchFamily="49" charset="-122"/>
                <a:ea typeface="楷体" pitchFamily="49" charset="-122"/>
              </a:rPr>
              <a:t>专业名称、专业代码栏填写各类小计及类别码顺序为：</a:t>
            </a:r>
            <a:r>
              <a:rPr lang="zh-CN" altLang="zh-CN" sz="900" dirty="0">
                <a:solidFill>
                  <a:schemeClr val="tx1"/>
                </a:solidFill>
                <a:latin typeface="楷体" pitchFamily="49" charset="-122"/>
                <a:ea typeface="楷体" pitchFamily="49" charset="-122"/>
              </a:rPr>
              <a:t>专科（</a:t>
            </a:r>
            <a:r>
              <a:rPr lang="en-US" altLang="zh-CN" sz="900" dirty="0">
                <a:solidFill>
                  <a:schemeClr val="tx1"/>
                </a:solidFill>
                <a:latin typeface="楷体" pitchFamily="49" charset="-122"/>
                <a:ea typeface="楷体" pitchFamily="49" charset="-122"/>
              </a:rPr>
              <a:t>41300</a:t>
            </a:r>
            <a:r>
              <a:rPr lang="zh-CN" altLang="zh-CN" sz="900" dirty="0">
                <a:solidFill>
                  <a:schemeClr val="tx1"/>
                </a:solidFill>
                <a:latin typeface="楷体" pitchFamily="49" charset="-122"/>
                <a:ea typeface="楷体" pitchFamily="49" charset="-122"/>
              </a:rPr>
              <a:t>）、其中：女（</a:t>
            </a:r>
            <a:r>
              <a:rPr lang="en-US" altLang="zh-CN" sz="900" dirty="0">
                <a:solidFill>
                  <a:schemeClr val="tx1"/>
                </a:solidFill>
                <a:latin typeface="楷体" pitchFamily="49" charset="-122"/>
                <a:ea typeface="楷体" pitchFamily="49" charset="-122"/>
              </a:rPr>
              <a:t>413002</a:t>
            </a:r>
            <a:r>
              <a:rPr lang="zh-CN" altLang="zh-CN" sz="900" dirty="0">
                <a:solidFill>
                  <a:schemeClr val="tx1"/>
                </a:solidFill>
                <a:latin typeface="楷体" pitchFamily="49" charset="-122"/>
                <a:ea typeface="楷体" pitchFamily="49" charset="-122"/>
              </a:rPr>
              <a:t>）、高中起点专科（</a:t>
            </a:r>
            <a:r>
              <a:rPr lang="en-US" altLang="zh-CN" sz="900" dirty="0">
                <a:solidFill>
                  <a:schemeClr val="tx1"/>
                </a:solidFill>
                <a:latin typeface="楷体" pitchFamily="49" charset="-122"/>
                <a:ea typeface="楷体" pitchFamily="49" charset="-122"/>
              </a:rPr>
              <a:t>41301</a:t>
            </a:r>
            <a:r>
              <a:rPr lang="zh-CN" altLang="zh-CN" sz="900" dirty="0">
                <a:solidFill>
                  <a:schemeClr val="tx1"/>
                </a:solidFill>
                <a:latin typeface="楷体" pitchFamily="49" charset="-122"/>
                <a:ea typeface="楷体" pitchFamily="49" charset="-122"/>
              </a:rPr>
              <a:t>），</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各类小计的关系：</a:t>
            </a:r>
            <a:r>
              <a:rPr lang="zh-CN" altLang="zh-CN" sz="900" dirty="0">
                <a:solidFill>
                  <a:schemeClr val="tx1"/>
                </a:solidFill>
                <a:latin typeface="楷体" pitchFamily="49" charset="-122"/>
                <a:ea typeface="楷体" pitchFamily="49" charset="-122"/>
              </a:rPr>
              <a:t>专科等于高中起点专科的分专业学生数之和</a:t>
            </a:r>
            <a:r>
              <a:rPr lang="zh-CN" altLang="en-US" sz="900" dirty="0">
                <a:solidFill>
                  <a:schemeClr val="tx1"/>
                </a:solidFill>
                <a:latin typeface="楷体" pitchFamily="49" charset="-122"/>
                <a:ea typeface="楷体" pitchFamily="49" charset="-122"/>
              </a:rPr>
              <a:t>。</a:t>
            </a:r>
            <a:endParaRPr lang="zh-CN" altLang="zh-CN" sz="900" dirty="0">
              <a:solidFill>
                <a:schemeClr val="tx1"/>
              </a:solidFill>
              <a:latin typeface="楷体" pitchFamily="49" charset="-122"/>
              <a:ea typeface="楷体" pitchFamily="49" charset="-122"/>
            </a:endParaRPr>
          </a:p>
        </p:txBody>
      </p:sp>
      <p:sp>
        <p:nvSpPr>
          <p:cNvPr id="16" name="AutoShape 2"/>
          <p:cNvSpPr>
            <a:spLocks noChangeArrowheads="1"/>
          </p:cNvSpPr>
          <p:nvPr/>
        </p:nvSpPr>
        <p:spPr bwMode="auto">
          <a:xfrm flipH="1">
            <a:off x="2483768" y="411510"/>
            <a:ext cx="1728192" cy="360040"/>
          </a:xfrm>
          <a:prstGeom prst="wedgeRoundRectCallout">
            <a:avLst>
              <a:gd name="adj1" fmla="val -9831"/>
              <a:gd name="adj2" fmla="val 84090"/>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非师范生在专业代码后加</a:t>
            </a:r>
            <a:r>
              <a:rPr lang="en-US" altLang="zh-CN" sz="900" dirty="0">
                <a:latin typeface="楷体" pitchFamily="49" charset="-122"/>
                <a:ea typeface="楷体" pitchFamily="49" charset="-122"/>
              </a:rPr>
              <a:t>0</a:t>
            </a:r>
            <a:r>
              <a:rPr lang="zh-CN" altLang="zh-CN" sz="900" dirty="0">
                <a:latin typeface="楷体" pitchFamily="49" charset="-122"/>
                <a:ea typeface="楷体" pitchFamily="49" charset="-122"/>
              </a:rPr>
              <a:t>，师范生在专业代码后加</a:t>
            </a:r>
            <a:r>
              <a:rPr lang="en-US" altLang="zh-CN" sz="900" dirty="0">
                <a:latin typeface="楷体" pitchFamily="49" charset="-122"/>
                <a:ea typeface="楷体" pitchFamily="49" charset="-122"/>
              </a:rPr>
              <a:t>1</a:t>
            </a:r>
            <a:r>
              <a:rPr lang="zh-CN" altLang="zh-CN" sz="900" dirty="0">
                <a:latin typeface="楷体" pitchFamily="49" charset="-122"/>
                <a:ea typeface="楷体" pitchFamily="49" charset="-122"/>
              </a:rPr>
              <a:t>。</a:t>
            </a:r>
          </a:p>
        </p:txBody>
      </p:sp>
      <p:sp>
        <p:nvSpPr>
          <p:cNvPr id="17" name="线形标注 1 16"/>
          <p:cNvSpPr/>
          <p:nvPr/>
        </p:nvSpPr>
        <p:spPr>
          <a:xfrm>
            <a:off x="3851920" y="1707654"/>
            <a:ext cx="5040560" cy="720080"/>
          </a:xfrm>
          <a:prstGeom prst="borderCallout1">
            <a:avLst>
              <a:gd name="adj1" fmla="val 48675"/>
              <a:gd name="adj2" fmla="val -265"/>
              <a:gd name="adj3" fmla="val 246738"/>
              <a:gd name="adj4" fmla="val -12097"/>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《高等学历继续教育专科专业目录（统计用）》是由《普通高等学校高等职业教育专科（专业）目录（统计用）》和《高等学历继续教育补充专业目录》的专科部分组成。</a:t>
            </a:r>
            <a:r>
              <a:rPr lang="zh-CN" altLang="zh-CN" sz="900" dirty="0">
                <a:solidFill>
                  <a:schemeClr val="tx1"/>
                </a:solidFill>
                <a:latin typeface="楷体" pitchFamily="49" charset="-122"/>
                <a:ea typeface="楷体" pitchFamily="49" charset="-122"/>
              </a:rPr>
              <a:t>高中起点专科小计后填写分专业学生数，专科专业名称和专业代码按《高等学历继续教育专科专业目录（统计用）》填写，专业代码的填写方法前五位为小计类别码，中间六位为专业代码，后一位为是否是师范生。如：网络专科的高中起点专科的茶艺专业非师范生的代码应填</a:t>
            </a:r>
            <a:r>
              <a:rPr lang="en-US" altLang="zh-CN" sz="900" dirty="0">
                <a:solidFill>
                  <a:schemeClr val="tx1"/>
                </a:solidFill>
                <a:latin typeface="楷体" pitchFamily="49" charset="-122"/>
                <a:ea typeface="楷体" pitchFamily="49" charset="-122"/>
              </a:rPr>
              <a:t>413015101120</a:t>
            </a:r>
            <a:r>
              <a:rPr lang="zh-CN" altLang="zh-CN" sz="900" dirty="0">
                <a:solidFill>
                  <a:schemeClr val="tx1"/>
                </a:solidFill>
                <a:latin typeface="楷体" pitchFamily="49" charset="-122"/>
                <a:ea typeface="楷体" pitchFamily="49" charset="-122"/>
              </a:rPr>
              <a:t>。</a:t>
            </a:r>
          </a:p>
        </p:txBody>
      </p:sp>
      <p:sp>
        <p:nvSpPr>
          <p:cNvPr id="18" name="线形标注 1 17"/>
          <p:cNvSpPr/>
          <p:nvPr/>
        </p:nvSpPr>
        <p:spPr>
          <a:xfrm>
            <a:off x="4175448" y="3003798"/>
            <a:ext cx="4968552" cy="864096"/>
          </a:xfrm>
          <a:prstGeom prst="borderCallout1">
            <a:avLst>
              <a:gd name="adj1" fmla="val 48675"/>
              <a:gd name="adj2" fmla="val -265"/>
              <a:gd name="adj3" fmla="val -20394"/>
              <a:gd name="adj4" fmla="val -32657"/>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按专业招生培养的学生，</a:t>
            </a:r>
            <a:r>
              <a:rPr lang="zh-CN" altLang="zh-CN" sz="900" dirty="0">
                <a:solidFill>
                  <a:schemeClr val="tx1"/>
                </a:solidFill>
                <a:latin typeface="楷体" pitchFamily="49" charset="-122"/>
                <a:ea typeface="楷体" pitchFamily="49" charset="-122"/>
              </a:rPr>
              <a:t>按《高等学历继续教育专科专业目录（统计用）》专业代码、专业名称填报；自主专业名称的专业，按其培养方案、培养方向、课程安排归类到专业目录中的专业代码，自主专业名称栏按实际专业名称填报。</a:t>
            </a:r>
            <a:endParaRPr lang="en-US" altLang="zh-CN" sz="900" dirty="0">
              <a:solidFill>
                <a:schemeClr val="tx1"/>
              </a:solidFill>
              <a:latin typeface="楷体" pitchFamily="49" charset="-122"/>
              <a:ea typeface="楷体" pitchFamily="49" charset="-122"/>
            </a:endParaRPr>
          </a:p>
          <a:p>
            <a:r>
              <a:rPr lang="zh-CN" altLang="zh-CN" sz="900" b="1" dirty="0">
                <a:solidFill>
                  <a:srgbClr val="FF0000"/>
                </a:solidFill>
                <a:latin typeface="楷体" pitchFamily="49" charset="-122"/>
                <a:ea typeface="楷体" pitchFamily="49" charset="-122"/>
              </a:rPr>
              <a:t>按专业类招生培养的学生，</a:t>
            </a:r>
            <a:r>
              <a:rPr lang="zh-CN" altLang="zh-CN" sz="900" dirty="0">
                <a:solidFill>
                  <a:schemeClr val="tx1"/>
                </a:solidFill>
                <a:latin typeface="楷体" pitchFamily="49" charset="-122"/>
                <a:ea typeface="楷体" pitchFamily="49" charset="-122"/>
              </a:rPr>
              <a:t>在未分具体专业年级时，按《高等学历继续教育专科专业目录（统计用）》专业大类中的专业类专业代码、专业类名称填报，即专业代码第</a:t>
            </a:r>
            <a:r>
              <a:rPr lang="en-US" altLang="zh-CN" sz="900" dirty="0">
                <a:solidFill>
                  <a:schemeClr val="tx1"/>
                </a:solidFill>
                <a:latin typeface="楷体" pitchFamily="49" charset="-122"/>
                <a:ea typeface="楷体" pitchFamily="49" charset="-122"/>
              </a:rPr>
              <a:t>5</a:t>
            </a:r>
            <a:r>
              <a:rPr lang="zh-CN" altLang="zh-CN" sz="900" dirty="0">
                <a:solidFill>
                  <a:schemeClr val="tx1"/>
                </a:solidFill>
                <a:latin typeface="楷体" pitchFamily="49" charset="-122"/>
                <a:ea typeface="楷体" pitchFamily="49" charset="-122"/>
              </a:rPr>
              <a:t>、</a:t>
            </a:r>
            <a:r>
              <a:rPr lang="en-US" altLang="zh-CN" sz="900" dirty="0">
                <a:solidFill>
                  <a:schemeClr val="tx1"/>
                </a:solidFill>
                <a:latin typeface="楷体" pitchFamily="49" charset="-122"/>
                <a:ea typeface="楷体" pitchFamily="49" charset="-122"/>
              </a:rPr>
              <a:t>6</a:t>
            </a:r>
            <a:r>
              <a:rPr lang="zh-CN" altLang="zh-CN" sz="900" dirty="0">
                <a:solidFill>
                  <a:schemeClr val="tx1"/>
                </a:solidFill>
                <a:latin typeface="楷体" pitchFamily="49" charset="-122"/>
                <a:ea typeface="楷体" pitchFamily="49" charset="-122"/>
              </a:rPr>
              <a:t>位填</a:t>
            </a:r>
            <a:r>
              <a:rPr lang="en-US" altLang="zh-CN" sz="900" dirty="0">
                <a:solidFill>
                  <a:schemeClr val="tx1"/>
                </a:solidFill>
                <a:latin typeface="楷体" pitchFamily="49" charset="-122"/>
                <a:ea typeface="楷体" pitchFamily="49" charset="-122"/>
              </a:rPr>
              <a:t>‘TP’</a:t>
            </a:r>
            <a:r>
              <a:rPr lang="zh-CN" altLang="zh-CN" sz="900" dirty="0">
                <a:solidFill>
                  <a:schemeClr val="tx1"/>
                </a:solidFill>
                <a:latin typeface="楷体" pitchFamily="49" charset="-122"/>
                <a:ea typeface="楷体" pitchFamily="49" charset="-122"/>
              </a:rPr>
              <a:t>。 如：当按农业技术类（</a:t>
            </a:r>
            <a:r>
              <a:rPr lang="en-US" altLang="zh-CN" sz="900" dirty="0">
                <a:solidFill>
                  <a:schemeClr val="tx1"/>
                </a:solidFill>
                <a:latin typeface="楷体" pitchFamily="49" charset="-122"/>
                <a:ea typeface="楷体" pitchFamily="49" charset="-122"/>
              </a:rPr>
              <a:t>510100</a:t>
            </a:r>
            <a:r>
              <a:rPr lang="zh-CN" altLang="zh-CN" sz="900" dirty="0">
                <a:solidFill>
                  <a:schemeClr val="tx1"/>
                </a:solidFill>
                <a:latin typeface="楷体" pitchFamily="49" charset="-122"/>
                <a:ea typeface="楷体" pitchFamily="49" charset="-122"/>
              </a:rPr>
              <a:t>）招生时，专业代码填报</a:t>
            </a:r>
            <a:r>
              <a:rPr lang="en-US" altLang="zh-CN" sz="900" dirty="0">
                <a:solidFill>
                  <a:schemeClr val="tx1"/>
                </a:solidFill>
                <a:latin typeface="楷体" pitchFamily="49" charset="-122"/>
                <a:ea typeface="楷体" pitchFamily="49" charset="-122"/>
              </a:rPr>
              <a:t>5101TP,</a:t>
            </a:r>
            <a:r>
              <a:rPr lang="zh-CN" altLang="zh-CN" sz="900" dirty="0">
                <a:solidFill>
                  <a:schemeClr val="tx1"/>
                </a:solidFill>
                <a:latin typeface="楷体" pitchFamily="49" charset="-122"/>
                <a:ea typeface="楷体" pitchFamily="49" charset="-122"/>
              </a:rPr>
              <a:t>自主专业名称为</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农业技术类专业</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323528" y="843558"/>
          <a:ext cx="8136904" cy="1019068"/>
        </p:xfrm>
        <a:graphic>
          <a:graphicData uri="http://schemas.openxmlformats.org/drawingml/2006/table">
            <a:tbl>
              <a:tblPr/>
              <a:tblGrid>
                <a:gridCol w="1412611">
                  <a:extLst>
                    <a:ext uri="{9D8B030D-6E8A-4147-A177-3AD203B41FA5}">
                      <a16:colId xmlns:a16="http://schemas.microsoft.com/office/drawing/2014/main" val="20000"/>
                    </a:ext>
                  </a:extLst>
                </a:gridCol>
                <a:gridCol w="1020158">
                  <a:extLst>
                    <a:ext uri="{9D8B030D-6E8A-4147-A177-3AD203B41FA5}">
                      <a16:colId xmlns:a16="http://schemas.microsoft.com/office/drawing/2014/main" val="20001"/>
                    </a:ext>
                  </a:extLst>
                </a:gridCol>
                <a:gridCol w="1098206">
                  <a:extLst>
                    <a:ext uri="{9D8B030D-6E8A-4147-A177-3AD203B41FA5}">
                      <a16:colId xmlns:a16="http://schemas.microsoft.com/office/drawing/2014/main" val="20002"/>
                    </a:ext>
                  </a:extLst>
                </a:gridCol>
                <a:gridCol w="1098759">
                  <a:extLst>
                    <a:ext uri="{9D8B030D-6E8A-4147-A177-3AD203B41FA5}">
                      <a16:colId xmlns:a16="http://schemas.microsoft.com/office/drawing/2014/main" val="20003"/>
                    </a:ext>
                  </a:extLst>
                </a:gridCol>
                <a:gridCol w="1137505">
                  <a:extLst>
                    <a:ext uri="{9D8B030D-6E8A-4147-A177-3AD203B41FA5}">
                      <a16:colId xmlns:a16="http://schemas.microsoft.com/office/drawing/2014/main" val="20004"/>
                    </a:ext>
                  </a:extLst>
                </a:gridCol>
                <a:gridCol w="1425203">
                  <a:extLst>
                    <a:ext uri="{9D8B030D-6E8A-4147-A177-3AD203B41FA5}">
                      <a16:colId xmlns:a16="http://schemas.microsoft.com/office/drawing/2014/main" val="20005"/>
                    </a:ext>
                  </a:extLst>
                </a:gridCol>
                <a:gridCol w="944462">
                  <a:extLst>
                    <a:ext uri="{9D8B030D-6E8A-4147-A177-3AD203B41FA5}">
                      <a16:colId xmlns:a16="http://schemas.microsoft.com/office/drawing/2014/main" val="20006"/>
                    </a:ext>
                  </a:extLst>
                </a:gridCol>
              </a:tblGrid>
              <a:tr h="116442">
                <a:tc rowSpan="2">
                  <a:txBody>
                    <a:bodyPr/>
                    <a:lstStyle/>
                    <a:p>
                      <a:pPr algn="ctr">
                        <a:spcAft>
                          <a:spcPts val="0"/>
                        </a:spcAft>
                      </a:pPr>
                      <a:r>
                        <a:rPr lang="en-US" sz="800" kern="100" dirty="0">
                          <a:latin typeface="宋体"/>
                          <a:ea typeface="宋体"/>
                        </a:rPr>
                        <a:t>   </a:t>
                      </a: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毕业生数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1644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春季招生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54201">
                <a:tc>
                  <a:txBody>
                    <a:bodyPr/>
                    <a:lstStyle/>
                    <a:p>
                      <a:pPr algn="ctr">
                        <a:lnSpc>
                          <a:spcPct val="75000"/>
                        </a:lnSpc>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50504">
                <a:tc>
                  <a:txBody>
                    <a:bodyPr/>
                    <a:lstStyle/>
                    <a:p>
                      <a:pPr indent="208280" algn="l">
                        <a:spcAft>
                          <a:spcPts val="0"/>
                        </a:spcAft>
                      </a:pPr>
                      <a:r>
                        <a:rPr lang="zh-CN" sz="800" b="1" kern="100">
                          <a:latin typeface="Times New Roman"/>
                          <a:ea typeface="宋体"/>
                        </a:rPr>
                        <a:t>网络本科生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08280" algn="l">
                        <a:spcAft>
                          <a:spcPts val="0"/>
                        </a:spcAft>
                      </a:pPr>
                      <a:r>
                        <a:rPr lang="zh-CN" sz="800" b="1" kern="100">
                          <a:latin typeface="Times New Roman"/>
                          <a:ea typeface="宋体"/>
                        </a:rPr>
                        <a:t>网络本科生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800" b="1" kern="100">
                          <a:latin typeface="宋体"/>
                          <a:ea typeface="宋体"/>
                        </a:rPr>
                        <a:t>42300</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50504">
                <a:tc>
                  <a:txBody>
                    <a:bodyPr/>
                    <a:lstStyle/>
                    <a:p>
                      <a:pPr indent="337185" algn="l">
                        <a:spcAft>
                          <a:spcPts val="0"/>
                        </a:spcAft>
                      </a:pP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37185" algn="l">
                        <a:spcAft>
                          <a:spcPts val="0"/>
                        </a:spcAft>
                      </a:pP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800" b="1" kern="100" dirty="0">
                          <a:latin typeface="宋体"/>
                          <a:ea typeface="宋体"/>
                        </a:rPr>
                        <a:t>423002</a:t>
                      </a:r>
                      <a:endParaRPr lang="zh-CN" sz="1000" kern="100" dirty="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50504">
                <a:tc>
                  <a:txBody>
                    <a:bodyPr/>
                    <a:lstStyle/>
                    <a:p>
                      <a:pPr indent="228600"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69515">
                <a:tc>
                  <a:txBody>
                    <a:bodyPr/>
                    <a:lstStyle/>
                    <a:p>
                      <a:pPr algn="l">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graphicFrame>
        <p:nvGraphicFramePr>
          <p:cNvPr id="6" name="表格 5"/>
          <p:cNvGraphicFramePr>
            <a:graphicFrameLocks noGrp="1"/>
          </p:cNvGraphicFramePr>
          <p:nvPr/>
        </p:nvGraphicFramePr>
        <p:xfrm>
          <a:off x="323528" y="2643758"/>
          <a:ext cx="8136904" cy="1388727"/>
        </p:xfrm>
        <a:graphic>
          <a:graphicData uri="http://schemas.openxmlformats.org/drawingml/2006/table">
            <a:tbl>
              <a:tblPr/>
              <a:tblGrid>
                <a:gridCol w="1412611">
                  <a:extLst>
                    <a:ext uri="{9D8B030D-6E8A-4147-A177-3AD203B41FA5}">
                      <a16:colId xmlns:a16="http://schemas.microsoft.com/office/drawing/2014/main" val="20000"/>
                    </a:ext>
                  </a:extLst>
                </a:gridCol>
                <a:gridCol w="1020157">
                  <a:extLst>
                    <a:ext uri="{9D8B030D-6E8A-4147-A177-3AD203B41FA5}">
                      <a16:colId xmlns:a16="http://schemas.microsoft.com/office/drawing/2014/main" val="20001"/>
                    </a:ext>
                  </a:extLst>
                </a:gridCol>
                <a:gridCol w="1098206">
                  <a:extLst>
                    <a:ext uri="{9D8B030D-6E8A-4147-A177-3AD203B41FA5}">
                      <a16:colId xmlns:a16="http://schemas.microsoft.com/office/drawing/2014/main" val="20002"/>
                    </a:ext>
                  </a:extLst>
                </a:gridCol>
                <a:gridCol w="1098758">
                  <a:extLst>
                    <a:ext uri="{9D8B030D-6E8A-4147-A177-3AD203B41FA5}">
                      <a16:colId xmlns:a16="http://schemas.microsoft.com/office/drawing/2014/main" val="20003"/>
                    </a:ext>
                  </a:extLst>
                </a:gridCol>
                <a:gridCol w="1137506">
                  <a:extLst>
                    <a:ext uri="{9D8B030D-6E8A-4147-A177-3AD203B41FA5}">
                      <a16:colId xmlns:a16="http://schemas.microsoft.com/office/drawing/2014/main" val="20004"/>
                    </a:ext>
                  </a:extLst>
                </a:gridCol>
                <a:gridCol w="1361554">
                  <a:extLst>
                    <a:ext uri="{9D8B030D-6E8A-4147-A177-3AD203B41FA5}">
                      <a16:colId xmlns:a16="http://schemas.microsoft.com/office/drawing/2014/main" val="20005"/>
                    </a:ext>
                  </a:extLst>
                </a:gridCol>
                <a:gridCol w="1008112">
                  <a:extLst>
                    <a:ext uri="{9D8B030D-6E8A-4147-A177-3AD203B41FA5}">
                      <a16:colId xmlns:a16="http://schemas.microsoft.com/office/drawing/2014/main" val="20006"/>
                    </a:ext>
                  </a:extLst>
                </a:gridCol>
              </a:tblGrid>
              <a:tr h="154303">
                <a:tc rowSpan="2">
                  <a:txBody>
                    <a:bodyPr/>
                    <a:lstStyle/>
                    <a:p>
                      <a:pPr algn="ctr">
                        <a:lnSpc>
                          <a:spcPts val="1200"/>
                        </a:lnSpc>
                        <a:spcAft>
                          <a:spcPts val="0"/>
                        </a:spcAft>
                      </a:pPr>
                      <a:r>
                        <a:rPr lang="en-US" sz="800" kern="100" dirty="0">
                          <a:latin typeface="宋体"/>
                          <a:ea typeface="宋体"/>
                        </a:rPr>
                        <a:t>   </a:t>
                      </a: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毕业生数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lnSpc>
                          <a:spcPts val="1200"/>
                        </a:lnSpc>
                        <a:spcAft>
                          <a:spcPts val="0"/>
                        </a:spcAft>
                      </a:pPr>
                      <a:r>
                        <a:rPr lang="zh-CN" sz="800" kern="100" dirty="0">
                          <a:latin typeface="Times New Roman"/>
                          <a:ea typeface="宋体"/>
                        </a:rPr>
                        <a:t>招生数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5430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春季招生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54303">
                <a:tc>
                  <a:txBody>
                    <a:bodyPr/>
                    <a:lstStyle/>
                    <a:p>
                      <a:pPr algn="ctr">
                        <a:lnSpc>
                          <a:spcPts val="1200"/>
                        </a:lnSpc>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54303">
                <a:tc>
                  <a:txBody>
                    <a:bodyPr/>
                    <a:lstStyle/>
                    <a:p>
                      <a:pPr indent="229235" algn="just">
                        <a:lnSpc>
                          <a:spcPts val="1200"/>
                        </a:lnSpc>
                        <a:spcAft>
                          <a:spcPts val="0"/>
                        </a:spcAft>
                      </a:pPr>
                      <a:r>
                        <a:rPr lang="zh-CN" sz="800" b="1" kern="100">
                          <a:latin typeface="Times New Roman"/>
                          <a:ea typeface="宋体"/>
                        </a:rPr>
                        <a:t>网络本科生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9235" algn="just">
                        <a:lnSpc>
                          <a:spcPts val="1200"/>
                        </a:lnSpc>
                        <a:spcAft>
                          <a:spcPts val="0"/>
                        </a:spcAft>
                      </a:pPr>
                      <a:r>
                        <a:rPr lang="zh-CN" sz="800" b="1" kern="100">
                          <a:latin typeface="Times New Roman"/>
                          <a:ea typeface="宋体"/>
                        </a:rPr>
                        <a:t>网络本科生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42300</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54303">
                <a:tc>
                  <a:txBody>
                    <a:bodyPr/>
                    <a:lstStyle/>
                    <a:p>
                      <a:pPr algn="l">
                        <a:lnSpc>
                          <a:spcPts val="1200"/>
                        </a:lnSpc>
                        <a:spcAft>
                          <a:spcPts val="0"/>
                        </a:spcAft>
                      </a:pP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lnSpc>
                          <a:spcPts val="1200"/>
                        </a:lnSpc>
                        <a:spcAft>
                          <a:spcPts val="0"/>
                        </a:spcAft>
                      </a:pP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423002</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54303">
                <a:tc>
                  <a:txBody>
                    <a:bodyPr/>
                    <a:lstStyle/>
                    <a:p>
                      <a:pPr indent="228600" algn="just">
                        <a:lnSpc>
                          <a:spcPts val="1200"/>
                        </a:lnSpc>
                        <a:spcAft>
                          <a:spcPts val="0"/>
                        </a:spcAft>
                      </a:pPr>
                      <a:r>
                        <a:rPr lang="zh-CN" sz="800" kern="100">
                          <a:latin typeface="Times New Roman"/>
                          <a:ea typeface="宋体"/>
                        </a:rPr>
                        <a:t>高中起点本科</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高中起点本科</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42301</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54303">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423010101011</a:t>
                      </a:r>
                      <a:r>
                        <a:rPr lang="en-US" sz="800" kern="0">
                          <a:latin typeface="宋体"/>
                          <a:ea typeface="宋体"/>
                          <a:cs typeface="宋体"/>
                        </a:rPr>
                        <a:t>……</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54303">
                <a:tc>
                  <a:txBody>
                    <a:bodyPr/>
                    <a:lstStyle/>
                    <a:p>
                      <a:pPr indent="228600" algn="just">
                        <a:lnSpc>
                          <a:spcPts val="1200"/>
                        </a:lnSpc>
                        <a:spcAft>
                          <a:spcPts val="0"/>
                        </a:spcAft>
                      </a:pPr>
                      <a:r>
                        <a:rPr lang="zh-CN" sz="800" kern="100">
                          <a:latin typeface="Times New Roman"/>
                          <a:ea typeface="宋体"/>
                        </a:rPr>
                        <a:t>专科起点本科</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lnSpc>
                          <a:spcPts val="1200"/>
                        </a:lnSpc>
                        <a:spcAft>
                          <a:spcPts val="0"/>
                        </a:spcAft>
                      </a:pPr>
                      <a:r>
                        <a:rPr lang="zh-CN" sz="800" kern="100">
                          <a:latin typeface="Times New Roman"/>
                          <a:ea typeface="宋体"/>
                        </a:rPr>
                        <a:t>专科起点本科</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42302</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54303">
                <a:tc>
                  <a:txBody>
                    <a:bodyPr/>
                    <a:lstStyle/>
                    <a:p>
                      <a:pPr indent="342900" algn="just">
                        <a:lnSpc>
                          <a:spcPts val="1200"/>
                        </a:lnSpc>
                        <a:spcAft>
                          <a:spcPts val="0"/>
                        </a:spcAft>
                      </a:pPr>
                      <a:r>
                        <a:rPr lang="zh-CN" sz="800" kern="100" dirty="0">
                          <a:latin typeface="Times New Roman"/>
                          <a:ea typeface="宋体"/>
                        </a:rPr>
                        <a:t>哲学</a:t>
                      </a:r>
                      <a:r>
                        <a:rPr lang="en-US" sz="800" kern="0" dirty="0">
                          <a:latin typeface="宋体"/>
                          <a:ea typeface="宋体"/>
                          <a:cs typeface="宋体"/>
                        </a:rPr>
                        <a:t>……</a:t>
                      </a:r>
                      <a:endParaRPr lang="zh-CN" sz="1000" kern="100" dirty="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29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dirty="0">
                          <a:latin typeface="宋体"/>
                          <a:ea typeface="宋体"/>
                        </a:rPr>
                        <a:t>423020101011</a:t>
                      </a:r>
                      <a:r>
                        <a:rPr lang="en-US" sz="800" kern="0" dirty="0">
                          <a:latin typeface="宋体"/>
                          <a:ea typeface="宋体"/>
                          <a:cs typeface="宋体"/>
                        </a:rPr>
                        <a:t>……</a:t>
                      </a:r>
                      <a:endParaRPr lang="zh-CN" sz="1000" kern="100" dirty="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bl>
          </a:graphicData>
        </a:graphic>
      </p:graphicFrame>
      <p:sp>
        <p:nvSpPr>
          <p:cNvPr id="34817" name="Rectangle 1"/>
          <p:cNvSpPr>
            <a:spLocks noChangeArrowheads="1"/>
          </p:cNvSpPr>
          <p:nvPr/>
        </p:nvSpPr>
        <p:spPr bwMode="auto">
          <a:xfrm>
            <a:off x="323528" y="547832"/>
            <a:ext cx="8199681" cy="24622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315</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网络专科分专业学生数                                                                                      单位：人</a:t>
            </a:r>
            <a:endParaRPr kumimoji="0" lang="zh-CN" altLang="en-US" sz="7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8" name="矩形 7"/>
          <p:cNvSpPr/>
          <p:nvPr/>
        </p:nvSpPr>
        <p:spPr>
          <a:xfrm>
            <a:off x="323528" y="2355726"/>
            <a:ext cx="8064896" cy="246221"/>
          </a:xfrm>
          <a:prstGeom prst="rect">
            <a:avLst/>
          </a:prstGeom>
        </p:spPr>
        <p:txBody>
          <a:bodyPr wrap="square">
            <a:spAutoFit/>
          </a:bodyPr>
          <a:lstStyle/>
          <a:p>
            <a:pPr lvl="0" eaLnBrk="0" fontAlgn="base" hangingPunct="0">
              <a:spcBef>
                <a:spcPct val="0"/>
              </a:spcBef>
              <a:spcAft>
                <a:spcPct val="0"/>
              </a:spcAft>
              <a:tabLst>
                <a:tab pos="1152525" algn="l"/>
                <a:tab pos="1363663" algn="l"/>
                <a:tab pos="1820863" algn="l"/>
                <a:tab pos="2278063" algn="l"/>
                <a:tab pos="2735263" algn="l"/>
                <a:tab pos="3268663" algn="l"/>
                <a:tab pos="3725863" algn="l"/>
                <a:tab pos="4183063" algn="l"/>
                <a:tab pos="4640263" algn="l"/>
                <a:tab pos="5097463" algn="l"/>
                <a:tab pos="5575300" algn="l"/>
              </a:tabLst>
            </a:pPr>
            <a:r>
              <a:rPr lang="zh-CN" altLang="en-US" sz="1000" b="1" dirty="0">
                <a:latin typeface="宋体" pitchFamily="2" charset="-122"/>
                <a:ea typeface="宋体" pitchFamily="2" charset="-122"/>
                <a:cs typeface="Times New Roman" pitchFamily="18" charset="0"/>
              </a:rPr>
              <a:t>（填表范例）高基</a:t>
            </a:r>
            <a:r>
              <a:rPr lang="en-US" altLang="zh-CN" sz="1000" b="1" dirty="0">
                <a:latin typeface="宋体" pitchFamily="2" charset="-122"/>
                <a:ea typeface="宋体" pitchFamily="2" charset="-122"/>
                <a:cs typeface="Times New Roman" pitchFamily="18" charset="0"/>
              </a:rPr>
              <a:t>315</a:t>
            </a:r>
            <a:r>
              <a:rPr lang="zh-CN" altLang="en-US" sz="1000" b="1" dirty="0">
                <a:latin typeface="宋体" pitchFamily="2" charset="-122"/>
                <a:ea typeface="宋体" pitchFamily="2" charset="-122"/>
                <a:cs typeface="Times New Roman" pitchFamily="18" charset="0"/>
              </a:rPr>
              <a:t>网络专科分专业学生数                                                                         单位：人</a:t>
            </a:r>
          </a:p>
        </p:txBody>
      </p:sp>
      <p:sp>
        <p:nvSpPr>
          <p:cNvPr id="9" name="圆角矩形 8"/>
          <p:cNvSpPr/>
          <p:nvPr/>
        </p:nvSpPr>
        <p:spPr>
          <a:xfrm>
            <a:off x="827584" y="4114850"/>
            <a:ext cx="8064896" cy="1028650"/>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950" b="1" dirty="0">
                <a:solidFill>
                  <a:srgbClr val="FF0000"/>
                </a:solidFill>
                <a:latin typeface="楷体" pitchFamily="49" charset="-122"/>
                <a:ea typeface="楷体" pitchFamily="49" charset="-122"/>
              </a:rPr>
              <a:t>1.</a:t>
            </a:r>
            <a:r>
              <a:rPr lang="zh-CN" altLang="zh-CN" sz="950" b="1" dirty="0">
                <a:solidFill>
                  <a:srgbClr val="FF0000"/>
                </a:solidFill>
                <a:latin typeface="楷体" pitchFamily="49" charset="-122"/>
                <a:ea typeface="楷体" pitchFamily="49" charset="-122"/>
              </a:rPr>
              <a:t>本科教育：</a:t>
            </a:r>
            <a:r>
              <a:rPr lang="zh-CN" altLang="zh-CN" sz="950" dirty="0">
                <a:solidFill>
                  <a:schemeClr val="tx1"/>
                </a:solidFill>
                <a:latin typeface="楷体" pitchFamily="49" charset="-122"/>
                <a:ea typeface="楷体" pitchFamily="49" charset="-122"/>
              </a:rPr>
              <a:t>应当使学生比较系统地掌握本学科、专业必需的基础理论、基本知识，掌握本专业必要的基本技能、方法和相关知识，具有从事本专业实际工作和研究工作的初步能力。全日制本科教育的基本修业年限为四至五年。本科教育学生包括普通本科学生、成人（函授、业余、脱产）本科学生、网络本科学生。</a:t>
            </a:r>
          </a:p>
          <a:p>
            <a:r>
              <a:rPr lang="en-US" altLang="zh-CN" sz="950" b="1" dirty="0">
                <a:solidFill>
                  <a:srgbClr val="FF0000"/>
                </a:solidFill>
                <a:latin typeface="楷体" pitchFamily="49" charset="-122"/>
                <a:ea typeface="楷体" pitchFamily="49" charset="-122"/>
              </a:rPr>
              <a:t>2.</a:t>
            </a:r>
            <a:r>
              <a:rPr lang="zh-CN" altLang="zh-CN" sz="950" b="1" dirty="0">
                <a:solidFill>
                  <a:srgbClr val="FF0000"/>
                </a:solidFill>
                <a:latin typeface="楷体" pitchFamily="49" charset="-122"/>
                <a:ea typeface="楷体" pitchFamily="49" charset="-122"/>
              </a:rPr>
              <a:t>网络本专科学生：</a:t>
            </a:r>
            <a:r>
              <a:rPr lang="zh-CN" altLang="zh-CN" sz="950" dirty="0">
                <a:solidFill>
                  <a:schemeClr val="tx1"/>
                </a:solidFill>
                <a:latin typeface="楷体" pitchFamily="49" charset="-122"/>
                <a:ea typeface="楷体" pitchFamily="49" charset="-122"/>
              </a:rPr>
              <a:t>是指高级中等教育毕业（同等学力），由经教育部批准具有实施网络本专科学历教育资质的高等学校（机构）培养的非全日制学生。</a:t>
            </a:r>
          </a:p>
          <a:p>
            <a:r>
              <a:rPr lang="en-US" altLang="zh-CN" sz="950" b="1" dirty="0">
                <a:solidFill>
                  <a:srgbClr val="FF0000"/>
                </a:solidFill>
                <a:latin typeface="楷体" pitchFamily="49" charset="-122"/>
                <a:ea typeface="楷体" pitchFamily="49" charset="-122"/>
              </a:rPr>
              <a:t>3.</a:t>
            </a:r>
            <a:r>
              <a:rPr lang="zh-CN" altLang="zh-CN" sz="950" b="1" dirty="0">
                <a:solidFill>
                  <a:srgbClr val="FF0000"/>
                </a:solidFill>
                <a:latin typeface="楷体" pitchFamily="49" charset="-122"/>
                <a:ea typeface="楷体" pitchFamily="49" charset="-122"/>
              </a:rPr>
              <a:t>高中起点本科学生：</a:t>
            </a:r>
            <a:r>
              <a:rPr lang="zh-CN" altLang="zh-CN" sz="950" dirty="0">
                <a:solidFill>
                  <a:schemeClr val="tx1"/>
                </a:solidFill>
                <a:latin typeface="楷体" pitchFamily="49" charset="-122"/>
                <a:ea typeface="楷体" pitchFamily="49" charset="-122"/>
              </a:rPr>
              <a:t>是指高级中等教育毕业（同等学力）接受本科学历教育的学生，普通本科学制为</a:t>
            </a:r>
            <a:r>
              <a:rPr lang="en-US" altLang="zh-CN" sz="950" dirty="0">
                <a:solidFill>
                  <a:schemeClr val="tx1"/>
                </a:solidFill>
                <a:latin typeface="楷体" pitchFamily="49" charset="-122"/>
                <a:ea typeface="楷体" pitchFamily="49" charset="-122"/>
              </a:rPr>
              <a:t>4-5</a:t>
            </a:r>
            <a:r>
              <a:rPr lang="zh-CN" altLang="zh-CN" sz="950" dirty="0">
                <a:solidFill>
                  <a:schemeClr val="tx1"/>
                </a:solidFill>
                <a:latin typeface="楷体" pitchFamily="49" charset="-122"/>
                <a:ea typeface="楷体" pitchFamily="49" charset="-122"/>
              </a:rPr>
              <a:t>年，成人本科学制为</a:t>
            </a:r>
            <a:r>
              <a:rPr lang="en-US" altLang="zh-CN" sz="950" dirty="0">
                <a:solidFill>
                  <a:schemeClr val="tx1"/>
                </a:solidFill>
                <a:latin typeface="楷体" pitchFamily="49" charset="-122"/>
                <a:ea typeface="楷体" pitchFamily="49" charset="-122"/>
              </a:rPr>
              <a:t>4-6</a:t>
            </a:r>
            <a:r>
              <a:rPr lang="zh-CN" altLang="zh-CN" sz="950" dirty="0">
                <a:solidFill>
                  <a:schemeClr val="tx1"/>
                </a:solidFill>
                <a:latin typeface="楷体" pitchFamily="49" charset="-122"/>
                <a:ea typeface="楷体" pitchFamily="49" charset="-122"/>
              </a:rPr>
              <a:t>年。</a:t>
            </a:r>
          </a:p>
          <a:p>
            <a:r>
              <a:rPr lang="en-US" altLang="zh-CN" sz="950" b="1" dirty="0">
                <a:solidFill>
                  <a:srgbClr val="FF0000"/>
                </a:solidFill>
                <a:latin typeface="楷体" pitchFamily="49" charset="-122"/>
                <a:ea typeface="楷体" pitchFamily="49" charset="-122"/>
              </a:rPr>
              <a:t>4.</a:t>
            </a:r>
            <a:r>
              <a:rPr lang="zh-CN" altLang="zh-CN" sz="950" b="1" dirty="0">
                <a:solidFill>
                  <a:srgbClr val="FF0000"/>
                </a:solidFill>
                <a:latin typeface="楷体" pitchFamily="49" charset="-122"/>
                <a:ea typeface="楷体" pitchFamily="49" charset="-122"/>
              </a:rPr>
              <a:t>专科起点本科学生：</a:t>
            </a:r>
            <a:r>
              <a:rPr lang="zh-CN" altLang="zh-CN" sz="950" dirty="0">
                <a:solidFill>
                  <a:schemeClr val="tx1"/>
                </a:solidFill>
                <a:latin typeface="楷体" pitchFamily="49" charset="-122"/>
                <a:ea typeface="楷体" pitchFamily="49" charset="-122"/>
              </a:rPr>
              <a:t>是指普通（成人）专科（高职）毕业接受本科学历教育的学生，普通本科学制为</a:t>
            </a:r>
            <a:r>
              <a:rPr lang="en-US" altLang="zh-CN" sz="950" dirty="0">
                <a:solidFill>
                  <a:schemeClr val="tx1"/>
                </a:solidFill>
                <a:latin typeface="楷体" pitchFamily="49" charset="-122"/>
                <a:ea typeface="楷体" pitchFamily="49" charset="-122"/>
              </a:rPr>
              <a:t>2-3</a:t>
            </a:r>
            <a:r>
              <a:rPr lang="zh-CN" altLang="zh-CN" sz="950" dirty="0">
                <a:solidFill>
                  <a:schemeClr val="tx1"/>
                </a:solidFill>
                <a:latin typeface="楷体" pitchFamily="49" charset="-122"/>
                <a:ea typeface="楷体" pitchFamily="49" charset="-122"/>
              </a:rPr>
              <a:t>年，成人本科学制为</a:t>
            </a:r>
            <a:r>
              <a:rPr lang="en-US" altLang="zh-CN" sz="950" dirty="0">
                <a:solidFill>
                  <a:schemeClr val="tx1"/>
                </a:solidFill>
                <a:latin typeface="楷体" pitchFamily="49" charset="-122"/>
                <a:ea typeface="楷体" pitchFamily="49" charset="-122"/>
              </a:rPr>
              <a:t>2-4</a:t>
            </a:r>
            <a:r>
              <a:rPr lang="zh-CN" altLang="zh-CN" sz="950" dirty="0">
                <a:solidFill>
                  <a:schemeClr val="tx1"/>
                </a:solidFill>
                <a:latin typeface="楷体" pitchFamily="49" charset="-122"/>
                <a:ea typeface="楷体" pitchFamily="49" charset="-122"/>
              </a:rPr>
              <a:t>年。</a:t>
            </a:r>
          </a:p>
        </p:txBody>
      </p:sp>
      <p:sp>
        <p:nvSpPr>
          <p:cNvPr id="10" name="TextBox 9"/>
          <p:cNvSpPr txBox="1"/>
          <p:nvPr/>
        </p:nvSpPr>
        <p:spPr>
          <a:xfrm>
            <a:off x="251520" y="4083918"/>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
        <p:nvSpPr>
          <p:cNvPr id="11" name="AutoShape 2"/>
          <p:cNvSpPr>
            <a:spLocks noChangeArrowheads="1"/>
          </p:cNvSpPr>
          <p:nvPr/>
        </p:nvSpPr>
        <p:spPr bwMode="auto">
          <a:xfrm flipH="1">
            <a:off x="4355976" y="123478"/>
            <a:ext cx="4464496" cy="432048"/>
          </a:xfrm>
          <a:prstGeom prst="wedgeRoundRectCallout">
            <a:avLst>
              <a:gd name="adj1" fmla="val 41972"/>
              <a:gd name="adj2" fmla="val 12902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50" b="1" dirty="0">
                <a:solidFill>
                  <a:srgbClr val="FF0000"/>
                </a:solidFill>
                <a:latin typeface="楷体" pitchFamily="49" charset="-122"/>
                <a:ea typeface="楷体" pitchFamily="49" charset="-122"/>
              </a:rPr>
              <a:t>毕业生数：</a:t>
            </a:r>
            <a:r>
              <a:rPr lang="zh-CN" altLang="zh-CN" sz="950" dirty="0">
                <a:latin typeface="楷体" pitchFamily="49" charset="-122"/>
                <a:ea typeface="楷体" pitchFamily="49" charset="-122"/>
              </a:rPr>
              <a:t>是指上学年度具有学籍的学生完成教学计划规定课程，考试合格，取得毕业证书的学生数</a:t>
            </a:r>
            <a:r>
              <a:rPr lang="zh-CN" altLang="en-US" sz="950" dirty="0">
                <a:latin typeface="楷体" pitchFamily="49" charset="-122"/>
                <a:ea typeface="楷体" pitchFamily="49" charset="-122"/>
              </a:rPr>
              <a:t>。</a:t>
            </a:r>
            <a:r>
              <a:rPr lang="zh-CN" altLang="zh-CN" sz="950" dirty="0">
                <a:latin typeface="楷体" pitchFamily="49" charset="-122"/>
                <a:ea typeface="楷体" pitchFamily="49" charset="-122"/>
              </a:rPr>
              <a:t> （含往届推迟毕业、学分制提前毕业的学生）。</a:t>
            </a:r>
          </a:p>
          <a:p>
            <a:pPr fontAlgn="base">
              <a:lnSpc>
                <a:spcPts val="1500"/>
              </a:lnSpc>
              <a:spcBef>
                <a:spcPct val="0"/>
              </a:spcBef>
              <a:spcAft>
                <a:spcPct val="0"/>
              </a:spcAft>
            </a:pPr>
            <a:endParaRPr lang="zh-CN" altLang="zh-CN" sz="900" b="1" dirty="0">
              <a:latin typeface="Arial" pitchFamily="34" charset="0"/>
              <a:ea typeface="宋体" pitchFamily="2" charset="-122"/>
              <a:cs typeface="宋体" pitchFamily="2" charset="-122"/>
            </a:endParaRPr>
          </a:p>
        </p:txBody>
      </p:sp>
      <p:sp>
        <p:nvSpPr>
          <p:cNvPr id="12" name="AutoShape 2"/>
          <p:cNvSpPr>
            <a:spLocks noChangeArrowheads="1"/>
          </p:cNvSpPr>
          <p:nvPr/>
        </p:nvSpPr>
        <p:spPr bwMode="auto">
          <a:xfrm flipH="1">
            <a:off x="6300192" y="1203598"/>
            <a:ext cx="2016224" cy="432048"/>
          </a:xfrm>
          <a:prstGeom prst="wedgeRoundRectCallout">
            <a:avLst>
              <a:gd name="adj1" fmla="val -26665"/>
              <a:gd name="adj2" fmla="val -9147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zh-CN" altLang="zh-CN" sz="900" dirty="0">
              <a:latin typeface="楷体" pitchFamily="49" charset="-122"/>
              <a:ea typeface="楷体" pitchFamily="49" charset="-122"/>
              <a:cs typeface="宋体" pitchFamily="2" charset="-122"/>
            </a:endParaRPr>
          </a:p>
        </p:txBody>
      </p:sp>
      <p:sp>
        <p:nvSpPr>
          <p:cNvPr id="13" name="AutoShape 2"/>
          <p:cNvSpPr>
            <a:spLocks noChangeArrowheads="1"/>
          </p:cNvSpPr>
          <p:nvPr/>
        </p:nvSpPr>
        <p:spPr bwMode="auto">
          <a:xfrm flipH="1">
            <a:off x="4355976" y="1275606"/>
            <a:ext cx="1728192" cy="360040"/>
          </a:xfrm>
          <a:prstGeom prst="wedgeRoundRectCallout">
            <a:avLst>
              <a:gd name="adj1" fmla="val -51120"/>
              <a:gd name="adj2" fmla="val -11985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招生数：</a:t>
            </a:r>
            <a:r>
              <a:rPr lang="zh-CN" altLang="zh-CN" sz="900" dirty="0">
                <a:latin typeface="楷体" pitchFamily="49" charset="-122"/>
                <a:ea typeface="楷体" pitchFamily="49" charset="-122"/>
              </a:rPr>
              <a:t>是指实际招收入学的新生数。</a:t>
            </a:r>
          </a:p>
        </p:txBody>
      </p:sp>
      <p:sp>
        <p:nvSpPr>
          <p:cNvPr id="14" name="线形标注 1 13"/>
          <p:cNvSpPr/>
          <p:nvPr/>
        </p:nvSpPr>
        <p:spPr>
          <a:xfrm rot="5400000">
            <a:off x="1511660" y="375506"/>
            <a:ext cx="504056" cy="3312368"/>
          </a:xfrm>
          <a:prstGeom prst="borderCallout1">
            <a:avLst>
              <a:gd name="adj1" fmla="val 50172"/>
              <a:gd name="adj2" fmla="val 103505"/>
              <a:gd name="adj3" fmla="val 61110"/>
              <a:gd name="adj4" fmla="val 199873"/>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800" b="1" dirty="0">
                <a:solidFill>
                  <a:srgbClr val="FF0000"/>
                </a:solidFill>
                <a:latin typeface="楷体" pitchFamily="49" charset="-122"/>
                <a:ea typeface="楷体" pitchFamily="49" charset="-122"/>
              </a:rPr>
              <a:t>专业名称、专业代码栏填写各类小计及类别码顺序为</a:t>
            </a:r>
            <a:r>
              <a:rPr lang="zh-CN" altLang="zh-CN" sz="800" dirty="0">
                <a:solidFill>
                  <a:srgbClr val="FF0000"/>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本科（</a:t>
            </a:r>
            <a:r>
              <a:rPr lang="en-US" altLang="zh-CN" sz="800" dirty="0">
                <a:solidFill>
                  <a:schemeClr val="tx1"/>
                </a:solidFill>
                <a:latin typeface="楷体" pitchFamily="49" charset="-122"/>
                <a:ea typeface="楷体" pitchFamily="49" charset="-122"/>
              </a:rPr>
              <a:t>42300</a:t>
            </a:r>
            <a:r>
              <a:rPr lang="zh-CN" altLang="zh-CN" sz="800" dirty="0">
                <a:solidFill>
                  <a:schemeClr val="tx1"/>
                </a:solidFill>
                <a:latin typeface="楷体" pitchFamily="49" charset="-122"/>
                <a:ea typeface="楷体" pitchFamily="49" charset="-122"/>
              </a:rPr>
              <a:t>）、其中：女（</a:t>
            </a:r>
            <a:r>
              <a:rPr lang="en-US" altLang="zh-CN" sz="800" dirty="0">
                <a:solidFill>
                  <a:schemeClr val="tx1"/>
                </a:solidFill>
                <a:latin typeface="楷体" pitchFamily="49" charset="-122"/>
                <a:ea typeface="楷体" pitchFamily="49" charset="-122"/>
              </a:rPr>
              <a:t>423002</a:t>
            </a:r>
            <a:r>
              <a:rPr lang="zh-CN" altLang="zh-CN" sz="800" dirty="0">
                <a:solidFill>
                  <a:schemeClr val="tx1"/>
                </a:solidFill>
                <a:latin typeface="楷体" pitchFamily="49" charset="-122"/>
                <a:ea typeface="楷体" pitchFamily="49" charset="-122"/>
              </a:rPr>
              <a:t>）、高中起点本科（</a:t>
            </a:r>
            <a:r>
              <a:rPr lang="en-US" altLang="zh-CN" sz="800" dirty="0">
                <a:solidFill>
                  <a:schemeClr val="tx1"/>
                </a:solidFill>
                <a:latin typeface="楷体" pitchFamily="49" charset="-122"/>
                <a:ea typeface="楷体" pitchFamily="49" charset="-122"/>
              </a:rPr>
              <a:t>42301</a:t>
            </a:r>
            <a:r>
              <a:rPr lang="zh-CN" altLang="zh-CN" sz="800" dirty="0">
                <a:solidFill>
                  <a:schemeClr val="tx1"/>
                </a:solidFill>
                <a:latin typeface="楷体" pitchFamily="49" charset="-122"/>
                <a:ea typeface="楷体" pitchFamily="49" charset="-122"/>
              </a:rPr>
              <a:t>）、专科起点本科（</a:t>
            </a:r>
            <a:r>
              <a:rPr lang="en-US" altLang="zh-CN" sz="800" dirty="0">
                <a:solidFill>
                  <a:schemeClr val="tx1"/>
                </a:solidFill>
                <a:latin typeface="楷体" pitchFamily="49" charset="-122"/>
                <a:ea typeface="楷体" pitchFamily="49" charset="-122"/>
              </a:rPr>
              <a:t>42302</a:t>
            </a:r>
            <a:r>
              <a:rPr lang="zh-CN" altLang="zh-CN" sz="800" dirty="0">
                <a:solidFill>
                  <a:schemeClr val="tx1"/>
                </a:solidFill>
                <a:latin typeface="楷体" pitchFamily="49" charset="-122"/>
                <a:ea typeface="楷体" pitchFamily="49" charset="-122"/>
              </a:rPr>
              <a:t>）</a:t>
            </a:r>
            <a:endParaRPr lang="en-US" altLang="zh-CN" sz="800" dirty="0">
              <a:solidFill>
                <a:schemeClr val="tx1"/>
              </a:solidFill>
              <a:latin typeface="楷体" pitchFamily="49" charset="-122"/>
              <a:ea typeface="楷体" pitchFamily="49" charset="-122"/>
            </a:endParaRPr>
          </a:p>
          <a:p>
            <a:r>
              <a:rPr lang="zh-CN" altLang="zh-CN" sz="800" b="1" dirty="0">
                <a:solidFill>
                  <a:srgbClr val="FF0000"/>
                </a:solidFill>
                <a:latin typeface="楷体" pitchFamily="49" charset="-122"/>
                <a:ea typeface="楷体" pitchFamily="49" charset="-122"/>
              </a:rPr>
              <a:t>各类小计的关系</a:t>
            </a:r>
            <a:r>
              <a:rPr lang="zh-CN" altLang="zh-CN" sz="800" dirty="0">
                <a:solidFill>
                  <a:srgbClr val="FF0000"/>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本科等于高中起点本科、专科起点本科的分专业学生数之和。</a:t>
            </a:r>
          </a:p>
        </p:txBody>
      </p:sp>
      <p:sp>
        <p:nvSpPr>
          <p:cNvPr id="16" name="AutoShape 2"/>
          <p:cNvSpPr>
            <a:spLocks noChangeArrowheads="1"/>
          </p:cNvSpPr>
          <p:nvPr/>
        </p:nvSpPr>
        <p:spPr bwMode="auto">
          <a:xfrm flipH="1">
            <a:off x="2483768" y="411510"/>
            <a:ext cx="1728192" cy="360040"/>
          </a:xfrm>
          <a:prstGeom prst="wedgeRoundRectCallout">
            <a:avLst>
              <a:gd name="adj1" fmla="val -9831"/>
              <a:gd name="adj2" fmla="val 84090"/>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非师范生在专业代码后加</a:t>
            </a:r>
            <a:r>
              <a:rPr lang="en-US" altLang="zh-CN" sz="900" dirty="0">
                <a:latin typeface="楷体" pitchFamily="49" charset="-122"/>
                <a:ea typeface="楷体" pitchFamily="49" charset="-122"/>
              </a:rPr>
              <a:t>0</a:t>
            </a:r>
            <a:r>
              <a:rPr lang="zh-CN" altLang="zh-CN" sz="900" dirty="0">
                <a:latin typeface="楷体" pitchFamily="49" charset="-122"/>
                <a:ea typeface="楷体" pitchFamily="49" charset="-122"/>
              </a:rPr>
              <a:t>，师范生在专业代码后加</a:t>
            </a:r>
            <a:r>
              <a:rPr lang="en-US" altLang="zh-CN" sz="900" dirty="0">
                <a:latin typeface="楷体" pitchFamily="49" charset="-122"/>
                <a:ea typeface="楷体" pitchFamily="49" charset="-122"/>
              </a:rPr>
              <a:t>1</a:t>
            </a:r>
            <a:r>
              <a:rPr lang="zh-CN" altLang="zh-CN" sz="900" dirty="0">
                <a:latin typeface="楷体" pitchFamily="49" charset="-122"/>
                <a:ea typeface="楷体" pitchFamily="49" charset="-122"/>
              </a:rPr>
              <a:t>。</a:t>
            </a:r>
          </a:p>
        </p:txBody>
      </p:sp>
      <p:sp>
        <p:nvSpPr>
          <p:cNvPr id="17" name="线形标注 1 16"/>
          <p:cNvSpPr/>
          <p:nvPr/>
        </p:nvSpPr>
        <p:spPr>
          <a:xfrm>
            <a:off x="3851920" y="1707654"/>
            <a:ext cx="5040560" cy="720080"/>
          </a:xfrm>
          <a:prstGeom prst="borderCallout1">
            <a:avLst>
              <a:gd name="adj1" fmla="val 48675"/>
              <a:gd name="adj2" fmla="val -265"/>
              <a:gd name="adj3" fmla="val 246738"/>
              <a:gd name="adj4" fmla="val -12097"/>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rPr>
              <a:t> </a:t>
            </a:r>
            <a:r>
              <a:rPr lang="zh-CN" altLang="zh-CN" sz="900" b="1" dirty="0">
                <a:solidFill>
                  <a:srgbClr val="FF0000"/>
                </a:solidFill>
                <a:latin typeface="楷体" pitchFamily="49" charset="-122"/>
                <a:ea typeface="楷体" pitchFamily="49" charset="-122"/>
              </a:rPr>
              <a:t>《高等学历继续教育本科专业目录（统计用）》是由《高等学校本科专业目录（统计用）》和《高等学历继续教育补充专业目录》的本科部分组成。</a:t>
            </a:r>
            <a:r>
              <a:rPr lang="zh-CN" altLang="zh-CN" sz="900" dirty="0">
                <a:solidFill>
                  <a:schemeClr val="tx1"/>
                </a:solidFill>
                <a:latin typeface="楷体" pitchFamily="49" charset="-122"/>
                <a:ea typeface="楷体" pitchFamily="49" charset="-122"/>
              </a:rPr>
              <a:t>高中起点本科、专科起点本科各类小计后填写分专业学生数，专业名称和专业代码按《高等学历继续教育本科专业目录（统计用）》填写，专业代码的填写方法前五位为小计类别码，中间六位为专业代码，后一位为是否是师范生。如：网络本科的专科起点本科的哲学专业师范生的代码应填</a:t>
            </a:r>
            <a:r>
              <a:rPr lang="en-US" altLang="zh-CN" sz="900" dirty="0">
                <a:solidFill>
                  <a:schemeClr val="tx1"/>
                </a:solidFill>
                <a:latin typeface="楷体" pitchFamily="49" charset="-122"/>
                <a:ea typeface="楷体" pitchFamily="49" charset="-122"/>
              </a:rPr>
              <a:t>423020101011</a:t>
            </a:r>
            <a:r>
              <a:rPr lang="zh-CN" altLang="zh-CN" sz="900" dirty="0">
                <a:solidFill>
                  <a:schemeClr val="tx1"/>
                </a:solidFill>
                <a:latin typeface="楷体" pitchFamily="49" charset="-122"/>
                <a:ea typeface="楷体" pitchFamily="49" charset="-122"/>
              </a:rPr>
              <a:t>。</a:t>
            </a:r>
          </a:p>
        </p:txBody>
      </p:sp>
      <p:sp>
        <p:nvSpPr>
          <p:cNvPr id="18" name="线形标注 1 17"/>
          <p:cNvSpPr/>
          <p:nvPr/>
        </p:nvSpPr>
        <p:spPr>
          <a:xfrm>
            <a:off x="3635896" y="2931790"/>
            <a:ext cx="5508104" cy="1152128"/>
          </a:xfrm>
          <a:prstGeom prst="borderCallout1">
            <a:avLst>
              <a:gd name="adj1" fmla="val 48675"/>
              <a:gd name="adj2" fmla="val -265"/>
              <a:gd name="adj3" fmla="val -7166"/>
              <a:gd name="adj4" fmla="val -19200"/>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00" b="1" dirty="0">
                <a:solidFill>
                  <a:srgbClr val="FF0000"/>
                </a:solidFill>
                <a:latin typeface="楷体" pitchFamily="49" charset="-122"/>
                <a:ea typeface="楷体" pitchFamily="49" charset="-122"/>
              </a:rPr>
              <a:t>按专业招生培养的学生，</a:t>
            </a:r>
            <a:r>
              <a:rPr lang="zh-CN" altLang="zh-CN" sz="800" dirty="0">
                <a:solidFill>
                  <a:schemeClr val="tx1"/>
                </a:solidFill>
                <a:latin typeface="楷体" pitchFamily="49" charset="-122"/>
                <a:ea typeface="楷体" pitchFamily="49" charset="-122"/>
              </a:rPr>
              <a:t>按《高等学历继续教育本科专业目录（统计用）》专业代码、专业名称填报；自主专业名称的专业，按其培养方案、培养方向、课程安排归类到专业目录中的专业代码，自主专业名称栏按实际专业名称填报。</a:t>
            </a:r>
            <a:br>
              <a:rPr lang="en-US" altLang="zh-CN" sz="800"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按专业类招生培养的学生，</a:t>
            </a:r>
            <a:r>
              <a:rPr lang="zh-CN" altLang="zh-CN" sz="800" dirty="0">
                <a:solidFill>
                  <a:schemeClr val="tx1"/>
                </a:solidFill>
                <a:latin typeface="楷体" pitchFamily="49" charset="-122"/>
                <a:ea typeface="楷体" pitchFamily="49" charset="-122"/>
              </a:rPr>
              <a:t>在未分具体专业年级时，按《高等学校本科专业目录（统计用）》学科门类中的专业类专业代码、专业类名称填报，即专业代码第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 如：当按哲学类（</a:t>
            </a:r>
            <a:r>
              <a:rPr lang="en-US" altLang="zh-CN" sz="800" dirty="0">
                <a:solidFill>
                  <a:schemeClr val="tx1"/>
                </a:solidFill>
                <a:latin typeface="楷体" pitchFamily="49" charset="-122"/>
                <a:ea typeface="楷体" pitchFamily="49" charset="-122"/>
              </a:rPr>
              <a:t>010100</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招生，专业代码填报</a:t>
            </a:r>
            <a:r>
              <a:rPr lang="en-US" altLang="zh-CN" sz="800" dirty="0">
                <a:solidFill>
                  <a:schemeClr val="tx1"/>
                </a:solidFill>
                <a:latin typeface="楷体" pitchFamily="49" charset="-122"/>
                <a:ea typeface="楷体" pitchFamily="49" charset="-122"/>
              </a:rPr>
              <a:t>0101TP,</a:t>
            </a:r>
            <a:r>
              <a:rPr lang="zh-CN" altLang="zh-CN" sz="800" dirty="0">
                <a:solidFill>
                  <a:schemeClr val="tx1"/>
                </a:solidFill>
                <a:latin typeface="楷体" pitchFamily="49" charset="-122"/>
                <a:ea typeface="楷体" pitchFamily="49" charset="-122"/>
              </a:rPr>
              <a:t>自主专业名称为</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哲学基地班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a:t>
            </a:r>
            <a:br>
              <a:rPr lang="en-US" altLang="zh-CN" sz="800" b="1" dirty="0">
                <a:solidFill>
                  <a:schemeClr val="tx1"/>
                </a:solidFill>
                <a:latin typeface="楷体" pitchFamily="49" charset="-122"/>
                <a:ea typeface="楷体" pitchFamily="49" charset="-122"/>
              </a:rPr>
            </a:br>
            <a:r>
              <a:rPr lang="zh-CN" altLang="zh-CN" sz="800" b="1" dirty="0">
                <a:solidFill>
                  <a:srgbClr val="FF0000"/>
                </a:solidFill>
                <a:latin typeface="楷体" pitchFamily="49" charset="-122"/>
                <a:ea typeface="楷体" pitchFamily="49" charset="-122"/>
              </a:rPr>
              <a:t>按试验班招生和通识教育培养的学生，</a:t>
            </a:r>
            <a:r>
              <a:rPr lang="zh-CN" altLang="zh-CN" sz="800" dirty="0">
                <a:solidFill>
                  <a:schemeClr val="tx1"/>
                </a:solidFill>
                <a:latin typeface="楷体" pitchFamily="49" charset="-122"/>
                <a:ea typeface="楷体" pitchFamily="49" charset="-122"/>
              </a:rPr>
              <a:t>在未分具体专业类、专业年级时，学校根据具体培养方案、培养方向、课程安排等情况确定主要所在专业类，按《高等学历继续教育本科专业目录（统计用）》学科门类中的专业类专业代码、专业类名称填报，即专业代码第</a:t>
            </a:r>
            <a:r>
              <a:rPr lang="en-US" altLang="zh-CN" sz="800" dirty="0">
                <a:solidFill>
                  <a:schemeClr val="tx1"/>
                </a:solidFill>
                <a:latin typeface="楷体" pitchFamily="49" charset="-122"/>
                <a:ea typeface="楷体" pitchFamily="49" charset="-122"/>
              </a:rPr>
              <a:t>5</a:t>
            </a:r>
            <a:r>
              <a:rPr lang="zh-CN" altLang="zh-CN" sz="800" dirty="0">
                <a:solidFill>
                  <a:schemeClr val="tx1"/>
                </a:solidFill>
                <a:latin typeface="楷体" pitchFamily="49" charset="-122"/>
                <a:ea typeface="楷体" pitchFamily="49" charset="-122"/>
              </a:rPr>
              <a:t>、</a:t>
            </a:r>
            <a:r>
              <a:rPr lang="en-US" altLang="zh-CN" sz="800" dirty="0">
                <a:solidFill>
                  <a:schemeClr val="tx1"/>
                </a:solidFill>
                <a:latin typeface="楷体" pitchFamily="49" charset="-122"/>
                <a:ea typeface="楷体" pitchFamily="49" charset="-122"/>
              </a:rPr>
              <a:t>6</a:t>
            </a:r>
            <a:r>
              <a:rPr lang="zh-CN" altLang="zh-CN" sz="800" dirty="0">
                <a:solidFill>
                  <a:schemeClr val="tx1"/>
                </a:solidFill>
                <a:latin typeface="楷体" pitchFamily="49" charset="-122"/>
                <a:ea typeface="楷体" pitchFamily="49" charset="-122"/>
              </a:rPr>
              <a:t>位填</a:t>
            </a:r>
            <a:r>
              <a:rPr lang="en-US" altLang="zh-CN" sz="800" dirty="0">
                <a:solidFill>
                  <a:schemeClr val="tx1"/>
                </a:solidFill>
                <a:latin typeface="楷体" pitchFamily="49" charset="-122"/>
                <a:ea typeface="楷体" pitchFamily="49" charset="-122"/>
              </a:rPr>
              <a:t>‘TP’</a:t>
            </a:r>
            <a:r>
              <a:rPr lang="zh-CN" altLang="zh-CN" sz="800" dirty="0">
                <a:solidFill>
                  <a:schemeClr val="tx1"/>
                </a:solidFill>
                <a:latin typeface="楷体" pitchFamily="49" charset="-122"/>
                <a:ea typeface="楷体" pitchFamily="49" charset="-122"/>
              </a:rPr>
              <a:t>。如：当按理科试验班招生，如果培养方案、培养方向、课程安排主要涉及物理类，按物理学类填报，专业代码填报</a:t>
            </a:r>
            <a:r>
              <a:rPr lang="en-US" altLang="zh-CN" sz="800" dirty="0">
                <a:solidFill>
                  <a:schemeClr val="tx1"/>
                </a:solidFill>
                <a:latin typeface="楷体" pitchFamily="49" charset="-122"/>
                <a:ea typeface="楷体" pitchFamily="49" charset="-122"/>
              </a:rPr>
              <a:t>0702TP</a:t>
            </a:r>
            <a:r>
              <a:rPr lang="zh-CN" altLang="zh-CN" sz="800" dirty="0">
                <a:solidFill>
                  <a:schemeClr val="tx1"/>
                </a:solidFill>
                <a:latin typeface="楷体" pitchFamily="49" charset="-122"/>
                <a:ea typeface="楷体" pitchFamily="49" charset="-122"/>
              </a:rPr>
              <a:t>，自主专业名称栏里填写</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理科试验班</a:t>
            </a:r>
            <a:r>
              <a:rPr lang="en-US" altLang="zh-CN" sz="800" dirty="0">
                <a:solidFill>
                  <a:schemeClr val="tx1"/>
                </a:solidFill>
                <a:latin typeface="楷体" pitchFamily="49" charset="-122"/>
                <a:ea typeface="楷体" pitchFamily="49" charset="-122"/>
              </a:rPr>
              <a:t>”</a:t>
            </a:r>
            <a:r>
              <a:rPr lang="zh-CN" altLang="zh-CN" sz="800" dirty="0">
                <a:solidFill>
                  <a:schemeClr val="tx1"/>
                </a:solidFill>
                <a:latin typeface="楷体" pitchFamily="49" charset="-122"/>
                <a:ea typeface="楷体" pitchFamily="49" charset="-122"/>
              </a:rPr>
              <a:t>。</a:t>
            </a:r>
          </a:p>
        </p:txBody>
      </p:sp>
      <p:sp>
        <p:nvSpPr>
          <p:cNvPr id="20" name="矩形 19"/>
          <p:cNvSpPr/>
          <p:nvPr/>
        </p:nvSpPr>
        <p:spPr>
          <a:xfrm>
            <a:off x="0" y="51470"/>
            <a:ext cx="3995325"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316</a:t>
            </a:r>
            <a:r>
              <a:rPr lang="zh-CN" altLang="zh-CN" sz="2000" dirty="0">
                <a:solidFill>
                  <a:schemeClr val="bg1"/>
                </a:solidFill>
                <a:latin typeface="黑体" pitchFamily="49" charset="-122"/>
                <a:ea typeface="黑体" pitchFamily="49" charset="-122"/>
              </a:rPr>
              <a:t>网络本科分专业学生数</a:t>
            </a:r>
            <a:endParaRPr lang="zh-CN" altLang="en-US" sz="2000" dirty="0">
              <a:solidFill>
                <a:schemeClr val="bg1"/>
              </a:solidFill>
              <a:latin typeface="黑体" pitchFamily="49" charset="-122"/>
              <a:ea typeface="黑体" pitchFamily="49" charset="-122"/>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103909" y="41564"/>
            <a:ext cx="5277727" cy="369332"/>
          </a:xfrm>
          <a:prstGeom prst="rect">
            <a:avLst/>
          </a:prstGeom>
        </p:spPr>
        <p:txBody>
          <a:bodyPr wrap="square">
            <a:spAutoFit/>
          </a:bodyPr>
          <a:lstStyle/>
          <a:p>
            <a:pPr indent="344488" fontAlgn="base">
              <a:spcBef>
                <a:spcPct val="0"/>
              </a:spcBef>
              <a:spcAft>
                <a:spcPct val="0"/>
              </a:spcAft>
            </a:pPr>
            <a:r>
              <a:rPr lang="zh-CN" altLang="zh-CN" dirty="0">
                <a:solidFill>
                  <a:schemeClr val="bg1"/>
                </a:solidFill>
                <a:latin typeface="黑体" pitchFamily="49" charset="-122"/>
                <a:ea typeface="黑体" pitchFamily="49" charset="-122"/>
              </a:rPr>
              <a:t>高基</a:t>
            </a:r>
            <a:r>
              <a:rPr lang="en-US" altLang="zh-CN" dirty="0">
                <a:solidFill>
                  <a:schemeClr val="bg1"/>
                </a:solidFill>
                <a:latin typeface="黑体" pitchFamily="49" charset="-122"/>
                <a:ea typeface="黑体" pitchFamily="49" charset="-122"/>
              </a:rPr>
              <a:t>317</a:t>
            </a:r>
            <a:r>
              <a:rPr lang="zh-CN" altLang="zh-CN" dirty="0">
                <a:solidFill>
                  <a:schemeClr val="bg1"/>
                </a:solidFill>
                <a:latin typeface="黑体" pitchFamily="49" charset="-122"/>
                <a:ea typeface="黑体" pitchFamily="49" charset="-122"/>
              </a:rPr>
              <a:t>硕士研究生分专业（领域）学生数</a:t>
            </a:r>
            <a:endParaRPr lang="zh-CN" altLang="en-US" dirty="0">
              <a:solidFill>
                <a:schemeClr val="bg1"/>
              </a:solidFill>
              <a:latin typeface="黑体" pitchFamily="49" charset="-122"/>
              <a:ea typeface="黑体" pitchFamily="49" charset="-122"/>
            </a:endParaRPr>
          </a:p>
        </p:txBody>
      </p:sp>
      <p:graphicFrame>
        <p:nvGraphicFramePr>
          <p:cNvPr id="6" name="表格 5"/>
          <p:cNvGraphicFramePr>
            <a:graphicFrameLocks noGrp="1"/>
          </p:cNvGraphicFramePr>
          <p:nvPr/>
        </p:nvGraphicFramePr>
        <p:xfrm>
          <a:off x="323528" y="771550"/>
          <a:ext cx="8136906" cy="1311924"/>
        </p:xfrm>
        <a:graphic>
          <a:graphicData uri="http://schemas.openxmlformats.org/drawingml/2006/table">
            <a:tbl>
              <a:tblPr/>
              <a:tblGrid>
                <a:gridCol w="1145641">
                  <a:extLst>
                    <a:ext uri="{9D8B030D-6E8A-4147-A177-3AD203B41FA5}">
                      <a16:colId xmlns:a16="http://schemas.microsoft.com/office/drawing/2014/main" val="20000"/>
                    </a:ext>
                  </a:extLst>
                </a:gridCol>
                <a:gridCol w="1121941">
                  <a:extLst>
                    <a:ext uri="{9D8B030D-6E8A-4147-A177-3AD203B41FA5}">
                      <a16:colId xmlns:a16="http://schemas.microsoft.com/office/drawing/2014/main" val="20001"/>
                    </a:ext>
                  </a:extLst>
                </a:gridCol>
                <a:gridCol w="939350">
                  <a:extLst>
                    <a:ext uri="{9D8B030D-6E8A-4147-A177-3AD203B41FA5}">
                      <a16:colId xmlns:a16="http://schemas.microsoft.com/office/drawing/2014/main" val="20002"/>
                    </a:ext>
                  </a:extLst>
                </a:gridCol>
                <a:gridCol w="303781">
                  <a:extLst>
                    <a:ext uri="{9D8B030D-6E8A-4147-A177-3AD203B41FA5}">
                      <a16:colId xmlns:a16="http://schemas.microsoft.com/office/drawing/2014/main" val="20003"/>
                    </a:ext>
                  </a:extLst>
                </a:gridCol>
                <a:gridCol w="457825">
                  <a:extLst>
                    <a:ext uri="{9D8B030D-6E8A-4147-A177-3AD203B41FA5}">
                      <a16:colId xmlns:a16="http://schemas.microsoft.com/office/drawing/2014/main" val="20004"/>
                    </a:ext>
                  </a:extLst>
                </a:gridCol>
                <a:gridCol w="381881">
                  <a:extLst>
                    <a:ext uri="{9D8B030D-6E8A-4147-A177-3AD203B41FA5}">
                      <a16:colId xmlns:a16="http://schemas.microsoft.com/office/drawing/2014/main" val="20005"/>
                    </a:ext>
                  </a:extLst>
                </a:gridCol>
                <a:gridCol w="457825">
                  <a:extLst>
                    <a:ext uri="{9D8B030D-6E8A-4147-A177-3AD203B41FA5}">
                      <a16:colId xmlns:a16="http://schemas.microsoft.com/office/drawing/2014/main" val="20006"/>
                    </a:ext>
                  </a:extLst>
                </a:gridCol>
                <a:gridCol w="457825">
                  <a:extLst>
                    <a:ext uri="{9D8B030D-6E8A-4147-A177-3AD203B41FA5}">
                      <a16:colId xmlns:a16="http://schemas.microsoft.com/office/drawing/2014/main" val="20007"/>
                    </a:ext>
                  </a:extLst>
                </a:gridCol>
                <a:gridCol w="381881">
                  <a:extLst>
                    <a:ext uri="{9D8B030D-6E8A-4147-A177-3AD203B41FA5}">
                      <a16:colId xmlns:a16="http://schemas.microsoft.com/office/drawing/2014/main" val="20008"/>
                    </a:ext>
                  </a:extLst>
                </a:gridCol>
                <a:gridCol w="457825">
                  <a:extLst>
                    <a:ext uri="{9D8B030D-6E8A-4147-A177-3AD203B41FA5}">
                      <a16:colId xmlns:a16="http://schemas.microsoft.com/office/drawing/2014/main" val="20009"/>
                    </a:ext>
                  </a:extLst>
                </a:gridCol>
                <a:gridCol w="457825">
                  <a:extLst>
                    <a:ext uri="{9D8B030D-6E8A-4147-A177-3AD203B41FA5}">
                      <a16:colId xmlns:a16="http://schemas.microsoft.com/office/drawing/2014/main" val="20010"/>
                    </a:ext>
                  </a:extLst>
                </a:gridCol>
                <a:gridCol w="381881">
                  <a:extLst>
                    <a:ext uri="{9D8B030D-6E8A-4147-A177-3AD203B41FA5}">
                      <a16:colId xmlns:a16="http://schemas.microsoft.com/office/drawing/2014/main" val="20011"/>
                    </a:ext>
                  </a:extLst>
                </a:gridCol>
                <a:gridCol w="381881">
                  <a:extLst>
                    <a:ext uri="{9D8B030D-6E8A-4147-A177-3AD203B41FA5}">
                      <a16:colId xmlns:a16="http://schemas.microsoft.com/office/drawing/2014/main" val="20012"/>
                    </a:ext>
                  </a:extLst>
                </a:gridCol>
                <a:gridCol w="381881">
                  <a:extLst>
                    <a:ext uri="{9D8B030D-6E8A-4147-A177-3AD203B41FA5}">
                      <a16:colId xmlns:a16="http://schemas.microsoft.com/office/drawing/2014/main" val="20013"/>
                    </a:ext>
                  </a:extLst>
                </a:gridCol>
                <a:gridCol w="427663">
                  <a:extLst>
                    <a:ext uri="{9D8B030D-6E8A-4147-A177-3AD203B41FA5}">
                      <a16:colId xmlns:a16="http://schemas.microsoft.com/office/drawing/2014/main" val="20014"/>
                    </a:ext>
                  </a:extLst>
                </a:gridCol>
              </a:tblGrid>
              <a:tr h="165961">
                <a:tc rowSpan="2">
                  <a:txBody>
                    <a:bodyPr/>
                    <a:lstStyle/>
                    <a:p>
                      <a:pPr algn="ctr">
                        <a:spcAft>
                          <a:spcPts val="0"/>
                        </a:spcAft>
                      </a:pPr>
                      <a:r>
                        <a:rPr lang="zh-CN" sz="800" kern="100" dirty="0">
                          <a:latin typeface="Times New Roman"/>
                          <a:ea typeface="宋体"/>
                        </a:rPr>
                        <a:t>专业名称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专业代码</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年制</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毕业生数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授予学位数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招生数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spcAft>
                          <a:spcPts val="0"/>
                        </a:spcAft>
                      </a:pPr>
                      <a:r>
                        <a:rPr lang="zh-CN" sz="800" kern="100">
                          <a:latin typeface="Times New Roman"/>
                          <a:ea typeface="宋体"/>
                        </a:rPr>
                        <a:t>在校生数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预计毕业生数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38461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其中：应届毕业生</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一年级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spcAft>
                          <a:spcPts val="0"/>
                        </a:spcAft>
                      </a:pPr>
                      <a:r>
                        <a:rPr lang="zh-CN" sz="800" kern="100" dirty="0">
                          <a:latin typeface="Times New Roman"/>
                          <a:ea typeface="宋体"/>
                        </a:rPr>
                        <a:t>二年级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三年级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四年级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五年级及以上</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51440">
                <a:tc>
                  <a:txBody>
                    <a:bodyPr/>
                    <a:lstStyle/>
                    <a:p>
                      <a:pPr algn="ctr">
                        <a:lnSpc>
                          <a:spcPct val="75000"/>
                        </a:lnSpc>
                        <a:spcAft>
                          <a:spcPts val="0"/>
                        </a:spcAft>
                      </a:pPr>
                      <a:r>
                        <a:rPr lang="zh-CN" sz="800" kern="100">
                          <a:latin typeface="Times New Roman"/>
                          <a:ea typeface="宋体"/>
                        </a:rPr>
                        <a:t>甲</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乙</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丙</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丁</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2</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3</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4</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5</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6</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7</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8</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9</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10</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11</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7809">
                <a:tc>
                  <a:txBody>
                    <a:bodyPr/>
                    <a:lstStyle/>
                    <a:p>
                      <a:pPr algn="ctr">
                        <a:spcAft>
                          <a:spcPts val="0"/>
                        </a:spcAft>
                      </a:pPr>
                      <a:r>
                        <a:rPr lang="zh-CN" sz="800" b="1" kern="100">
                          <a:latin typeface="Times New Roman"/>
                          <a:ea typeface="宋体"/>
                        </a:rPr>
                        <a:t>硕士研究生</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1" kern="100">
                          <a:latin typeface="Times New Roman"/>
                          <a:ea typeface="宋体"/>
                        </a:rPr>
                        <a:t>硕士研究生</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43100</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7809">
                <a:tc>
                  <a:txBody>
                    <a:bodyPr/>
                    <a:lstStyle/>
                    <a:p>
                      <a:pPr algn="ctr">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b="1" kern="100">
                          <a:latin typeface="宋体"/>
                          <a:ea typeface="宋体"/>
                        </a:rPr>
                        <a:t>  </a:t>
                      </a:r>
                      <a:r>
                        <a:rPr lang="zh-CN" sz="800" b="1" kern="100">
                          <a:latin typeface="Times New Roman"/>
                          <a:ea typeface="宋体"/>
                        </a:rPr>
                        <a:t>其中：女</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431002</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47809">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66480">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sp>
        <p:nvSpPr>
          <p:cNvPr id="33793" name="Rectangle 1"/>
          <p:cNvSpPr>
            <a:spLocks noChangeArrowheads="1"/>
          </p:cNvSpPr>
          <p:nvPr/>
        </p:nvSpPr>
        <p:spPr bwMode="auto">
          <a:xfrm>
            <a:off x="395536" y="483518"/>
            <a:ext cx="7920880" cy="66172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317</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硕士研究生分专业（领域）学生数                                                                            单位：人</a:t>
            </a:r>
            <a:endParaRPr kumimoji="0" lang="zh-CN" altLang="en-US" sz="1000" b="1" i="0" u="none" strike="noStrike" cap="none" normalizeH="0" baseline="0" dirty="0">
              <a:ln>
                <a:noFill/>
              </a:ln>
              <a:solidFill>
                <a:schemeClr val="tx1"/>
              </a:solidFill>
              <a:effectLst/>
              <a:latin typeface="Arial" pitchFamily="34" charset="0"/>
              <a:ea typeface="宋体" pitchFamily="2" charset="-122"/>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br>
              <a:rPr kumimoji="0" lang="zh-CN" altLang="en-US" sz="900" b="1" i="0" u="none" strike="noStrike" cap="none" normalizeH="0" baseline="0" dirty="0">
                <a:ln>
                  <a:noFill/>
                </a:ln>
                <a:solidFill>
                  <a:schemeClr val="tx1"/>
                </a:solidFill>
                <a:effectLst/>
                <a:latin typeface="Arial" pitchFamily="34" charset="0"/>
                <a:ea typeface="宋体" pitchFamily="2" charset="-122"/>
                <a:cs typeface="Times New Roman" pitchFamily="18" charset="0"/>
              </a:rPr>
            </a:b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8" name="TextBox 7"/>
          <p:cNvSpPr txBox="1"/>
          <p:nvPr/>
        </p:nvSpPr>
        <p:spPr>
          <a:xfrm>
            <a:off x="179512" y="3003798"/>
            <a:ext cx="461665" cy="1152128"/>
          </a:xfrm>
          <a:prstGeom prst="rect">
            <a:avLst/>
          </a:prstGeom>
          <a:noFill/>
        </p:spPr>
        <p:txBody>
          <a:bodyPr vert="eaVert" wrap="square" rtlCol="0">
            <a:spAutoFit/>
          </a:bodyPr>
          <a:lstStyle/>
          <a:p>
            <a:r>
              <a:rPr lang="zh-CN" altLang="en-US" dirty="0">
                <a:solidFill>
                  <a:srgbClr val="FF0000"/>
                </a:solidFill>
                <a:latin typeface="黑体" pitchFamily="49" charset="-122"/>
                <a:ea typeface="黑体" pitchFamily="49" charset="-122"/>
              </a:rPr>
              <a:t>指标解释</a:t>
            </a:r>
          </a:p>
        </p:txBody>
      </p:sp>
      <p:sp>
        <p:nvSpPr>
          <p:cNvPr id="9" name="圆角矩形 8"/>
          <p:cNvSpPr/>
          <p:nvPr/>
        </p:nvSpPr>
        <p:spPr>
          <a:xfrm>
            <a:off x="611560" y="2283718"/>
            <a:ext cx="8424936" cy="2808312"/>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zh-CN" sz="1000" b="1" dirty="0">
              <a:solidFill>
                <a:schemeClr val="tx1"/>
              </a:solidFill>
            </a:endParaRPr>
          </a:p>
          <a:p>
            <a:r>
              <a:rPr lang="en-US" altLang="zh-CN" sz="1000" b="1" dirty="0">
                <a:solidFill>
                  <a:srgbClr val="FF0000"/>
                </a:solidFill>
                <a:latin typeface="楷体" pitchFamily="49" charset="-122"/>
                <a:ea typeface="楷体" pitchFamily="49" charset="-122"/>
              </a:rPr>
              <a:t>1.</a:t>
            </a:r>
            <a:r>
              <a:rPr lang="zh-CN" altLang="zh-CN" sz="1000" b="1" dirty="0">
                <a:solidFill>
                  <a:srgbClr val="FF0000"/>
                </a:solidFill>
                <a:latin typeface="楷体" pitchFamily="49" charset="-122"/>
                <a:ea typeface="楷体" pitchFamily="49" charset="-122"/>
              </a:rPr>
              <a:t>毕业生数：</a:t>
            </a:r>
            <a:r>
              <a:rPr lang="zh-CN" altLang="zh-CN" sz="1000" b="1" dirty="0">
                <a:solidFill>
                  <a:schemeClr val="tx1"/>
                </a:solidFill>
                <a:latin typeface="楷体" pitchFamily="49" charset="-122"/>
                <a:ea typeface="楷体" pitchFamily="49" charset="-122"/>
              </a:rPr>
              <a:t>是指上学年度具有学籍的学生完成教学计划规定课程，考试合格，取得毕业证书的学生数。</a:t>
            </a:r>
          </a:p>
          <a:p>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招生数：</a:t>
            </a:r>
            <a:r>
              <a:rPr lang="zh-CN" altLang="zh-CN" sz="1000" b="1" dirty="0">
                <a:solidFill>
                  <a:schemeClr val="tx1"/>
                </a:solidFill>
                <a:latin typeface="楷体" pitchFamily="49" charset="-122"/>
                <a:ea typeface="楷体" pitchFamily="49" charset="-122"/>
              </a:rPr>
              <a:t>是指实际招收入学的新生数。</a:t>
            </a:r>
          </a:p>
          <a:p>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应届毕业生：</a:t>
            </a:r>
            <a:r>
              <a:rPr lang="zh-CN" altLang="zh-CN" sz="1000" b="1" dirty="0">
                <a:solidFill>
                  <a:schemeClr val="tx1"/>
                </a:solidFill>
                <a:latin typeface="楷体" pitchFamily="49" charset="-122"/>
                <a:ea typeface="楷体" pitchFamily="49" charset="-122"/>
              </a:rPr>
              <a:t>是指完成上一级学历教育，当年毕业的学生。</a:t>
            </a:r>
          </a:p>
          <a:p>
            <a:r>
              <a:rPr lang="en-US" altLang="zh-CN" sz="1000" b="1" dirty="0">
                <a:solidFill>
                  <a:srgbClr val="FF0000"/>
                </a:solidFill>
                <a:latin typeface="楷体" pitchFamily="49" charset="-122"/>
                <a:ea typeface="楷体" pitchFamily="49" charset="-122"/>
              </a:rPr>
              <a:t>4.</a:t>
            </a:r>
            <a:r>
              <a:rPr lang="zh-CN" altLang="zh-CN" sz="1000" b="1" dirty="0">
                <a:solidFill>
                  <a:srgbClr val="FF0000"/>
                </a:solidFill>
                <a:latin typeface="楷体" pitchFamily="49" charset="-122"/>
                <a:ea typeface="楷体" pitchFamily="49" charset="-122"/>
              </a:rPr>
              <a:t>在校生数：</a:t>
            </a:r>
            <a:r>
              <a:rPr lang="zh-CN" altLang="zh-CN" sz="1000" b="1" dirty="0">
                <a:solidFill>
                  <a:schemeClr val="tx1"/>
                </a:solidFill>
                <a:latin typeface="楷体" pitchFamily="49" charset="-122"/>
                <a:ea typeface="楷体" pitchFamily="49" charset="-122"/>
              </a:rPr>
              <a:t>是指具有学籍并在本学年初进行学籍注册的学生数。</a:t>
            </a:r>
          </a:p>
          <a:p>
            <a:r>
              <a:rPr lang="en-US" altLang="zh-CN" sz="1000" b="1" dirty="0">
                <a:solidFill>
                  <a:srgbClr val="FF0000"/>
                </a:solidFill>
                <a:latin typeface="楷体" pitchFamily="49" charset="-122"/>
                <a:ea typeface="楷体" pitchFamily="49" charset="-122"/>
              </a:rPr>
              <a:t>5.</a:t>
            </a:r>
            <a:r>
              <a:rPr lang="zh-CN" altLang="zh-CN" sz="1000" b="1" dirty="0">
                <a:solidFill>
                  <a:srgbClr val="FF0000"/>
                </a:solidFill>
                <a:latin typeface="楷体" pitchFamily="49" charset="-122"/>
                <a:ea typeface="楷体" pitchFamily="49" charset="-122"/>
              </a:rPr>
              <a:t>预计毕业生数：</a:t>
            </a:r>
            <a:r>
              <a:rPr lang="zh-CN" altLang="zh-CN" sz="1000" b="1" dirty="0">
                <a:solidFill>
                  <a:schemeClr val="tx1"/>
                </a:solidFill>
                <a:latin typeface="楷体" pitchFamily="49" charset="-122"/>
                <a:ea typeface="楷体" pitchFamily="49" charset="-122"/>
              </a:rPr>
              <a:t>是指学历教育中本学年内即将毕业的在校生数。</a:t>
            </a:r>
          </a:p>
          <a:p>
            <a:r>
              <a:rPr lang="en-US" altLang="zh-CN" sz="1000" b="1" dirty="0">
                <a:solidFill>
                  <a:srgbClr val="FF0000"/>
                </a:solidFill>
                <a:latin typeface="楷体" pitchFamily="49" charset="-122"/>
                <a:ea typeface="楷体" pitchFamily="49" charset="-122"/>
              </a:rPr>
              <a:t>6.</a:t>
            </a:r>
            <a:r>
              <a:rPr lang="zh-CN" altLang="zh-CN" sz="1000" b="1" dirty="0">
                <a:solidFill>
                  <a:srgbClr val="FF0000"/>
                </a:solidFill>
                <a:latin typeface="楷体" pitchFamily="49" charset="-122"/>
                <a:ea typeface="楷体" pitchFamily="49" charset="-122"/>
              </a:rPr>
              <a:t>研究生：</a:t>
            </a:r>
            <a:r>
              <a:rPr lang="zh-CN" altLang="zh-CN" sz="1000" b="1" dirty="0">
                <a:solidFill>
                  <a:schemeClr val="tx1"/>
                </a:solidFill>
                <a:latin typeface="楷体" pitchFamily="49" charset="-122"/>
                <a:ea typeface="楷体" pitchFamily="49" charset="-122"/>
              </a:rPr>
              <a:t>是指接受研究生学历教育的学生。按学位层次分为博士研究生和硕士研究生；按招生计划形式分为国家任务学生、委托培养学生和自筹经费学生；按学位类型分为学术学位研究生和专业学位研究生；按学习方式分为全日制研究生和非全日制研究生；按就业方式分为定向就业和非定向就业两种类型。</a:t>
            </a:r>
          </a:p>
          <a:p>
            <a:r>
              <a:rPr lang="en-US" altLang="zh-CN" sz="1000" b="1" dirty="0">
                <a:solidFill>
                  <a:srgbClr val="FF0000"/>
                </a:solidFill>
                <a:latin typeface="楷体" pitchFamily="49" charset="-122"/>
                <a:ea typeface="楷体" pitchFamily="49" charset="-122"/>
              </a:rPr>
              <a:t>7.</a:t>
            </a:r>
            <a:r>
              <a:rPr lang="zh-CN" altLang="zh-CN" sz="1000" b="1" dirty="0">
                <a:solidFill>
                  <a:srgbClr val="FF0000"/>
                </a:solidFill>
                <a:latin typeface="楷体" pitchFamily="49" charset="-122"/>
                <a:ea typeface="楷体" pitchFamily="49" charset="-122"/>
              </a:rPr>
              <a:t>硕士研究生：</a:t>
            </a:r>
            <a:r>
              <a:rPr lang="zh-CN" altLang="zh-CN" sz="1000" b="1" dirty="0">
                <a:solidFill>
                  <a:schemeClr val="tx1"/>
                </a:solidFill>
                <a:latin typeface="楷体" pitchFamily="49" charset="-122"/>
                <a:ea typeface="楷体" pitchFamily="49" charset="-122"/>
              </a:rPr>
              <a:t>是指本科毕业或者具有同等学力的，经考试合格，由经批准承担研究生教育任务的高等学校或科研机构培养的学生，学制</a:t>
            </a:r>
            <a:r>
              <a:rPr lang="en-US" altLang="zh-CN" sz="1000" b="1" dirty="0">
                <a:solidFill>
                  <a:schemeClr val="tx1"/>
                </a:solidFill>
                <a:latin typeface="楷体" pitchFamily="49" charset="-122"/>
                <a:ea typeface="楷体" pitchFamily="49" charset="-122"/>
              </a:rPr>
              <a:t>2-3</a:t>
            </a:r>
            <a:r>
              <a:rPr lang="zh-CN" altLang="zh-CN" sz="1000" b="1"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8.</a:t>
            </a:r>
            <a:r>
              <a:rPr lang="zh-CN" altLang="zh-CN" sz="1000" b="1" dirty="0">
                <a:solidFill>
                  <a:srgbClr val="FF0000"/>
                </a:solidFill>
                <a:latin typeface="楷体" pitchFamily="49" charset="-122"/>
                <a:ea typeface="楷体" pitchFamily="49" charset="-122"/>
              </a:rPr>
              <a:t>学术学位：</a:t>
            </a:r>
            <a:r>
              <a:rPr lang="zh-CN" altLang="zh-CN" sz="1000" b="1" dirty="0">
                <a:solidFill>
                  <a:schemeClr val="tx1"/>
                </a:solidFill>
                <a:latin typeface="楷体" pitchFamily="49" charset="-122"/>
                <a:ea typeface="楷体" pitchFamily="49" charset="-122"/>
              </a:rPr>
              <a:t>是指以学术研究为导向，偏重理论和研究，主要培养大学教师和科研人员。</a:t>
            </a:r>
          </a:p>
          <a:p>
            <a:r>
              <a:rPr lang="en-US" altLang="zh-CN" sz="1000" b="1" dirty="0">
                <a:solidFill>
                  <a:srgbClr val="FF0000"/>
                </a:solidFill>
                <a:latin typeface="楷体" pitchFamily="49" charset="-122"/>
                <a:ea typeface="楷体" pitchFamily="49" charset="-122"/>
              </a:rPr>
              <a:t>9.</a:t>
            </a:r>
            <a:r>
              <a:rPr lang="zh-CN" altLang="zh-CN" sz="1000" b="1" dirty="0">
                <a:solidFill>
                  <a:srgbClr val="FF0000"/>
                </a:solidFill>
                <a:latin typeface="楷体" pitchFamily="49" charset="-122"/>
                <a:ea typeface="楷体" pitchFamily="49" charset="-122"/>
              </a:rPr>
              <a:t>专业学位：</a:t>
            </a:r>
            <a:r>
              <a:rPr lang="zh-CN" altLang="zh-CN" sz="1000" b="1" dirty="0">
                <a:solidFill>
                  <a:schemeClr val="tx1"/>
                </a:solidFill>
                <a:latin typeface="楷体" pitchFamily="49" charset="-122"/>
                <a:ea typeface="楷体" pitchFamily="49" charset="-122"/>
              </a:rPr>
              <a:t>是指以培养具有扎实理论基础，并适应特定行业或职业实际工作需要的应用型高层次专门人才。</a:t>
            </a:r>
          </a:p>
          <a:p>
            <a:r>
              <a:rPr lang="en-US" altLang="zh-CN" sz="1000" b="1" dirty="0">
                <a:solidFill>
                  <a:srgbClr val="FF0000"/>
                </a:solidFill>
                <a:latin typeface="楷体" pitchFamily="49" charset="-122"/>
                <a:ea typeface="楷体" pitchFamily="49" charset="-122"/>
              </a:rPr>
              <a:t>10.</a:t>
            </a:r>
            <a:r>
              <a:rPr lang="zh-CN" altLang="zh-CN" sz="1000" b="1" dirty="0">
                <a:solidFill>
                  <a:srgbClr val="FF0000"/>
                </a:solidFill>
                <a:latin typeface="楷体" pitchFamily="49" charset="-122"/>
                <a:ea typeface="楷体" pitchFamily="49" charset="-122"/>
              </a:rPr>
              <a:t>全日制研究生：</a:t>
            </a:r>
            <a:r>
              <a:rPr lang="zh-CN" altLang="zh-CN" sz="1000" b="1" dirty="0">
                <a:solidFill>
                  <a:schemeClr val="tx1"/>
                </a:solidFill>
                <a:latin typeface="楷体" pitchFamily="49" charset="-122"/>
                <a:ea typeface="楷体" pitchFamily="49" charset="-122"/>
              </a:rPr>
              <a:t>是指符合国家研究生招生规定，通过研究生入学考试或者国家承认的其他入学方式，被具有实施研究生教育资格的高等学校或其他高等教育机构录取，在基本修业年限或者学校规定年限内，全脱产在校学习的研究生。</a:t>
            </a:r>
          </a:p>
          <a:p>
            <a:r>
              <a:rPr lang="en-US" altLang="zh-CN" sz="1000" b="1" dirty="0">
                <a:solidFill>
                  <a:srgbClr val="FF0000"/>
                </a:solidFill>
                <a:latin typeface="楷体" pitchFamily="49" charset="-122"/>
                <a:ea typeface="楷体" pitchFamily="49" charset="-122"/>
              </a:rPr>
              <a:t>11.</a:t>
            </a:r>
            <a:r>
              <a:rPr lang="zh-CN" altLang="zh-CN" sz="1000" b="1" dirty="0">
                <a:solidFill>
                  <a:srgbClr val="FF0000"/>
                </a:solidFill>
                <a:latin typeface="楷体" pitchFamily="49" charset="-122"/>
                <a:ea typeface="楷体" pitchFamily="49" charset="-122"/>
              </a:rPr>
              <a:t>非全日制研究生：</a:t>
            </a:r>
            <a:r>
              <a:rPr lang="zh-CN" altLang="zh-CN" sz="1000" b="1" dirty="0">
                <a:solidFill>
                  <a:schemeClr val="tx1"/>
                </a:solidFill>
                <a:latin typeface="楷体" pitchFamily="49" charset="-122"/>
                <a:ea typeface="楷体" pitchFamily="49" charset="-122"/>
              </a:rPr>
              <a:t>指符合国家研究生招生规定，通过研究生入学考试或者国家承认的其他入学方式，被具有实施研究生教育资格的高等学校或其他高等教育机构录取，在基本修业年限或者学校规定的修业年限（一般应适当延长基本修业年限）内，在从事其他职业或者社会实践的同时，采取多种方式和灵活时间安排进行非脱产学习的研究生。</a:t>
            </a:r>
          </a:p>
          <a:p>
            <a:r>
              <a:rPr lang="en-US" altLang="zh-CN" sz="1000" b="1" dirty="0">
                <a:solidFill>
                  <a:srgbClr val="FF0000"/>
                </a:solidFill>
                <a:latin typeface="楷体" pitchFamily="49" charset="-122"/>
                <a:ea typeface="楷体" pitchFamily="49" charset="-122"/>
              </a:rPr>
              <a:t>12.</a:t>
            </a:r>
            <a:r>
              <a:rPr lang="zh-CN" altLang="zh-CN" sz="1000" b="1" dirty="0">
                <a:solidFill>
                  <a:srgbClr val="FF0000"/>
                </a:solidFill>
                <a:latin typeface="楷体" pitchFamily="49" charset="-122"/>
                <a:ea typeface="楷体" pitchFamily="49" charset="-122"/>
              </a:rPr>
              <a:t>定向研究生：</a:t>
            </a:r>
            <a:r>
              <a:rPr lang="zh-CN" altLang="zh-CN" sz="1000" b="1" dirty="0">
                <a:solidFill>
                  <a:schemeClr val="tx1"/>
                </a:solidFill>
                <a:latin typeface="楷体" pitchFamily="49" charset="-122"/>
                <a:ea typeface="楷体" pitchFamily="49" charset="-122"/>
              </a:rPr>
              <a:t>是指在招生时即通过合同形式明确其毕业后就业单位的研究生。</a:t>
            </a:r>
            <a:br>
              <a:rPr lang="en-US" altLang="zh-CN" sz="1000" b="1" dirty="0">
                <a:solidFill>
                  <a:schemeClr val="tx1"/>
                </a:solidFill>
                <a:latin typeface="楷体" pitchFamily="49" charset="-122"/>
                <a:ea typeface="楷体" pitchFamily="49" charset="-122"/>
              </a:rPr>
            </a:br>
            <a:endParaRPr lang="zh-CN" altLang="zh-CN" sz="950" b="1" dirty="0">
              <a:solidFill>
                <a:schemeClr val="tx1"/>
              </a:solidFill>
              <a:latin typeface="楷体" pitchFamily="49" charset="-122"/>
              <a:ea typeface="楷体" pitchFamily="49" charset="-122"/>
            </a:endParaRPr>
          </a:p>
        </p:txBody>
      </p:sp>
      <p:sp>
        <p:nvSpPr>
          <p:cNvPr id="10" name="圆角矩形 9"/>
          <p:cNvSpPr/>
          <p:nvPr/>
        </p:nvSpPr>
        <p:spPr>
          <a:xfrm>
            <a:off x="4716016" y="51470"/>
            <a:ext cx="4427984"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50" b="1" dirty="0">
                <a:solidFill>
                  <a:srgbClr val="FF0000"/>
                </a:solidFill>
              </a:rPr>
              <a:t>只统计招生计划在本校（所）的通过全国研究生统一招生考试所招收的硕士研究生。不包括出国和出国预备班的研究生，不包括在职人员攻读硕士学位的学生、同等学力申请学位的人员、研究生课程进修班学生。</a:t>
            </a:r>
            <a:endParaRPr kumimoji="0" lang="zh-CN" altLang="en-US" sz="2400" b="1" i="0" u="none" strike="noStrike" cap="none" normalizeH="0" baseline="0" dirty="0">
              <a:ln>
                <a:noFill/>
              </a:ln>
              <a:solidFill>
                <a:srgbClr val="FF0000"/>
              </a:solidFill>
              <a:effectLst/>
              <a:latin typeface="Arial" pitchFamily="34" charset="0"/>
              <a:ea typeface="宋体" pitchFamily="2" charset="-122"/>
              <a:cs typeface="宋体" pitchFamily="2" charset="-122"/>
            </a:endParaRPr>
          </a:p>
        </p:txBody>
      </p:sp>
      <p:sp>
        <p:nvSpPr>
          <p:cNvPr id="11" name="AutoShape 2"/>
          <p:cNvSpPr>
            <a:spLocks noChangeArrowheads="1"/>
          </p:cNvSpPr>
          <p:nvPr/>
        </p:nvSpPr>
        <p:spPr bwMode="auto">
          <a:xfrm flipH="1">
            <a:off x="4788024" y="2715766"/>
            <a:ext cx="4104456" cy="432048"/>
          </a:xfrm>
          <a:prstGeom prst="wedgeRoundRectCallout">
            <a:avLst>
              <a:gd name="adj1" fmla="val -25821"/>
              <a:gd name="adj2" fmla="val -4818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rPr>
              <a:t>本表填报在校生时，原国家任务学生填入全日制非定向学生中，原委托培养学生填入全日制定向学生中，原自筹经费学生填入全日制非定向学生中。</a:t>
            </a:r>
            <a:endParaRPr lang="zh-CN" altLang="zh-CN" sz="900" b="1" dirty="0">
              <a:solidFill>
                <a:srgbClr val="FF0000"/>
              </a:solidFill>
              <a:latin typeface="Arial" pitchFamily="34" charset="0"/>
              <a:ea typeface="宋体" pitchFamily="2" charset="-122"/>
              <a:cs typeface="宋体" pitchFamily="2" charset="-122"/>
            </a:endParaRPr>
          </a:p>
        </p:txBody>
      </p:sp>
      <p:sp>
        <p:nvSpPr>
          <p:cNvPr id="12" name="AutoShape 2"/>
          <p:cNvSpPr>
            <a:spLocks noChangeArrowheads="1"/>
          </p:cNvSpPr>
          <p:nvPr/>
        </p:nvSpPr>
        <p:spPr bwMode="auto">
          <a:xfrm flipH="1">
            <a:off x="107504" y="1779662"/>
            <a:ext cx="4104456" cy="432048"/>
          </a:xfrm>
          <a:prstGeom prst="wedgeRoundRectCallout">
            <a:avLst>
              <a:gd name="adj1" fmla="val -45015"/>
              <a:gd name="adj2" fmla="val -18715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800" b="1" dirty="0">
                <a:solidFill>
                  <a:srgbClr val="FF0000"/>
                </a:solidFill>
              </a:rPr>
              <a:t>毕业生数：</a:t>
            </a:r>
            <a:r>
              <a:rPr lang="zh-CN" altLang="zh-CN" sz="800" b="1" dirty="0"/>
              <a:t>是指上学年度具有学籍的学生完成教学计划规定课程，考试合格，取得毕业证书的学生数。（含往届推迟毕业、学分制提前毕业的学生）</a:t>
            </a:r>
            <a:endParaRPr lang="zh-CN" altLang="zh-CN" sz="800" b="1" dirty="0">
              <a:latin typeface="Arial" pitchFamily="34" charset="0"/>
              <a:ea typeface="宋体" pitchFamily="2" charset="-122"/>
              <a:cs typeface="宋体" pitchFamily="2" charset="-122"/>
            </a:endParaRPr>
          </a:p>
        </p:txBody>
      </p:sp>
      <p:sp>
        <p:nvSpPr>
          <p:cNvPr id="13" name="AutoShape 2"/>
          <p:cNvSpPr>
            <a:spLocks noChangeArrowheads="1"/>
          </p:cNvSpPr>
          <p:nvPr/>
        </p:nvSpPr>
        <p:spPr bwMode="auto">
          <a:xfrm flipH="1">
            <a:off x="4283968" y="1851670"/>
            <a:ext cx="4104456" cy="288032"/>
          </a:xfrm>
          <a:prstGeom prst="wedgeRoundRectCallout">
            <a:avLst>
              <a:gd name="adj1" fmla="val -34045"/>
              <a:gd name="adj2" fmla="val -232853"/>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t>在校生年制的最后一年级含具有学籍未完成学业推迟毕业的学生数。</a:t>
            </a:r>
            <a:endParaRPr lang="zh-CN" altLang="zh-CN" sz="900" b="1" dirty="0">
              <a:latin typeface="Arial" pitchFamily="34" charset="0"/>
              <a:ea typeface="宋体" pitchFamily="2" charset="-122"/>
              <a:cs typeface="宋体" pitchFamily="2" charset="-122"/>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0" y="0"/>
            <a:ext cx="5277727"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317</a:t>
            </a:r>
            <a:r>
              <a:rPr lang="zh-CN" altLang="zh-CN" sz="2000" dirty="0">
                <a:solidFill>
                  <a:schemeClr val="bg1"/>
                </a:solidFill>
                <a:latin typeface="黑体" pitchFamily="49" charset="-122"/>
                <a:ea typeface="黑体" pitchFamily="49" charset="-122"/>
              </a:rPr>
              <a:t>硕士研究生分专业（领域）学生数</a:t>
            </a:r>
            <a:endParaRPr lang="zh-CN" altLang="en-US" sz="2000" dirty="0">
              <a:solidFill>
                <a:schemeClr val="bg1"/>
              </a:solidFill>
              <a:latin typeface="黑体" pitchFamily="49" charset="-122"/>
              <a:ea typeface="黑体" pitchFamily="49" charset="-122"/>
            </a:endParaRPr>
          </a:p>
        </p:txBody>
      </p:sp>
      <p:graphicFrame>
        <p:nvGraphicFramePr>
          <p:cNvPr id="9" name="表格 8"/>
          <p:cNvGraphicFramePr>
            <a:graphicFrameLocks noGrp="1"/>
          </p:cNvGraphicFramePr>
          <p:nvPr/>
        </p:nvGraphicFramePr>
        <p:xfrm>
          <a:off x="179512" y="689062"/>
          <a:ext cx="8784975" cy="4083644"/>
        </p:xfrm>
        <a:graphic>
          <a:graphicData uri="http://schemas.openxmlformats.org/drawingml/2006/table">
            <a:tbl>
              <a:tblPr/>
              <a:tblGrid>
                <a:gridCol w="2123036">
                  <a:extLst>
                    <a:ext uri="{9D8B030D-6E8A-4147-A177-3AD203B41FA5}">
                      <a16:colId xmlns:a16="http://schemas.microsoft.com/office/drawing/2014/main" val="20000"/>
                    </a:ext>
                  </a:extLst>
                </a:gridCol>
                <a:gridCol w="1903411">
                  <a:extLst>
                    <a:ext uri="{9D8B030D-6E8A-4147-A177-3AD203B41FA5}">
                      <a16:colId xmlns:a16="http://schemas.microsoft.com/office/drawing/2014/main" val="20001"/>
                    </a:ext>
                  </a:extLst>
                </a:gridCol>
                <a:gridCol w="805289">
                  <a:extLst>
                    <a:ext uri="{9D8B030D-6E8A-4147-A177-3AD203B41FA5}">
                      <a16:colId xmlns:a16="http://schemas.microsoft.com/office/drawing/2014/main" val="20002"/>
                    </a:ext>
                  </a:extLst>
                </a:gridCol>
                <a:gridCol w="298505">
                  <a:extLst>
                    <a:ext uri="{9D8B030D-6E8A-4147-A177-3AD203B41FA5}">
                      <a16:colId xmlns:a16="http://schemas.microsoft.com/office/drawing/2014/main" val="20003"/>
                    </a:ext>
                  </a:extLst>
                </a:gridCol>
                <a:gridCol w="224051">
                  <a:extLst>
                    <a:ext uri="{9D8B030D-6E8A-4147-A177-3AD203B41FA5}">
                      <a16:colId xmlns:a16="http://schemas.microsoft.com/office/drawing/2014/main" val="20004"/>
                    </a:ext>
                  </a:extLst>
                </a:gridCol>
                <a:gridCol w="355941">
                  <a:extLst>
                    <a:ext uri="{9D8B030D-6E8A-4147-A177-3AD203B41FA5}">
                      <a16:colId xmlns:a16="http://schemas.microsoft.com/office/drawing/2014/main" val="20005"/>
                    </a:ext>
                  </a:extLst>
                </a:gridCol>
                <a:gridCol w="391601">
                  <a:extLst>
                    <a:ext uri="{9D8B030D-6E8A-4147-A177-3AD203B41FA5}">
                      <a16:colId xmlns:a16="http://schemas.microsoft.com/office/drawing/2014/main" val="20006"/>
                    </a:ext>
                  </a:extLst>
                </a:gridCol>
                <a:gridCol w="522962">
                  <a:extLst>
                    <a:ext uri="{9D8B030D-6E8A-4147-A177-3AD203B41FA5}">
                      <a16:colId xmlns:a16="http://schemas.microsoft.com/office/drawing/2014/main" val="20007"/>
                    </a:ext>
                  </a:extLst>
                </a:gridCol>
                <a:gridCol w="224580">
                  <a:extLst>
                    <a:ext uri="{9D8B030D-6E8A-4147-A177-3AD203B41FA5}">
                      <a16:colId xmlns:a16="http://schemas.microsoft.com/office/drawing/2014/main" val="20008"/>
                    </a:ext>
                  </a:extLst>
                </a:gridCol>
                <a:gridCol w="398228">
                  <a:extLst>
                    <a:ext uri="{9D8B030D-6E8A-4147-A177-3AD203B41FA5}">
                      <a16:colId xmlns:a16="http://schemas.microsoft.com/office/drawing/2014/main" val="20009"/>
                    </a:ext>
                  </a:extLst>
                </a:gridCol>
                <a:gridCol w="292833">
                  <a:extLst>
                    <a:ext uri="{9D8B030D-6E8A-4147-A177-3AD203B41FA5}">
                      <a16:colId xmlns:a16="http://schemas.microsoft.com/office/drawing/2014/main" val="20010"/>
                    </a:ext>
                  </a:extLst>
                </a:gridCol>
                <a:gridCol w="292832">
                  <a:extLst>
                    <a:ext uri="{9D8B030D-6E8A-4147-A177-3AD203B41FA5}">
                      <a16:colId xmlns:a16="http://schemas.microsoft.com/office/drawing/2014/main" val="20011"/>
                    </a:ext>
                  </a:extLst>
                </a:gridCol>
                <a:gridCol w="292832">
                  <a:extLst>
                    <a:ext uri="{9D8B030D-6E8A-4147-A177-3AD203B41FA5}">
                      <a16:colId xmlns:a16="http://schemas.microsoft.com/office/drawing/2014/main" val="20012"/>
                    </a:ext>
                  </a:extLst>
                </a:gridCol>
                <a:gridCol w="370843">
                  <a:extLst>
                    <a:ext uri="{9D8B030D-6E8A-4147-A177-3AD203B41FA5}">
                      <a16:colId xmlns:a16="http://schemas.microsoft.com/office/drawing/2014/main" val="20013"/>
                    </a:ext>
                  </a:extLst>
                </a:gridCol>
                <a:gridCol w="288031">
                  <a:extLst>
                    <a:ext uri="{9D8B030D-6E8A-4147-A177-3AD203B41FA5}">
                      <a16:colId xmlns:a16="http://schemas.microsoft.com/office/drawing/2014/main" val="20014"/>
                    </a:ext>
                  </a:extLst>
                </a:gridCol>
              </a:tblGrid>
              <a:tr h="132702">
                <a:tc rowSpan="2">
                  <a:txBody>
                    <a:bodyPr/>
                    <a:lstStyle/>
                    <a:p>
                      <a:pPr algn="ctr">
                        <a:lnSpc>
                          <a:spcPts val="1200"/>
                        </a:lnSpc>
                        <a:spcAft>
                          <a:spcPts val="0"/>
                        </a:spcAft>
                      </a:pPr>
                      <a:r>
                        <a:rPr lang="zh-CN" sz="650" kern="100" dirty="0">
                          <a:latin typeface="Times New Roman"/>
                          <a:ea typeface="宋体"/>
                        </a:rPr>
                        <a:t>专业名称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自主专业名称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专业代码</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年制</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毕业生数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dirty="0">
                          <a:latin typeface="Times New Roman"/>
                          <a:ea typeface="宋体"/>
                        </a:rPr>
                        <a:t>授予</a:t>
                      </a:r>
                      <a:endParaRPr lang="en-US" altLang="zh-CN" sz="650" kern="100" dirty="0">
                        <a:latin typeface="Times New Roman"/>
                        <a:ea typeface="宋体"/>
                      </a:endParaRPr>
                    </a:p>
                    <a:p>
                      <a:pPr algn="ctr">
                        <a:lnSpc>
                          <a:spcPts val="1200"/>
                        </a:lnSpc>
                        <a:spcAft>
                          <a:spcPts val="0"/>
                        </a:spcAft>
                      </a:pPr>
                      <a:r>
                        <a:rPr lang="zh-CN" sz="650" kern="100" dirty="0">
                          <a:latin typeface="Times New Roman"/>
                          <a:ea typeface="宋体"/>
                        </a:rPr>
                        <a:t>学位数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lnSpc>
                          <a:spcPts val="1200"/>
                        </a:lnSpc>
                        <a:spcAft>
                          <a:spcPts val="0"/>
                        </a:spcAft>
                      </a:pPr>
                      <a:r>
                        <a:rPr lang="zh-CN" sz="700" kern="100" dirty="0">
                          <a:latin typeface="Times New Roman"/>
                          <a:ea typeface="宋体"/>
                        </a:rPr>
                        <a:t>招生数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lnSpc>
                          <a:spcPts val="1200"/>
                        </a:lnSpc>
                        <a:spcAft>
                          <a:spcPts val="0"/>
                        </a:spcAft>
                      </a:pPr>
                      <a:r>
                        <a:rPr lang="zh-CN" sz="700" kern="100" dirty="0">
                          <a:latin typeface="Times New Roman"/>
                          <a:ea typeface="宋体"/>
                        </a:rPr>
                        <a:t>在校生数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650" kern="100">
                          <a:latin typeface="Times New Roman"/>
                          <a:ea typeface="宋体"/>
                        </a:rPr>
                        <a:t>预计毕业生数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21812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650" kern="100">
                          <a:latin typeface="Times New Roman"/>
                          <a:ea typeface="宋体"/>
                        </a:rPr>
                        <a:t>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 </a:t>
                      </a:r>
                      <a:r>
                        <a:rPr lang="zh-CN" sz="650" kern="100">
                          <a:latin typeface="Times New Roman"/>
                          <a:ea typeface="宋体"/>
                        </a:rPr>
                        <a:t>其中：应届毕业生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合计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一年级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lnSpc>
                          <a:spcPts val="1200"/>
                        </a:lnSpc>
                        <a:spcAft>
                          <a:spcPts val="0"/>
                        </a:spcAft>
                      </a:pPr>
                      <a:r>
                        <a:rPr lang="zh-CN" sz="650" kern="100">
                          <a:latin typeface="Times New Roman"/>
                          <a:ea typeface="宋体"/>
                        </a:rPr>
                        <a:t>二年级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三年级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四年级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五年级及以上</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21091">
                <a:tc>
                  <a:txBody>
                    <a:bodyPr/>
                    <a:lstStyle/>
                    <a:p>
                      <a:pPr algn="ctr">
                        <a:lnSpc>
                          <a:spcPts val="1200"/>
                        </a:lnSpc>
                        <a:spcAft>
                          <a:spcPts val="0"/>
                        </a:spcAft>
                      </a:pPr>
                      <a:r>
                        <a:rPr lang="zh-CN" sz="650" kern="100" dirty="0">
                          <a:latin typeface="Times New Roman"/>
                          <a:ea typeface="宋体"/>
                        </a:rPr>
                        <a:t>甲</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乙</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丙</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丁</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8</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9</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11</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99527">
                <a:tc>
                  <a:txBody>
                    <a:bodyPr/>
                    <a:lstStyle/>
                    <a:p>
                      <a:pPr indent="97790" algn="just">
                        <a:lnSpc>
                          <a:spcPts val="1200"/>
                        </a:lnSpc>
                        <a:spcAft>
                          <a:spcPts val="0"/>
                        </a:spcAft>
                      </a:pPr>
                      <a:r>
                        <a:rPr lang="zh-CN" sz="650" b="1" kern="100">
                          <a:latin typeface="Times New Roman"/>
                          <a:ea typeface="宋体"/>
                        </a:rPr>
                        <a:t>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97790" algn="just">
                        <a:lnSpc>
                          <a:spcPts val="1200"/>
                        </a:lnSpc>
                        <a:spcAft>
                          <a:spcPts val="0"/>
                        </a:spcAft>
                      </a:pPr>
                      <a:r>
                        <a:rPr lang="zh-CN" sz="650" b="1" kern="100" dirty="0">
                          <a:latin typeface="Times New Roman"/>
                          <a:ea typeface="宋体"/>
                        </a:rPr>
                        <a:t>硕士研究生</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43100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99527">
                <a:tc>
                  <a:txBody>
                    <a:bodyPr/>
                    <a:lstStyle/>
                    <a:p>
                      <a:pPr indent="224790" algn="just">
                        <a:lnSpc>
                          <a:spcPts val="1200"/>
                        </a:lnSpc>
                        <a:spcAft>
                          <a:spcPts val="0"/>
                        </a:spcAft>
                      </a:pPr>
                      <a:r>
                        <a:rPr lang="zh-CN" sz="650" b="1" kern="100" dirty="0">
                          <a:latin typeface="Times New Roman"/>
                          <a:ea typeface="宋体"/>
                        </a:rPr>
                        <a:t>其中</a:t>
                      </a:r>
                      <a:r>
                        <a:rPr lang="en-US" sz="650" b="1" kern="100" dirty="0">
                          <a:latin typeface="Times New Roman"/>
                          <a:ea typeface="宋体"/>
                        </a:rPr>
                        <a:t>:</a:t>
                      </a:r>
                      <a:r>
                        <a:rPr lang="zh-CN" sz="650" b="1" kern="100" dirty="0">
                          <a:latin typeface="Times New Roman"/>
                          <a:ea typeface="宋体"/>
                        </a:rPr>
                        <a:t>女</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4790" algn="just">
                        <a:lnSpc>
                          <a:spcPts val="1200"/>
                        </a:lnSpc>
                        <a:spcAft>
                          <a:spcPts val="0"/>
                        </a:spcAft>
                      </a:pPr>
                      <a:r>
                        <a:rPr lang="zh-CN" sz="650" b="1" kern="100">
                          <a:latin typeface="Times New Roman"/>
                          <a:ea typeface="宋体"/>
                        </a:rPr>
                        <a:t>其中</a:t>
                      </a:r>
                      <a:r>
                        <a:rPr lang="en-US" sz="650" b="1" kern="100">
                          <a:latin typeface="Times New Roman"/>
                          <a:ea typeface="宋体"/>
                        </a:rPr>
                        <a:t>:</a:t>
                      </a:r>
                      <a:r>
                        <a:rPr lang="zh-CN" sz="650" b="1" kern="100">
                          <a:latin typeface="Times New Roman"/>
                          <a:ea typeface="宋体"/>
                        </a:rPr>
                        <a:t>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431002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99527">
                <a:tc>
                  <a:txBody>
                    <a:bodyPr/>
                    <a:lstStyle/>
                    <a:p>
                      <a:pPr indent="344170" algn="just">
                        <a:lnSpc>
                          <a:spcPts val="1200"/>
                        </a:lnSpc>
                        <a:spcAft>
                          <a:spcPts val="0"/>
                        </a:spcAft>
                      </a:pPr>
                      <a:r>
                        <a:rPr lang="zh-CN" sz="650" b="1" kern="100" dirty="0">
                          <a:latin typeface="Times New Roman"/>
                          <a:ea typeface="宋体"/>
                        </a:rPr>
                        <a:t>学术学位硕士研究生</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4170" algn="just">
                        <a:lnSpc>
                          <a:spcPts val="1200"/>
                        </a:lnSpc>
                        <a:spcAft>
                          <a:spcPts val="0"/>
                        </a:spcAft>
                      </a:pPr>
                      <a:r>
                        <a:rPr lang="zh-CN" sz="650" b="1" kern="100">
                          <a:latin typeface="Times New Roman"/>
                          <a:ea typeface="宋体"/>
                        </a:rPr>
                        <a:t>学术学位硕士研究生研究生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43110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99527">
                <a:tc>
                  <a:txBody>
                    <a:bodyPr/>
                    <a:lstStyle/>
                    <a:p>
                      <a:pPr indent="446405" algn="just">
                        <a:lnSpc>
                          <a:spcPts val="1200"/>
                        </a:lnSpc>
                        <a:spcAft>
                          <a:spcPts val="0"/>
                        </a:spcAft>
                      </a:pP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49580" algn="just">
                        <a:lnSpc>
                          <a:spcPts val="1200"/>
                        </a:lnSpc>
                        <a:spcAft>
                          <a:spcPts val="0"/>
                        </a:spcAft>
                      </a:pPr>
                      <a:r>
                        <a:rPr lang="zh-CN" sz="650" b="1" kern="100" dirty="0">
                          <a:latin typeface="Times New Roman"/>
                          <a:ea typeface="宋体"/>
                        </a:rPr>
                        <a:t>其中：女</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431102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99053">
                <a:tc>
                  <a:txBody>
                    <a:bodyPr/>
                    <a:lstStyle/>
                    <a:p>
                      <a:pPr indent="457200" algn="just">
                        <a:lnSpc>
                          <a:spcPts val="1200"/>
                        </a:lnSpc>
                        <a:spcAft>
                          <a:spcPts val="0"/>
                        </a:spcAft>
                      </a:pPr>
                      <a:r>
                        <a:rPr lang="zh-CN" sz="650" kern="100">
                          <a:latin typeface="Times New Roman"/>
                          <a:ea typeface="宋体"/>
                        </a:rPr>
                        <a:t>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dirty="0">
                          <a:latin typeface="Times New Roman"/>
                          <a:ea typeface="宋体"/>
                        </a:rPr>
                        <a:t>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42494">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dirty="0">
                          <a:latin typeface="宋体"/>
                          <a:ea typeface="宋体"/>
                        </a:rPr>
                        <a:t>4311401010101</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99527">
                <a:tc>
                  <a:txBody>
                    <a:bodyPr/>
                    <a:lstStyle/>
                    <a:p>
                      <a:pPr indent="457200" algn="just">
                        <a:lnSpc>
                          <a:spcPts val="1200"/>
                        </a:lnSpc>
                        <a:spcAft>
                          <a:spcPts val="0"/>
                        </a:spcAft>
                      </a:pPr>
                      <a:r>
                        <a:rPr lang="zh-CN" sz="650" kern="100">
                          <a:latin typeface="Times New Roman"/>
                          <a:ea typeface="宋体"/>
                        </a:rPr>
                        <a:t>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dirty="0">
                          <a:latin typeface="Times New Roman"/>
                          <a:ea typeface="宋体"/>
                        </a:rPr>
                        <a:t>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99053">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dirty="0">
                          <a:latin typeface="Times New Roman"/>
                          <a:ea typeface="宋体"/>
                        </a:rPr>
                        <a:t>哲学</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43115010101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99053">
                <a:tc>
                  <a:txBody>
                    <a:bodyPr/>
                    <a:lstStyle/>
                    <a:p>
                      <a:pPr indent="457200" algn="just">
                        <a:lnSpc>
                          <a:spcPts val="1200"/>
                        </a:lnSpc>
                        <a:spcAft>
                          <a:spcPts val="0"/>
                        </a:spcAft>
                      </a:pPr>
                      <a:r>
                        <a:rPr lang="zh-CN" sz="650" kern="100" dirty="0">
                          <a:latin typeface="Times New Roman"/>
                          <a:ea typeface="宋体"/>
                        </a:rPr>
                        <a:t>非全日制学术学位非定向硕士研究生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a:latin typeface="Times New Roman"/>
                          <a:ea typeface="宋体"/>
                        </a:rPr>
                        <a:t>非全日制学术学位非定向硕士研究生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99053">
                <a:tc>
                  <a:txBody>
                    <a:bodyPr/>
                    <a:lstStyle/>
                    <a:p>
                      <a:pPr indent="571500" algn="just">
                        <a:lnSpc>
                          <a:spcPts val="1200"/>
                        </a:lnSpc>
                        <a:spcAft>
                          <a:spcPts val="0"/>
                        </a:spcAft>
                      </a:pPr>
                      <a:r>
                        <a:rPr lang="zh-CN" sz="650" kern="100" dirty="0">
                          <a:latin typeface="Times New Roman"/>
                          <a:ea typeface="宋体"/>
                        </a:rPr>
                        <a:t>哲学</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4311601010101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99053">
                <a:tc>
                  <a:txBody>
                    <a:bodyPr/>
                    <a:lstStyle/>
                    <a:p>
                      <a:pPr indent="457200" algn="just">
                        <a:lnSpc>
                          <a:spcPts val="1200"/>
                        </a:lnSpc>
                        <a:spcAft>
                          <a:spcPts val="0"/>
                        </a:spcAft>
                      </a:pPr>
                      <a:r>
                        <a:rPr lang="zh-CN" sz="650" kern="100">
                          <a:latin typeface="Times New Roman"/>
                          <a:ea typeface="宋体"/>
                        </a:rPr>
                        <a:t>非全日制学术学位定向硕士研究生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a:latin typeface="Times New Roman"/>
                          <a:ea typeface="宋体"/>
                        </a:rPr>
                        <a:t>非全日制学术学位定向硕士研究生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21602">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dirty="0">
                          <a:latin typeface="宋体"/>
                          <a:ea typeface="宋体"/>
                        </a:rPr>
                        <a:t>4311701010101</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99527">
                <a:tc>
                  <a:txBody>
                    <a:bodyPr/>
                    <a:lstStyle/>
                    <a:p>
                      <a:pPr indent="325755" algn="just">
                        <a:lnSpc>
                          <a:spcPts val="1200"/>
                        </a:lnSpc>
                        <a:spcAft>
                          <a:spcPts val="0"/>
                        </a:spcAft>
                      </a:pPr>
                      <a:r>
                        <a:rPr lang="zh-CN" sz="650" b="1" kern="100">
                          <a:latin typeface="Times New Roman"/>
                          <a:ea typeface="宋体"/>
                        </a:rPr>
                        <a:t>专业学位硕士研究生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5755" algn="just">
                        <a:lnSpc>
                          <a:spcPts val="1200"/>
                        </a:lnSpc>
                        <a:spcAft>
                          <a:spcPts val="0"/>
                        </a:spcAft>
                      </a:pPr>
                      <a:r>
                        <a:rPr lang="zh-CN" sz="650" b="1" kern="100">
                          <a:latin typeface="Times New Roman"/>
                          <a:ea typeface="宋体"/>
                        </a:rPr>
                        <a:t>专业学位硕士研究生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dirty="0">
                          <a:latin typeface="宋体"/>
                          <a:ea typeface="宋体"/>
                        </a:rPr>
                        <a:t>43120</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99527">
                <a:tc>
                  <a:txBody>
                    <a:bodyPr/>
                    <a:lstStyle/>
                    <a:p>
                      <a:pPr indent="325755" algn="just">
                        <a:lnSpc>
                          <a:spcPts val="1200"/>
                        </a:lnSpc>
                        <a:spcAft>
                          <a:spcPts val="0"/>
                        </a:spcAft>
                      </a:pPr>
                      <a:r>
                        <a:rPr lang="en-US" sz="650" b="1" kern="100">
                          <a:latin typeface="宋体"/>
                          <a:ea typeface="宋体"/>
                        </a:rPr>
                        <a:t>    </a:t>
                      </a: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5755" algn="just">
                        <a:lnSpc>
                          <a:spcPts val="1200"/>
                        </a:lnSpc>
                        <a:spcAft>
                          <a:spcPts val="0"/>
                        </a:spcAft>
                      </a:pPr>
                      <a:r>
                        <a:rPr lang="en-US" sz="650" b="1" kern="100">
                          <a:latin typeface="宋体"/>
                          <a:ea typeface="宋体"/>
                        </a:rPr>
                        <a:t>    </a:t>
                      </a: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431202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99527">
                <a:tc>
                  <a:txBody>
                    <a:bodyPr/>
                    <a:lstStyle/>
                    <a:p>
                      <a:pPr indent="324485" algn="just">
                        <a:lnSpc>
                          <a:spcPts val="1200"/>
                        </a:lnSpc>
                        <a:spcAft>
                          <a:spcPts val="0"/>
                        </a:spcAft>
                      </a:pPr>
                      <a:r>
                        <a:rPr lang="zh-CN" sz="650" kern="100">
                          <a:latin typeface="Times New Roman"/>
                          <a:ea typeface="宋体"/>
                        </a:rPr>
                        <a:t>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4312403510001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99527">
                <a:tc>
                  <a:txBody>
                    <a:bodyPr/>
                    <a:lstStyle/>
                    <a:p>
                      <a:pPr indent="324485" algn="just">
                        <a:lnSpc>
                          <a:spcPts val="1200"/>
                        </a:lnSpc>
                        <a:spcAft>
                          <a:spcPts val="0"/>
                        </a:spcAft>
                      </a:pPr>
                      <a:r>
                        <a:rPr lang="zh-CN" sz="650" kern="100">
                          <a:latin typeface="Times New Roman"/>
                          <a:ea typeface="宋体"/>
                        </a:rPr>
                        <a:t>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4312503510001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99527">
                <a:tc>
                  <a:txBody>
                    <a:bodyPr/>
                    <a:lstStyle/>
                    <a:p>
                      <a:pPr indent="324485" algn="just">
                        <a:lnSpc>
                          <a:spcPts val="1200"/>
                        </a:lnSpc>
                        <a:spcAft>
                          <a:spcPts val="0"/>
                        </a:spcAft>
                      </a:pPr>
                      <a:r>
                        <a:rPr lang="zh-CN" sz="650" kern="100">
                          <a:latin typeface="Times New Roman"/>
                          <a:ea typeface="宋体"/>
                        </a:rPr>
                        <a:t>非全日制专业学位非定向硕士研究生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非全日制专业学位非定向硕士研究生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4312603510001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99527">
                <a:tc>
                  <a:txBody>
                    <a:bodyPr/>
                    <a:lstStyle/>
                    <a:p>
                      <a:pPr indent="324485" algn="just">
                        <a:lnSpc>
                          <a:spcPts val="1200"/>
                        </a:lnSpc>
                        <a:spcAft>
                          <a:spcPts val="0"/>
                        </a:spcAft>
                      </a:pPr>
                      <a:r>
                        <a:rPr lang="zh-CN" sz="650" kern="100">
                          <a:latin typeface="Times New Roman"/>
                          <a:ea typeface="宋体"/>
                        </a:rPr>
                        <a:t>非全日制专业学位定向硕士研究生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非全日制专业学位定向硕士研究生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4312703510001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bl>
          </a:graphicData>
        </a:graphic>
      </p:graphicFrame>
      <p:sp>
        <p:nvSpPr>
          <p:cNvPr id="37890" name="Rectangle 2"/>
          <p:cNvSpPr>
            <a:spLocks noChangeArrowheads="1"/>
          </p:cNvSpPr>
          <p:nvPr/>
        </p:nvSpPr>
        <p:spPr bwMode="auto">
          <a:xfrm>
            <a:off x="251520" y="483518"/>
            <a:ext cx="8552341"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 pos="6667500"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317</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硕士研究生分专业（领域）学生数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0" name="AutoShape 2"/>
          <p:cNvSpPr>
            <a:spLocks noChangeArrowheads="1"/>
          </p:cNvSpPr>
          <p:nvPr/>
        </p:nvSpPr>
        <p:spPr bwMode="auto">
          <a:xfrm flipH="1">
            <a:off x="5292080" y="51470"/>
            <a:ext cx="3672408" cy="432048"/>
          </a:xfrm>
          <a:prstGeom prst="wedgeRoundRectCallout">
            <a:avLst>
              <a:gd name="adj1" fmla="val 35698"/>
              <a:gd name="adj2" fmla="val 11314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800" b="1" dirty="0">
                <a:solidFill>
                  <a:srgbClr val="FF0000"/>
                </a:solidFill>
              </a:rPr>
              <a:t>授予学位数</a:t>
            </a:r>
            <a:r>
              <a:rPr lang="zh-CN" altLang="zh-CN" sz="800" b="1" dirty="0"/>
              <a:t>是为上学年度实际授予学位的人数（含补授学位、学分制提前毕业可授学位的学生）由培养单位填报，包括由外校（所）授予学位的本校（所）学生，不包括由本校（所）授予学位的外校（所）学生。</a:t>
            </a:r>
          </a:p>
          <a:p>
            <a:r>
              <a:rPr lang="en-US" altLang="zh-CN" sz="800" b="1" dirty="0"/>
              <a:t> </a:t>
            </a:r>
            <a:endParaRPr lang="zh-CN" altLang="zh-CN" sz="800" dirty="0"/>
          </a:p>
        </p:txBody>
      </p:sp>
      <p:sp>
        <p:nvSpPr>
          <p:cNvPr id="11" name="线形标注 1 10"/>
          <p:cNvSpPr/>
          <p:nvPr/>
        </p:nvSpPr>
        <p:spPr>
          <a:xfrm rot="5400000">
            <a:off x="1331640" y="2643758"/>
            <a:ext cx="1224136" cy="3528392"/>
          </a:xfrm>
          <a:prstGeom prst="borderCallout1">
            <a:avLst>
              <a:gd name="adj1" fmla="val 49583"/>
              <a:gd name="adj2" fmla="val -1751"/>
              <a:gd name="adj3" fmla="val 68828"/>
              <a:gd name="adj4" fmla="val -21977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850" b="1" dirty="0">
                <a:solidFill>
                  <a:srgbClr val="FF0000"/>
                </a:solidFill>
                <a:latin typeface="楷体" pitchFamily="49" charset="-122"/>
                <a:ea typeface="楷体" pitchFamily="49" charset="-122"/>
              </a:rPr>
              <a:t>专业名称、专业代码栏填写的各类小计及类别码顺序为</a:t>
            </a:r>
            <a:r>
              <a:rPr lang="zh-CN" altLang="zh-CN" sz="850" b="1" dirty="0">
                <a:solidFill>
                  <a:schemeClr val="tx1"/>
                </a:solidFill>
                <a:latin typeface="楷体" pitchFamily="49" charset="-122"/>
                <a:ea typeface="楷体" pitchFamily="49" charset="-122"/>
              </a:rPr>
              <a:t>：</a:t>
            </a:r>
            <a:r>
              <a:rPr lang="zh-CN" altLang="zh-CN" sz="850" dirty="0">
                <a:solidFill>
                  <a:schemeClr val="tx1"/>
                </a:solidFill>
                <a:latin typeface="楷体" pitchFamily="49" charset="-122"/>
                <a:ea typeface="楷体" pitchFamily="49" charset="-122"/>
              </a:rPr>
              <a:t>硕士研究生（</a:t>
            </a:r>
            <a:r>
              <a:rPr lang="en-US" altLang="zh-CN" sz="850" dirty="0">
                <a:solidFill>
                  <a:schemeClr val="tx1"/>
                </a:solidFill>
                <a:latin typeface="楷体" pitchFamily="49" charset="-122"/>
                <a:ea typeface="楷体" pitchFamily="49" charset="-122"/>
              </a:rPr>
              <a:t>43100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431002</a:t>
            </a:r>
            <a:r>
              <a:rPr lang="zh-CN" altLang="zh-CN" sz="850" dirty="0">
                <a:solidFill>
                  <a:schemeClr val="tx1"/>
                </a:solidFill>
                <a:latin typeface="楷体" pitchFamily="49" charset="-122"/>
                <a:ea typeface="楷体" pitchFamily="49" charset="-122"/>
              </a:rPr>
              <a:t>）、学术学位硕士研究生（</a:t>
            </a:r>
            <a:r>
              <a:rPr lang="en-US" altLang="zh-CN" sz="850" dirty="0">
                <a:solidFill>
                  <a:schemeClr val="tx1"/>
                </a:solidFill>
                <a:latin typeface="楷体" pitchFamily="49" charset="-122"/>
                <a:ea typeface="楷体" pitchFamily="49" charset="-122"/>
              </a:rPr>
              <a:t>43110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431102</a:t>
            </a:r>
            <a:r>
              <a:rPr lang="zh-CN" altLang="zh-CN" sz="850" dirty="0">
                <a:solidFill>
                  <a:schemeClr val="tx1"/>
                </a:solidFill>
                <a:latin typeface="楷体" pitchFamily="49" charset="-122"/>
                <a:ea typeface="楷体" pitchFamily="49" charset="-122"/>
              </a:rPr>
              <a:t>）、全日制学术学位非定向硕士研究生（</a:t>
            </a:r>
            <a:r>
              <a:rPr lang="en-US" altLang="zh-CN" sz="850" dirty="0">
                <a:solidFill>
                  <a:schemeClr val="tx1"/>
                </a:solidFill>
                <a:latin typeface="楷体" pitchFamily="49" charset="-122"/>
                <a:ea typeface="楷体" pitchFamily="49" charset="-122"/>
              </a:rPr>
              <a:t>43114</a:t>
            </a:r>
            <a:r>
              <a:rPr lang="zh-CN" altLang="zh-CN" sz="850" dirty="0">
                <a:solidFill>
                  <a:schemeClr val="tx1"/>
                </a:solidFill>
                <a:latin typeface="楷体" pitchFamily="49" charset="-122"/>
                <a:ea typeface="楷体" pitchFamily="49" charset="-122"/>
              </a:rPr>
              <a:t>）、全日制学术学位定向硕士研究生（</a:t>
            </a:r>
            <a:r>
              <a:rPr lang="en-US" altLang="zh-CN" sz="850" dirty="0">
                <a:solidFill>
                  <a:schemeClr val="tx1"/>
                </a:solidFill>
                <a:latin typeface="楷体" pitchFamily="49" charset="-122"/>
                <a:ea typeface="楷体" pitchFamily="49" charset="-122"/>
              </a:rPr>
              <a:t>43115</a:t>
            </a:r>
            <a:r>
              <a:rPr lang="zh-CN" altLang="zh-CN" sz="850" dirty="0">
                <a:solidFill>
                  <a:schemeClr val="tx1"/>
                </a:solidFill>
                <a:latin typeface="楷体" pitchFamily="49" charset="-122"/>
                <a:ea typeface="楷体" pitchFamily="49" charset="-122"/>
              </a:rPr>
              <a:t>）、非全日制学术学位非定向硕士研究生（</a:t>
            </a:r>
            <a:r>
              <a:rPr lang="en-US" altLang="zh-CN" sz="850" dirty="0">
                <a:solidFill>
                  <a:schemeClr val="tx1"/>
                </a:solidFill>
                <a:latin typeface="楷体" pitchFamily="49" charset="-122"/>
                <a:ea typeface="楷体" pitchFamily="49" charset="-122"/>
              </a:rPr>
              <a:t>43116</a:t>
            </a:r>
            <a:r>
              <a:rPr lang="zh-CN" altLang="zh-CN" sz="850" dirty="0">
                <a:solidFill>
                  <a:schemeClr val="tx1"/>
                </a:solidFill>
                <a:latin typeface="楷体" pitchFamily="49" charset="-122"/>
                <a:ea typeface="楷体" pitchFamily="49" charset="-122"/>
              </a:rPr>
              <a:t>）、非全日制学术学位定向硕士研究生（</a:t>
            </a:r>
            <a:r>
              <a:rPr lang="en-US" altLang="zh-CN" sz="850" dirty="0">
                <a:solidFill>
                  <a:schemeClr val="tx1"/>
                </a:solidFill>
                <a:latin typeface="楷体" pitchFamily="49" charset="-122"/>
                <a:ea typeface="楷体" pitchFamily="49" charset="-122"/>
              </a:rPr>
              <a:t>43117</a:t>
            </a:r>
            <a:r>
              <a:rPr lang="zh-CN" altLang="zh-CN" sz="850" dirty="0">
                <a:solidFill>
                  <a:schemeClr val="tx1"/>
                </a:solidFill>
                <a:latin typeface="楷体" pitchFamily="49" charset="-122"/>
                <a:ea typeface="楷体" pitchFamily="49" charset="-122"/>
              </a:rPr>
              <a:t>）；专业学位硕士研究生（</a:t>
            </a:r>
            <a:r>
              <a:rPr lang="en-US" altLang="zh-CN" sz="850" dirty="0">
                <a:solidFill>
                  <a:schemeClr val="tx1"/>
                </a:solidFill>
                <a:latin typeface="楷体" pitchFamily="49" charset="-122"/>
                <a:ea typeface="楷体" pitchFamily="49" charset="-122"/>
              </a:rPr>
              <a:t>43120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431202</a:t>
            </a:r>
            <a:r>
              <a:rPr lang="zh-CN" altLang="zh-CN" sz="850" dirty="0">
                <a:solidFill>
                  <a:schemeClr val="tx1"/>
                </a:solidFill>
                <a:latin typeface="楷体" pitchFamily="49" charset="-122"/>
                <a:ea typeface="楷体" pitchFamily="49" charset="-122"/>
              </a:rPr>
              <a:t>）、全日制专业学位非定向硕士研究生（</a:t>
            </a:r>
            <a:r>
              <a:rPr lang="en-US" altLang="zh-CN" sz="850" dirty="0">
                <a:solidFill>
                  <a:schemeClr val="tx1"/>
                </a:solidFill>
                <a:latin typeface="楷体" pitchFamily="49" charset="-122"/>
                <a:ea typeface="楷体" pitchFamily="49" charset="-122"/>
              </a:rPr>
              <a:t>43124</a:t>
            </a:r>
            <a:r>
              <a:rPr lang="zh-CN" altLang="zh-CN" sz="850" dirty="0">
                <a:solidFill>
                  <a:schemeClr val="tx1"/>
                </a:solidFill>
                <a:latin typeface="楷体" pitchFamily="49" charset="-122"/>
                <a:ea typeface="楷体" pitchFamily="49" charset="-122"/>
              </a:rPr>
              <a:t>）、全日制专业学位定向硕士研究生（</a:t>
            </a:r>
            <a:r>
              <a:rPr lang="en-US" altLang="zh-CN" sz="850" dirty="0">
                <a:solidFill>
                  <a:schemeClr val="tx1"/>
                </a:solidFill>
                <a:latin typeface="楷体" pitchFamily="49" charset="-122"/>
                <a:ea typeface="楷体" pitchFamily="49" charset="-122"/>
              </a:rPr>
              <a:t>43125</a:t>
            </a:r>
            <a:r>
              <a:rPr lang="zh-CN" altLang="zh-CN" sz="850" dirty="0">
                <a:solidFill>
                  <a:schemeClr val="tx1"/>
                </a:solidFill>
                <a:latin typeface="楷体" pitchFamily="49" charset="-122"/>
                <a:ea typeface="楷体" pitchFamily="49" charset="-122"/>
              </a:rPr>
              <a:t>）、非全日制专业学位非定向硕士研究生（</a:t>
            </a:r>
            <a:r>
              <a:rPr lang="en-US" altLang="zh-CN" sz="850" dirty="0">
                <a:solidFill>
                  <a:schemeClr val="tx1"/>
                </a:solidFill>
                <a:latin typeface="楷体" pitchFamily="49" charset="-122"/>
                <a:ea typeface="楷体" pitchFamily="49" charset="-122"/>
              </a:rPr>
              <a:t>43126</a:t>
            </a:r>
            <a:r>
              <a:rPr lang="zh-CN" altLang="zh-CN" sz="850" dirty="0">
                <a:solidFill>
                  <a:schemeClr val="tx1"/>
                </a:solidFill>
                <a:latin typeface="楷体" pitchFamily="49" charset="-122"/>
                <a:ea typeface="楷体" pitchFamily="49" charset="-122"/>
              </a:rPr>
              <a:t>）、非全日制专业学位定向硕士研究生（</a:t>
            </a:r>
            <a:r>
              <a:rPr lang="en-US" altLang="zh-CN" sz="850" dirty="0">
                <a:solidFill>
                  <a:schemeClr val="tx1"/>
                </a:solidFill>
                <a:latin typeface="楷体" pitchFamily="49" charset="-122"/>
                <a:ea typeface="楷体" pitchFamily="49" charset="-122"/>
              </a:rPr>
              <a:t>43127</a:t>
            </a:r>
            <a:r>
              <a:rPr lang="zh-CN" altLang="zh-CN" sz="850" dirty="0">
                <a:solidFill>
                  <a:schemeClr val="tx1"/>
                </a:solidFill>
                <a:latin typeface="楷体" pitchFamily="49" charset="-122"/>
                <a:ea typeface="楷体" pitchFamily="49" charset="-122"/>
              </a:rPr>
              <a:t>）；</a:t>
            </a:r>
          </a:p>
        </p:txBody>
      </p:sp>
      <p:sp>
        <p:nvSpPr>
          <p:cNvPr id="13" name="线形标注 1 12"/>
          <p:cNvSpPr/>
          <p:nvPr/>
        </p:nvSpPr>
        <p:spPr>
          <a:xfrm>
            <a:off x="3995936" y="3826818"/>
            <a:ext cx="5040560" cy="1316682"/>
          </a:xfrm>
          <a:prstGeom prst="borderCallout1">
            <a:avLst>
              <a:gd name="adj1" fmla="val 2276"/>
              <a:gd name="adj2" fmla="val 50485"/>
              <a:gd name="adj3" fmla="val -214021"/>
              <a:gd name="adj4" fmla="val 9330"/>
            </a:avLst>
          </a:prstGeom>
          <a:solidFill>
            <a:srgbClr val="FFFFCC"/>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研究生招生计划类型编码：</a:t>
            </a:r>
            <a:r>
              <a:rPr lang="en-US" altLang="zh-CN" sz="900" dirty="0">
                <a:solidFill>
                  <a:schemeClr val="tx1"/>
                </a:solidFill>
                <a:latin typeface="楷体" pitchFamily="49" charset="-122"/>
                <a:ea typeface="楷体" pitchFamily="49" charset="-122"/>
              </a:rPr>
              <a:t>01</a:t>
            </a:r>
            <a:r>
              <a:rPr lang="zh-CN" altLang="zh-CN" sz="900" dirty="0">
                <a:solidFill>
                  <a:schemeClr val="tx1"/>
                </a:solidFill>
                <a:latin typeface="楷体" pitchFamily="49" charset="-122"/>
                <a:ea typeface="楷体" pitchFamily="49" charset="-122"/>
              </a:rPr>
              <a:t>常规计划、</a:t>
            </a:r>
            <a:r>
              <a:rPr lang="en-US" altLang="zh-CN" sz="900" dirty="0">
                <a:solidFill>
                  <a:schemeClr val="tx1"/>
                </a:solidFill>
                <a:latin typeface="楷体" pitchFamily="49" charset="-122"/>
                <a:ea typeface="楷体" pitchFamily="49" charset="-122"/>
              </a:rPr>
              <a:t>02</a:t>
            </a:r>
            <a:r>
              <a:rPr lang="zh-CN" altLang="zh-CN" sz="900" dirty="0">
                <a:solidFill>
                  <a:schemeClr val="tx1"/>
                </a:solidFill>
                <a:latin typeface="楷体" pitchFamily="49" charset="-122"/>
                <a:ea typeface="楷体" pitchFamily="49" charset="-122"/>
              </a:rPr>
              <a:t>高等学校与科研机构联合培养研究生专项招生计划、</a:t>
            </a:r>
            <a:r>
              <a:rPr lang="en-US" altLang="zh-CN" sz="900" dirty="0">
                <a:solidFill>
                  <a:schemeClr val="tx1"/>
                </a:solidFill>
                <a:latin typeface="楷体" pitchFamily="49" charset="-122"/>
                <a:ea typeface="楷体" pitchFamily="49" charset="-122"/>
              </a:rPr>
              <a:t>03</a:t>
            </a:r>
            <a:r>
              <a:rPr lang="zh-CN" altLang="zh-CN" sz="900" dirty="0">
                <a:solidFill>
                  <a:schemeClr val="tx1"/>
                </a:solidFill>
                <a:latin typeface="楷体" pitchFamily="49" charset="-122"/>
                <a:ea typeface="楷体" pitchFamily="49" charset="-122"/>
              </a:rPr>
              <a:t>联合培养单位招生计划（高校与高校之间联合培养）、</a:t>
            </a:r>
            <a:r>
              <a:rPr lang="en-US" altLang="zh-CN" sz="900" dirty="0">
                <a:solidFill>
                  <a:schemeClr val="tx1"/>
                </a:solidFill>
                <a:latin typeface="楷体" pitchFamily="49" charset="-122"/>
                <a:ea typeface="楷体" pitchFamily="49" charset="-122"/>
              </a:rPr>
              <a:t>04</a:t>
            </a:r>
            <a:r>
              <a:rPr lang="zh-CN" altLang="zh-CN" sz="900" dirty="0">
                <a:solidFill>
                  <a:schemeClr val="tx1"/>
                </a:solidFill>
                <a:latin typeface="楷体" pitchFamily="49" charset="-122"/>
                <a:ea typeface="楷体" pitchFamily="49" charset="-122"/>
              </a:rPr>
              <a:t>少数民族高层次骨干人才研究生招生计划、</a:t>
            </a:r>
            <a:r>
              <a:rPr lang="en-US" altLang="zh-CN" sz="900" dirty="0">
                <a:solidFill>
                  <a:schemeClr val="tx1"/>
                </a:solidFill>
                <a:latin typeface="楷体" pitchFamily="49" charset="-122"/>
                <a:ea typeface="楷体" pitchFamily="49" charset="-122"/>
              </a:rPr>
              <a:t>05</a:t>
            </a:r>
            <a:r>
              <a:rPr lang="zh-CN" altLang="zh-CN" sz="900" dirty="0">
                <a:solidFill>
                  <a:schemeClr val="tx1"/>
                </a:solidFill>
                <a:latin typeface="楷体" pitchFamily="49" charset="-122"/>
                <a:ea typeface="楷体" pitchFamily="49" charset="-122"/>
              </a:rPr>
              <a:t>对口支援西部地区高校定向培养研究生计划、</a:t>
            </a:r>
            <a:r>
              <a:rPr lang="en-US" altLang="zh-CN" sz="900" dirty="0">
                <a:solidFill>
                  <a:schemeClr val="tx1"/>
                </a:solidFill>
                <a:latin typeface="楷体" pitchFamily="49" charset="-122"/>
                <a:ea typeface="楷体" pitchFamily="49" charset="-122"/>
              </a:rPr>
              <a:t>06</a:t>
            </a:r>
            <a:r>
              <a:rPr lang="zh-CN" altLang="zh-CN" sz="900" dirty="0">
                <a:solidFill>
                  <a:schemeClr val="tx1"/>
                </a:solidFill>
                <a:latin typeface="楷体" pitchFamily="49" charset="-122"/>
                <a:ea typeface="楷体" pitchFamily="49" charset="-122"/>
              </a:rPr>
              <a:t>援藏计划专项硕士生招生计划、</a:t>
            </a:r>
            <a:r>
              <a:rPr lang="en-US" altLang="zh-CN" sz="900" dirty="0">
                <a:solidFill>
                  <a:schemeClr val="tx1"/>
                </a:solidFill>
                <a:latin typeface="楷体" pitchFamily="49" charset="-122"/>
                <a:ea typeface="楷体" pitchFamily="49" charset="-122"/>
              </a:rPr>
              <a:t>07</a:t>
            </a:r>
            <a:r>
              <a:rPr lang="zh-CN" altLang="zh-CN" sz="900" dirty="0">
                <a:solidFill>
                  <a:schemeClr val="tx1"/>
                </a:solidFill>
                <a:latin typeface="楷体" pitchFamily="49" charset="-122"/>
                <a:ea typeface="楷体" pitchFamily="49" charset="-122"/>
              </a:rPr>
              <a:t>援疆博士师资专项招生计划、</a:t>
            </a:r>
            <a:r>
              <a:rPr lang="en-US" altLang="zh-CN" sz="900" dirty="0">
                <a:solidFill>
                  <a:schemeClr val="tx1"/>
                </a:solidFill>
                <a:latin typeface="楷体" pitchFamily="49" charset="-122"/>
                <a:ea typeface="楷体" pitchFamily="49" charset="-122"/>
              </a:rPr>
              <a:t>08</a:t>
            </a:r>
            <a:r>
              <a:rPr lang="zh-CN" altLang="zh-CN" sz="900" dirty="0">
                <a:solidFill>
                  <a:schemeClr val="tx1"/>
                </a:solidFill>
                <a:latin typeface="楷体" pitchFamily="49" charset="-122"/>
                <a:ea typeface="楷体" pitchFamily="49" charset="-122"/>
              </a:rPr>
              <a:t>退役大学生士兵专项硕士研究生招生计划、</a:t>
            </a:r>
            <a:r>
              <a:rPr lang="en-US" altLang="zh-CN" sz="900" dirty="0">
                <a:solidFill>
                  <a:schemeClr val="tx1"/>
                </a:solidFill>
                <a:latin typeface="楷体" pitchFamily="49" charset="-122"/>
                <a:ea typeface="楷体" pitchFamily="49" charset="-122"/>
              </a:rPr>
              <a:t>09</a:t>
            </a:r>
            <a:r>
              <a:rPr lang="zh-CN" altLang="zh-CN" sz="900" dirty="0">
                <a:solidFill>
                  <a:schemeClr val="tx1"/>
                </a:solidFill>
                <a:latin typeface="楷体" pitchFamily="49" charset="-122"/>
                <a:ea typeface="楷体" pitchFamily="49" charset="-122"/>
              </a:rPr>
              <a:t>强军计划专项硕士生招生计划、</a:t>
            </a:r>
            <a:r>
              <a:rPr lang="en-US" altLang="zh-CN" sz="900" dirty="0">
                <a:solidFill>
                  <a:schemeClr val="tx1"/>
                </a:solidFill>
                <a:latin typeface="楷体" pitchFamily="49" charset="-122"/>
                <a:ea typeface="楷体" pitchFamily="49" charset="-122"/>
              </a:rPr>
              <a:t>10</a:t>
            </a:r>
            <a:r>
              <a:rPr lang="zh-CN" altLang="zh-CN" sz="900" dirty="0">
                <a:solidFill>
                  <a:schemeClr val="tx1"/>
                </a:solidFill>
                <a:latin typeface="楷体" pitchFamily="49" charset="-122"/>
                <a:ea typeface="楷体" pitchFamily="49" charset="-122"/>
              </a:rPr>
              <a:t>免费师范毕业生在职攻读教育硕士专项计划、</a:t>
            </a:r>
            <a:r>
              <a:rPr lang="en-US" altLang="zh-CN" sz="900" dirty="0">
                <a:solidFill>
                  <a:schemeClr val="tx1"/>
                </a:solidFill>
                <a:latin typeface="楷体" pitchFamily="49" charset="-122"/>
                <a:ea typeface="楷体" pitchFamily="49" charset="-122"/>
              </a:rPr>
              <a:t>11</a:t>
            </a:r>
            <a:r>
              <a:rPr lang="zh-CN" altLang="zh-CN" sz="900" dirty="0">
                <a:solidFill>
                  <a:schemeClr val="tx1"/>
                </a:solidFill>
                <a:latin typeface="楷体" pitchFamily="49" charset="-122"/>
                <a:ea typeface="楷体" pitchFamily="49" charset="-122"/>
              </a:rPr>
              <a:t>农村学校教育硕士师资培养计划专项招生计划、</a:t>
            </a:r>
            <a:r>
              <a:rPr lang="en-US" altLang="zh-CN" sz="900" dirty="0">
                <a:solidFill>
                  <a:schemeClr val="tx1"/>
                </a:solidFill>
                <a:latin typeface="楷体" pitchFamily="49" charset="-122"/>
                <a:ea typeface="楷体" pitchFamily="49" charset="-122"/>
              </a:rPr>
              <a:t>12</a:t>
            </a:r>
            <a:r>
              <a:rPr lang="zh-CN" altLang="zh-CN" sz="900" dirty="0">
                <a:solidFill>
                  <a:schemeClr val="tx1"/>
                </a:solidFill>
                <a:latin typeface="楷体" pitchFamily="49" charset="-122"/>
                <a:ea typeface="楷体" pitchFamily="49" charset="-122"/>
              </a:rPr>
              <a:t>高校思政工作骨干攻读博士学位招生计划、</a:t>
            </a:r>
            <a:r>
              <a:rPr lang="en-US" altLang="zh-CN" sz="900" dirty="0">
                <a:solidFill>
                  <a:schemeClr val="tx1"/>
                </a:solidFill>
                <a:latin typeface="楷体" pitchFamily="49" charset="-122"/>
                <a:ea typeface="楷体" pitchFamily="49" charset="-122"/>
              </a:rPr>
              <a:t>13</a:t>
            </a:r>
            <a:r>
              <a:rPr lang="zh-CN" altLang="zh-CN" sz="900" dirty="0">
                <a:solidFill>
                  <a:schemeClr val="tx1"/>
                </a:solidFill>
                <a:latin typeface="楷体" pitchFamily="49" charset="-122"/>
                <a:ea typeface="楷体" pitchFamily="49" charset="-122"/>
              </a:rPr>
              <a:t>高校思想政治理论课教师在职攻读马克思主义理论博士学位专项招生计划、</a:t>
            </a:r>
            <a:r>
              <a:rPr lang="en-US" altLang="zh-CN" sz="900" dirty="0">
                <a:solidFill>
                  <a:schemeClr val="tx1"/>
                </a:solidFill>
                <a:latin typeface="楷体" pitchFamily="49" charset="-122"/>
                <a:ea typeface="楷体" pitchFamily="49" charset="-122"/>
              </a:rPr>
              <a:t>14</a:t>
            </a:r>
            <a:r>
              <a:rPr lang="zh-CN" altLang="zh-CN" sz="900" dirty="0">
                <a:solidFill>
                  <a:schemeClr val="tx1"/>
                </a:solidFill>
                <a:latin typeface="楷体" pitchFamily="49" charset="-122"/>
                <a:ea typeface="楷体" pitchFamily="49" charset="-122"/>
              </a:rPr>
              <a:t>国家急需学科高层次人才培养支持计划：马克思主义理论、集成电路、网络空间安全、航空发动机及燃气轮机、人工智能、核科学与技术。</a:t>
            </a:r>
          </a:p>
        </p:txBody>
      </p:sp>
      <p:sp>
        <p:nvSpPr>
          <p:cNvPr id="12" name="线形标注 1 11"/>
          <p:cNvSpPr/>
          <p:nvPr/>
        </p:nvSpPr>
        <p:spPr>
          <a:xfrm>
            <a:off x="3635896" y="2571750"/>
            <a:ext cx="5508104" cy="1152128"/>
          </a:xfrm>
          <a:prstGeom prst="borderCallout1">
            <a:avLst>
              <a:gd name="adj1" fmla="val 575"/>
              <a:gd name="adj2" fmla="val 20486"/>
              <a:gd name="adj3" fmla="val -49254"/>
              <a:gd name="adj4" fmla="val 14254"/>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分专业学生数填写：</a:t>
            </a:r>
            <a:r>
              <a:rPr lang="zh-CN" altLang="zh-CN" sz="900" b="1" dirty="0">
                <a:solidFill>
                  <a:schemeClr val="tx1"/>
                </a:solidFill>
                <a:latin typeface="楷体" pitchFamily="49" charset="-122"/>
                <a:ea typeface="楷体" pitchFamily="49" charset="-122"/>
              </a:rPr>
              <a:t>专业名称和专业代码按《学位授予和人才培养学科目录（统计用）》填写，专业代码的填写方法前五位为小计类别码，中间六位为专业代码，后两位为研究生招生计划类型。如：全日制学术学位非定向硕士研究生、哲学专业、常规计划，代码应填</a:t>
            </a:r>
            <a:r>
              <a:rPr lang="en-US" altLang="zh-CN" sz="900" b="1" dirty="0">
                <a:solidFill>
                  <a:schemeClr val="tx1"/>
                </a:solidFill>
                <a:latin typeface="楷体" pitchFamily="49" charset="-122"/>
                <a:ea typeface="楷体" pitchFamily="49" charset="-122"/>
              </a:rPr>
              <a:t>4311401010101</a:t>
            </a:r>
            <a:r>
              <a:rPr lang="zh-CN" altLang="zh-CN" sz="900" b="1" dirty="0">
                <a:solidFill>
                  <a:schemeClr val="tx1"/>
                </a:solidFill>
                <a:latin typeface="楷体" pitchFamily="49" charset="-122"/>
                <a:ea typeface="楷体" pitchFamily="49" charset="-122"/>
              </a:rPr>
              <a:t>，全日制学术学位非定向硕士研究生、哲学专业、高等学校与科研机构联合培养研究生专项招生计划，代码应填</a:t>
            </a:r>
            <a:r>
              <a:rPr lang="en-US" altLang="zh-CN" sz="900" b="1" dirty="0">
                <a:solidFill>
                  <a:schemeClr val="tx1"/>
                </a:solidFill>
                <a:latin typeface="楷体" pitchFamily="49" charset="-122"/>
                <a:ea typeface="楷体" pitchFamily="49" charset="-122"/>
              </a:rPr>
              <a:t>4311401010102</a:t>
            </a:r>
            <a:r>
              <a:rPr lang="zh-CN" altLang="zh-CN" sz="900" b="1" dirty="0">
                <a:solidFill>
                  <a:schemeClr val="tx1"/>
                </a:solidFill>
                <a:latin typeface="楷体" pitchFamily="49" charset="-122"/>
                <a:ea typeface="楷体" pitchFamily="49" charset="-122"/>
              </a:rPr>
              <a:t>。</a:t>
            </a:r>
          </a:p>
          <a:p>
            <a:r>
              <a:rPr lang="zh-CN" altLang="zh-CN" sz="900" b="1" dirty="0">
                <a:solidFill>
                  <a:srgbClr val="FF0000"/>
                </a:solidFill>
                <a:latin typeface="楷体" pitchFamily="49" charset="-122"/>
                <a:ea typeface="楷体" pitchFamily="49" charset="-122"/>
              </a:rPr>
              <a:t>自主专业名称的专业，</a:t>
            </a:r>
            <a:r>
              <a:rPr lang="zh-CN" altLang="zh-CN" sz="900" b="1" dirty="0">
                <a:solidFill>
                  <a:schemeClr val="tx1"/>
                </a:solidFill>
                <a:latin typeface="楷体" pitchFamily="49" charset="-122"/>
                <a:ea typeface="楷体" pitchFamily="49" charset="-122"/>
              </a:rPr>
              <a:t>按其培养方案、培养方向、课程安排归类到专业目录中的二级学科代码，自主专业名称栏按实际专业名称填报。当按一级学科招生时，专业代码第</a:t>
            </a:r>
            <a:r>
              <a:rPr lang="en-US" altLang="zh-CN" sz="900" b="1" dirty="0">
                <a:solidFill>
                  <a:schemeClr val="tx1"/>
                </a:solidFill>
                <a:latin typeface="楷体" pitchFamily="49" charset="-122"/>
                <a:ea typeface="楷体" pitchFamily="49" charset="-122"/>
              </a:rPr>
              <a:t>5</a:t>
            </a:r>
            <a:r>
              <a:rPr lang="zh-CN" altLang="zh-CN" sz="900" b="1" dirty="0">
                <a:solidFill>
                  <a:schemeClr val="tx1"/>
                </a:solidFill>
                <a:latin typeface="楷体" pitchFamily="49" charset="-122"/>
                <a:ea typeface="楷体" pitchFamily="49" charset="-122"/>
              </a:rPr>
              <a:t>、</a:t>
            </a:r>
            <a:r>
              <a:rPr lang="en-US" altLang="zh-CN" sz="900" b="1" dirty="0">
                <a:solidFill>
                  <a:schemeClr val="tx1"/>
                </a:solidFill>
                <a:latin typeface="楷体" pitchFamily="49" charset="-122"/>
                <a:ea typeface="楷体" pitchFamily="49" charset="-122"/>
              </a:rPr>
              <a:t>6</a:t>
            </a:r>
            <a:r>
              <a:rPr lang="zh-CN" altLang="zh-CN" sz="900" b="1" dirty="0">
                <a:solidFill>
                  <a:schemeClr val="tx1"/>
                </a:solidFill>
                <a:latin typeface="楷体" pitchFamily="49" charset="-122"/>
                <a:ea typeface="楷体" pitchFamily="49" charset="-122"/>
              </a:rPr>
              <a:t>位填‘</a:t>
            </a:r>
            <a:r>
              <a:rPr lang="en-US" altLang="zh-CN" sz="900" b="1" dirty="0">
                <a:solidFill>
                  <a:schemeClr val="tx1"/>
                </a:solidFill>
                <a:latin typeface="楷体" pitchFamily="49" charset="-122"/>
                <a:ea typeface="楷体" pitchFamily="49" charset="-122"/>
              </a:rPr>
              <a:t>TP</a:t>
            </a:r>
            <a:r>
              <a:rPr lang="zh-CN" altLang="zh-CN" sz="900" b="1" dirty="0">
                <a:solidFill>
                  <a:schemeClr val="tx1"/>
                </a:solidFill>
                <a:latin typeface="楷体" pitchFamily="49" charset="-122"/>
                <a:ea typeface="楷体" pitchFamily="49" charset="-122"/>
              </a:rPr>
              <a:t>’，后两位为研究生招生计划类型。如：当按哲学一级学科（</a:t>
            </a:r>
            <a:r>
              <a:rPr lang="en-US" altLang="zh-CN" sz="900" b="1" dirty="0">
                <a:solidFill>
                  <a:schemeClr val="tx1"/>
                </a:solidFill>
                <a:latin typeface="楷体" pitchFamily="49" charset="-122"/>
                <a:ea typeface="楷体" pitchFamily="49" charset="-122"/>
              </a:rPr>
              <a:t>010100</a:t>
            </a:r>
            <a:r>
              <a:rPr lang="zh-CN" altLang="zh-CN" sz="900" b="1" dirty="0">
                <a:solidFill>
                  <a:schemeClr val="tx1"/>
                </a:solidFill>
                <a:latin typeface="楷体" pitchFamily="49" charset="-122"/>
                <a:ea typeface="楷体" pitchFamily="49" charset="-122"/>
              </a:rPr>
              <a:t>）、常规计划招生时，专业代码按</a:t>
            </a:r>
            <a:r>
              <a:rPr lang="en-US" altLang="zh-CN" sz="900" b="1" dirty="0">
                <a:solidFill>
                  <a:schemeClr val="tx1"/>
                </a:solidFill>
                <a:latin typeface="楷体" pitchFamily="49" charset="-122"/>
                <a:ea typeface="楷体" pitchFamily="49" charset="-122"/>
              </a:rPr>
              <a:t>0101TP01</a:t>
            </a:r>
            <a:r>
              <a:rPr lang="zh-CN" altLang="zh-CN" sz="900" b="1" dirty="0">
                <a:solidFill>
                  <a:schemeClr val="tx1"/>
                </a:solidFill>
                <a:latin typeface="楷体" pitchFamily="49" charset="-122"/>
                <a:ea typeface="楷体" pitchFamily="49" charset="-122"/>
              </a:rPr>
              <a:t>填报。</a:t>
            </a:r>
          </a:p>
        </p:txBody>
      </p:sp>
      <p:sp>
        <p:nvSpPr>
          <p:cNvPr id="14" name="圆角矩形 13"/>
          <p:cNvSpPr/>
          <p:nvPr/>
        </p:nvSpPr>
        <p:spPr>
          <a:xfrm>
            <a:off x="4895528" y="1491630"/>
            <a:ext cx="4140968" cy="1008112"/>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各类小计的关系：</a:t>
            </a:r>
            <a:r>
              <a:rPr lang="zh-CN" altLang="zh-CN" sz="900" dirty="0">
                <a:solidFill>
                  <a:schemeClr val="tx1"/>
                </a:solidFill>
                <a:latin typeface="楷体" pitchFamily="49" charset="-122"/>
                <a:ea typeface="楷体" pitchFamily="49" charset="-122"/>
              </a:rPr>
              <a:t>硕士研究生等于学术学位硕士研究生、专业学位硕士研究生之和；学术学位硕士研究生等于全日制学术学位非定向硕士研究生、全日制学术学位定向硕士研究生、非全日制学术学位非定向硕士研究生、非全日制学术学位定向硕士研究生的学术学位硕士研究生分专业学生数之和；专业学位硕士研究生等于全日制专业学位非定向硕士研究生、全日制专业学位定向硕士研究生、非全日制专业学位非定向硕士研究生、非全日制专业学位定向硕士研究生的专业学位硕士研究生分专业（领域）学生数之和；</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0"/>
            <a:ext cx="9144000" cy="432048"/>
          </a:xfrm>
          <a:prstGeom prst="rect">
            <a:avLst/>
          </a:prstGeom>
          <a:solidFill>
            <a:srgbClr val="348EA6"/>
          </a:solidFill>
          <a:ln>
            <a:solidFill>
              <a:srgbClr val="348E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solidFill>
            </a:endParaRPr>
          </a:p>
        </p:txBody>
      </p:sp>
      <p:sp>
        <p:nvSpPr>
          <p:cNvPr id="1027" name="Rectangle 3"/>
          <p:cNvSpPr>
            <a:spLocks noChangeArrowheads="1"/>
          </p:cNvSpPr>
          <p:nvPr/>
        </p:nvSpPr>
        <p:spPr bwMode="auto">
          <a:xfrm>
            <a:off x="1642352" y="13157"/>
            <a:ext cx="5859296" cy="430887"/>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sz="2200" b="1" i="0" u="none" strike="noStrike" cap="none" normalizeH="0" baseline="0" dirty="0">
                <a:ln>
                  <a:noFill/>
                </a:ln>
                <a:solidFill>
                  <a:schemeClr val="bg1"/>
                </a:solidFill>
                <a:effectLst/>
                <a:latin typeface="黑体" pitchFamily="49" charset="-122"/>
                <a:ea typeface="黑体" pitchFamily="49" charset="-122"/>
                <a:cs typeface="Times New Roman" pitchFamily="18" charset="0"/>
              </a:rPr>
              <a:t>高等教育学校（机构）统计报表填报总体说明</a:t>
            </a:r>
            <a:endParaRPr kumimoji="0" lang="zh-CN" sz="2200" b="0" i="0" u="none" strike="noStrike" cap="none" normalizeH="0" baseline="0" dirty="0">
              <a:ln>
                <a:noFill/>
              </a:ln>
              <a:solidFill>
                <a:schemeClr val="bg1"/>
              </a:solidFill>
              <a:effectLst/>
              <a:latin typeface="黑体" pitchFamily="49" charset="-122"/>
              <a:ea typeface="黑体" pitchFamily="49" charset="-122"/>
              <a:cs typeface="宋体" pitchFamily="2" charset="-122"/>
            </a:endParaRPr>
          </a:p>
        </p:txBody>
      </p:sp>
      <p:sp>
        <p:nvSpPr>
          <p:cNvPr id="1028" name="Rectangle 4"/>
          <p:cNvSpPr>
            <a:spLocks noChangeArrowheads="1"/>
          </p:cNvSpPr>
          <p:nvPr/>
        </p:nvSpPr>
        <p:spPr bwMode="auto">
          <a:xfrm>
            <a:off x="467544" y="699542"/>
            <a:ext cx="8280920" cy="352404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228600" algn="l" defTabSz="914400" rtl="0" eaLnBrk="1" fontAlgn="base" latinLnBrk="0" hangingPunct="1">
              <a:lnSpc>
                <a:spcPct val="100000"/>
              </a:lnSpc>
              <a:spcBef>
                <a:spcPts val="600"/>
              </a:spcBef>
              <a:spcAft>
                <a:spcPct val="0"/>
              </a:spcAft>
              <a:buClrTx/>
              <a:buSzTx/>
              <a:buFontTx/>
              <a:buNone/>
              <a:tabLs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1.</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填报范围：</a:t>
            </a:r>
            <a:r>
              <a:rPr kumimoji="0" lang="zh-CN" altLang="en-US"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经教育部或省、自治区、直辖市人民政府批准，并在教育部或省级教育行政部门备案实施高等教育的学校（机构）。具体填报参见</a:t>
            </a:r>
            <a:r>
              <a:rPr kumimoji="0" lang="en-US" altLang="zh-CN"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a:t>
            </a:r>
            <a:r>
              <a:rPr kumimoji="0" lang="zh-CN" altLang="en-US"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高等教育学校（机构）统计报表填报范围</a:t>
            </a:r>
            <a:r>
              <a:rPr kumimoji="0" lang="en-US" altLang="zh-CN"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a:t>
            </a:r>
            <a:r>
              <a:rPr kumimoji="0" lang="zh-CN" altLang="en-US"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表。</a:t>
            </a:r>
            <a:endParaRPr kumimoji="0" lang="zh-CN" altLang="en-US" sz="120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a:p>
            <a:pPr marL="0" marR="0" lvl="0" indent="228600" algn="l" defTabSz="914400" rtl="0" eaLnBrk="0" fontAlgn="base" latinLnBrk="0" hangingPunct="0">
              <a:lnSpc>
                <a:spcPct val="100000"/>
              </a:lnSpc>
              <a:spcBef>
                <a:spcPts val="600"/>
              </a:spcBef>
              <a:spcAft>
                <a:spcPct val="0"/>
              </a:spcAft>
              <a:buClrTx/>
              <a:buSzTx/>
              <a:buFontTx/>
              <a:buNone/>
              <a:tabLs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2.</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报送时间：</a:t>
            </a:r>
            <a:r>
              <a:rPr lang="en-US" altLang="zh-CN" dirty="0">
                <a:latin typeface="楷体" pitchFamily="49" charset="-122"/>
                <a:ea typeface="楷体" pitchFamily="49" charset="-122"/>
                <a:cs typeface="Times New Roman" pitchFamily="18" charset="0"/>
              </a:rPr>
              <a:t>10</a:t>
            </a:r>
            <a:r>
              <a:rPr lang="zh-CN" altLang="en-US" dirty="0">
                <a:latin typeface="楷体" pitchFamily="49" charset="-122"/>
                <a:ea typeface="楷体" pitchFamily="49" charset="-122"/>
                <a:cs typeface="Times New Roman" pitchFamily="18" charset="0"/>
              </a:rPr>
              <a:t>月</a:t>
            </a:r>
            <a:r>
              <a:rPr lang="en-US" altLang="zh-CN" dirty="0">
                <a:latin typeface="楷体" pitchFamily="49" charset="-122"/>
                <a:ea typeface="楷体" pitchFamily="49" charset="-122"/>
                <a:cs typeface="Times New Roman" pitchFamily="18" charset="0"/>
              </a:rPr>
              <a:t>15</a:t>
            </a:r>
            <a:r>
              <a:rPr lang="zh-CN" altLang="en-US" dirty="0">
                <a:latin typeface="楷体" pitchFamily="49" charset="-122"/>
                <a:ea typeface="楷体" pitchFamily="49" charset="-122"/>
                <a:cs typeface="Times New Roman" pitchFamily="18" charset="0"/>
              </a:rPr>
              <a:t>日前。</a:t>
            </a:r>
          </a:p>
          <a:p>
            <a:pPr marL="0" marR="0" lvl="0" indent="228600" algn="l" defTabSz="914400" rtl="0" eaLnBrk="0" fontAlgn="base" latinLnBrk="0" hangingPunct="0">
              <a:lnSpc>
                <a:spcPct val="100000"/>
              </a:lnSpc>
              <a:spcBef>
                <a:spcPts val="600"/>
              </a:spcBef>
              <a:spcAft>
                <a:spcPct val="0"/>
              </a:spcAft>
              <a:buClrTx/>
              <a:buSzTx/>
              <a:buFontTx/>
              <a:buNone/>
              <a:tabLs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3.</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学年：</a:t>
            </a:r>
            <a:r>
              <a:rPr lang="zh-CN" altLang="en-US" dirty="0">
                <a:latin typeface="楷体" pitchFamily="49" charset="-122"/>
                <a:ea typeface="楷体" pitchFamily="49" charset="-122"/>
                <a:cs typeface="Times New Roman" pitchFamily="18" charset="0"/>
              </a:rPr>
              <a:t>是指教育年度，即从本年的</a:t>
            </a:r>
            <a:r>
              <a:rPr lang="en-US" altLang="zh-CN" dirty="0">
                <a:latin typeface="楷体" pitchFamily="49" charset="-122"/>
                <a:ea typeface="楷体" pitchFamily="49" charset="-122"/>
                <a:cs typeface="Times New Roman" pitchFamily="18" charset="0"/>
              </a:rPr>
              <a:t>9</a:t>
            </a:r>
            <a:r>
              <a:rPr lang="zh-CN" altLang="en-US" dirty="0">
                <a:latin typeface="楷体" pitchFamily="49" charset="-122"/>
                <a:ea typeface="楷体" pitchFamily="49" charset="-122"/>
                <a:cs typeface="Times New Roman" pitchFamily="18" charset="0"/>
              </a:rPr>
              <a:t>月</a:t>
            </a:r>
            <a:r>
              <a:rPr lang="en-US" altLang="zh-CN" dirty="0">
                <a:latin typeface="楷体" pitchFamily="49" charset="-122"/>
                <a:ea typeface="楷体" pitchFamily="49" charset="-122"/>
                <a:cs typeface="Times New Roman" pitchFamily="18" charset="0"/>
              </a:rPr>
              <a:t>1</a:t>
            </a:r>
            <a:r>
              <a:rPr lang="zh-CN" altLang="en-US" dirty="0">
                <a:latin typeface="楷体" pitchFamily="49" charset="-122"/>
                <a:ea typeface="楷体" pitchFamily="49" charset="-122"/>
                <a:cs typeface="Times New Roman" pitchFamily="18" charset="0"/>
              </a:rPr>
              <a:t>日（学年初）至第二年的</a:t>
            </a:r>
            <a:r>
              <a:rPr lang="en-US" altLang="zh-CN" dirty="0">
                <a:latin typeface="楷体" pitchFamily="49" charset="-122"/>
                <a:ea typeface="楷体" pitchFamily="49" charset="-122"/>
                <a:cs typeface="Times New Roman" pitchFamily="18" charset="0"/>
              </a:rPr>
              <a:t>8</a:t>
            </a:r>
            <a:r>
              <a:rPr lang="zh-CN" altLang="en-US" dirty="0">
                <a:latin typeface="楷体" pitchFamily="49" charset="-122"/>
                <a:ea typeface="楷体" pitchFamily="49" charset="-122"/>
                <a:cs typeface="Times New Roman" pitchFamily="18" charset="0"/>
              </a:rPr>
              <a:t>月</a:t>
            </a:r>
            <a:r>
              <a:rPr lang="en-US" altLang="zh-CN" dirty="0">
                <a:latin typeface="楷体" pitchFamily="49" charset="-122"/>
                <a:ea typeface="楷体" pitchFamily="49" charset="-122"/>
                <a:cs typeface="Times New Roman" pitchFamily="18" charset="0"/>
              </a:rPr>
              <a:t>31</a:t>
            </a:r>
            <a:r>
              <a:rPr lang="zh-CN" altLang="en-US" dirty="0">
                <a:latin typeface="楷体" pitchFamily="49" charset="-122"/>
                <a:ea typeface="楷体" pitchFamily="49" charset="-122"/>
                <a:cs typeface="Times New Roman" pitchFamily="18" charset="0"/>
              </a:rPr>
              <a:t>日（学年末）。</a:t>
            </a:r>
          </a:p>
          <a:p>
            <a:pPr marL="0" marR="0" lvl="0" indent="228600" algn="l" defTabSz="914400" rtl="0" eaLnBrk="0" fontAlgn="base" latinLnBrk="0" hangingPunct="0">
              <a:lnSpc>
                <a:spcPct val="100000"/>
              </a:lnSpc>
              <a:spcBef>
                <a:spcPts val="600"/>
              </a:spcBef>
              <a:spcAft>
                <a:spcPct val="0"/>
              </a:spcAft>
              <a:buClrTx/>
              <a:buSzTx/>
              <a:buFontTx/>
              <a:buNone/>
              <a:tabLs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4.</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统计时点：</a:t>
            </a:r>
            <a:r>
              <a:rPr lang="zh-CN" altLang="en-US" dirty="0">
                <a:latin typeface="楷体" pitchFamily="49" charset="-122"/>
                <a:ea typeface="楷体" pitchFamily="49" charset="-122"/>
                <a:cs typeface="Times New Roman" pitchFamily="18" charset="0"/>
              </a:rPr>
              <a:t>是指统计数据的调查截止时间，即本学年初</a:t>
            </a:r>
            <a:r>
              <a:rPr lang="en-US" altLang="zh-CN" dirty="0">
                <a:latin typeface="楷体" pitchFamily="49" charset="-122"/>
                <a:ea typeface="楷体" pitchFamily="49" charset="-122"/>
                <a:cs typeface="Times New Roman" pitchFamily="18" charset="0"/>
              </a:rPr>
              <a:t>9</a:t>
            </a:r>
            <a:r>
              <a:rPr lang="zh-CN" altLang="en-US" dirty="0">
                <a:latin typeface="楷体" pitchFamily="49" charset="-122"/>
                <a:ea typeface="楷体" pitchFamily="49" charset="-122"/>
                <a:cs typeface="Times New Roman" pitchFamily="18" charset="0"/>
              </a:rPr>
              <a:t>月</a:t>
            </a:r>
            <a:r>
              <a:rPr lang="en-US" altLang="zh-CN" dirty="0">
                <a:latin typeface="楷体" pitchFamily="49" charset="-122"/>
                <a:ea typeface="楷体" pitchFamily="49" charset="-122"/>
                <a:cs typeface="Times New Roman" pitchFamily="18" charset="0"/>
              </a:rPr>
              <a:t>1</a:t>
            </a:r>
            <a:r>
              <a:rPr lang="zh-CN" altLang="en-US" dirty="0">
                <a:latin typeface="楷体" pitchFamily="49" charset="-122"/>
                <a:ea typeface="楷体" pitchFamily="49" charset="-122"/>
                <a:cs typeface="Times New Roman" pitchFamily="18" charset="0"/>
              </a:rPr>
              <a:t>日。如在校生数、教职工数、占地面积、固定资产总值等指标为统计时点数。</a:t>
            </a:r>
          </a:p>
          <a:p>
            <a:pPr marL="0" marR="0" lvl="0" indent="228600" algn="l" defTabSz="914400" rtl="0" eaLnBrk="0" fontAlgn="base" latinLnBrk="0" hangingPunct="0">
              <a:lnSpc>
                <a:spcPct val="100000"/>
              </a:lnSpc>
              <a:spcBef>
                <a:spcPts val="600"/>
              </a:spcBef>
              <a:spcAft>
                <a:spcPct val="0"/>
              </a:spcAft>
              <a:buClrTx/>
              <a:buSzTx/>
              <a:buFontTx/>
              <a:buNone/>
              <a:tabLs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5.</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统计时期：</a:t>
            </a:r>
            <a:r>
              <a:rPr lang="zh-CN" altLang="en-US" dirty="0">
                <a:latin typeface="楷体" pitchFamily="49" charset="-122"/>
                <a:ea typeface="楷体" pitchFamily="49" charset="-122"/>
                <a:cs typeface="Times New Roman" pitchFamily="18" charset="0"/>
              </a:rPr>
              <a:t>是指统计数据的调查区间时间，即从上学年度的学年初</a:t>
            </a:r>
            <a:r>
              <a:rPr lang="en-US" altLang="zh-CN" dirty="0">
                <a:latin typeface="楷体" pitchFamily="49" charset="-122"/>
                <a:ea typeface="楷体" pitchFamily="49" charset="-122"/>
                <a:cs typeface="Times New Roman" pitchFamily="18" charset="0"/>
              </a:rPr>
              <a:t>9</a:t>
            </a:r>
            <a:r>
              <a:rPr lang="zh-CN" altLang="en-US" dirty="0">
                <a:latin typeface="楷体" pitchFamily="49" charset="-122"/>
                <a:ea typeface="楷体" pitchFamily="49" charset="-122"/>
                <a:cs typeface="Times New Roman" pitchFamily="18" charset="0"/>
              </a:rPr>
              <a:t>月</a:t>
            </a:r>
            <a:r>
              <a:rPr lang="en-US" altLang="zh-CN" dirty="0">
                <a:latin typeface="楷体" pitchFamily="49" charset="-122"/>
                <a:ea typeface="楷体" pitchFamily="49" charset="-122"/>
                <a:cs typeface="Times New Roman" pitchFamily="18" charset="0"/>
              </a:rPr>
              <a:t>1</a:t>
            </a:r>
            <a:r>
              <a:rPr lang="zh-CN" altLang="en-US" dirty="0">
                <a:latin typeface="楷体" pitchFamily="49" charset="-122"/>
                <a:ea typeface="楷体" pitchFamily="49" charset="-122"/>
                <a:cs typeface="Times New Roman" pitchFamily="18" charset="0"/>
              </a:rPr>
              <a:t>日至学年末</a:t>
            </a:r>
            <a:r>
              <a:rPr lang="en-US" altLang="zh-CN" dirty="0">
                <a:latin typeface="楷体" pitchFamily="49" charset="-122"/>
                <a:ea typeface="楷体" pitchFamily="49" charset="-122"/>
                <a:cs typeface="Times New Roman" pitchFamily="18" charset="0"/>
              </a:rPr>
              <a:t>8</a:t>
            </a:r>
            <a:r>
              <a:rPr lang="zh-CN" altLang="en-US" dirty="0">
                <a:latin typeface="楷体" pitchFamily="49" charset="-122"/>
                <a:ea typeface="楷体" pitchFamily="49" charset="-122"/>
                <a:cs typeface="Times New Roman" pitchFamily="18" charset="0"/>
              </a:rPr>
              <a:t>月</a:t>
            </a:r>
            <a:r>
              <a:rPr lang="en-US" altLang="zh-CN" dirty="0">
                <a:latin typeface="楷体" pitchFamily="49" charset="-122"/>
                <a:ea typeface="楷体" pitchFamily="49" charset="-122"/>
                <a:cs typeface="Times New Roman" pitchFamily="18" charset="0"/>
              </a:rPr>
              <a:t>31</a:t>
            </a:r>
            <a:r>
              <a:rPr lang="zh-CN" altLang="en-US" dirty="0">
                <a:latin typeface="楷体" pitchFamily="49" charset="-122"/>
                <a:ea typeface="楷体" pitchFamily="49" charset="-122"/>
                <a:cs typeface="Times New Roman" pitchFamily="18" charset="0"/>
              </a:rPr>
              <a:t>日时间区间。如毕业生数、复学等指标为统计时期数。</a:t>
            </a:r>
          </a:p>
          <a:p>
            <a:pPr marL="0" marR="0" lvl="0" indent="228600" algn="l" defTabSz="914400" rtl="0" eaLnBrk="0" fontAlgn="base" latinLnBrk="0" hangingPunct="0">
              <a:lnSpc>
                <a:spcPct val="100000"/>
              </a:lnSpc>
              <a:spcBef>
                <a:spcPts val="600"/>
              </a:spcBef>
              <a:spcAft>
                <a:spcPct val="0"/>
              </a:spcAft>
              <a:buClrTx/>
              <a:buSzTx/>
              <a:buFontTx/>
              <a:buNone/>
              <a:tabLst/>
            </a:pPr>
            <a:r>
              <a:rPr kumimoji="0" lang="en-US" altLang="zh-CN"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6.</a:t>
            </a:r>
            <a:r>
              <a:rPr kumimoji="0" lang="zh-CN" altLang="en-US" b="1" i="0" u="none" strike="noStrike" cap="none" normalizeH="0" baseline="0" dirty="0">
                <a:ln>
                  <a:noFill/>
                </a:ln>
                <a:solidFill>
                  <a:srgbClr val="FF0000"/>
                </a:solidFill>
                <a:effectLst/>
                <a:latin typeface="宋体" pitchFamily="2" charset="-122"/>
                <a:ea typeface="宋体" pitchFamily="2" charset="-122"/>
                <a:cs typeface="Times New Roman" pitchFamily="18" charset="0"/>
              </a:rPr>
              <a:t>归档：</a:t>
            </a:r>
            <a:r>
              <a:rPr lang="zh-CN" altLang="en-US" dirty="0">
                <a:latin typeface="楷体" pitchFamily="49" charset="-122"/>
                <a:ea typeface="楷体" pitchFamily="49" charset="-122"/>
                <a:cs typeface="Times New Roman" pitchFamily="18" charset="0"/>
              </a:rPr>
              <a:t>本表由学校（机构）和省级教育行政部门归档管理。</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103909" y="41564"/>
            <a:ext cx="5277727" cy="369332"/>
          </a:xfrm>
          <a:prstGeom prst="rect">
            <a:avLst/>
          </a:prstGeom>
        </p:spPr>
        <p:txBody>
          <a:bodyPr wrap="square">
            <a:spAutoFit/>
          </a:bodyPr>
          <a:lstStyle/>
          <a:p>
            <a:pPr indent="344488" fontAlgn="base">
              <a:spcBef>
                <a:spcPct val="0"/>
              </a:spcBef>
              <a:spcAft>
                <a:spcPct val="0"/>
              </a:spcAft>
            </a:pPr>
            <a:r>
              <a:rPr lang="zh-CN" altLang="zh-CN" dirty="0">
                <a:solidFill>
                  <a:schemeClr val="bg1"/>
                </a:solidFill>
                <a:latin typeface="黑体" pitchFamily="49" charset="-122"/>
                <a:ea typeface="黑体" pitchFamily="49" charset="-122"/>
              </a:rPr>
              <a:t>高基</a:t>
            </a:r>
            <a:r>
              <a:rPr lang="en-US" altLang="zh-CN" dirty="0">
                <a:solidFill>
                  <a:schemeClr val="bg1"/>
                </a:solidFill>
                <a:latin typeface="黑体" pitchFamily="49" charset="-122"/>
                <a:ea typeface="黑体" pitchFamily="49" charset="-122"/>
              </a:rPr>
              <a:t>318</a:t>
            </a:r>
            <a:r>
              <a:rPr lang="zh-CN" altLang="en-US" dirty="0">
                <a:solidFill>
                  <a:schemeClr val="bg1"/>
                </a:solidFill>
                <a:latin typeface="黑体" pitchFamily="49" charset="-122"/>
                <a:ea typeface="黑体" pitchFamily="49" charset="-122"/>
              </a:rPr>
              <a:t>博</a:t>
            </a:r>
            <a:r>
              <a:rPr lang="zh-CN" altLang="zh-CN" dirty="0">
                <a:solidFill>
                  <a:schemeClr val="bg1"/>
                </a:solidFill>
                <a:latin typeface="黑体" pitchFamily="49" charset="-122"/>
                <a:ea typeface="黑体" pitchFamily="49" charset="-122"/>
              </a:rPr>
              <a:t>士研究生分专业（领域）学生数</a:t>
            </a:r>
            <a:endParaRPr lang="zh-CN" altLang="en-US" dirty="0">
              <a:solidFill>
                <a:schemeClr val="bg1"/>
              </a:solidFill>
              <a:latin typeface="黑体" pitchFamily="49" charset="-122"/>
              <a:ea typeface="黑体" pitchFamily="49" charset="-122"/>
            </a:endParaRPr>
          </a:p>
        </p:txBody>
      </p:sp>
      <p:graphicFrame>
        <p:nvGraphicFramePr>
          <p:cNvPr id="6" name="表格 5"/>
          <p:cNvGraphicFramePr>
            <a:graphicFrameLocks noGrp="1"/>
          </p:cNvGraphicFramePr>
          <p:nvPr/>
        </p:nvGraphicFramePr>
        <p:xfrm>
          <a:off x="323528" y="771550"/>
          <a:ext cx="8136906" cy="1311924"/>
        </p:xfrm>
        <a:graphic>
          <a:graphicData uri="http://schemas.openxmlformats.org/drawingml/2006/table">
            <a:tbl>
              <a:tblPr/>
              <a:tblGrid>
                <a:gridCol w="1145641">
                  <a:extLst>
                    <a:ext uri="{9D8B030D-6E8A-4147-A177-3AD203B41FA5}">
                      <a16:colId xmlns:a16="http://schemas.microsoft.com/office/drawing/2014/main" val="20000"/>
                    </a:ext>
                  </a:extLst>
                </a:gridCol>
                <a:gridCol w="1121941">
                  <a:extLst>
                    <a:ext uri="{9D8B030D-6E8A-4147-A177-3AD203B41FA5}">
                      <a16:colId xmlns:a16="http://schemas.microsoft.com/office/drawing/2014/main" val="20001"/>
                    </a:ext>
                  </a:extLst>
                </a:gridCol>
                <a:gridCol w="939350">
                  <a:extLst>
                    <a:ext uri="{9D8B030D-6E8A-4147-A177-3AD203B41FA5}">
                      <a16:colId xmlns:a16="http://schemas.microsoft.com/office/drawing/2014/main" val="20002"/>
                    </a:ext>
                  </a:extLst>
                </a:gridCol>
                <a:gridCol w="303781">
                  <a:extLst>
                    <a:ext uri="{9D8B030D-6E8A-4147-A177-3AD203B41FA5}">
                      <a16:colId xmlns:a16="http://schemas.microsoft.com/office/drawing/2014/main" val="20003"/>
                    </a:ext>
                  </a:extLst>
                </a:gridCol>
                <a:gridCol w="457825">
                  <a:extLst>
                    <a:ext uri="{9D8B030D-6E8A-4147-A177-3AD203B41FA5}">
                      <a16:colId xmlns:a16="http://schemas.microsoft.com/office/drawing/2014/main" val="20004"/>
                    </a:ext>
                  </a:extLst>
                </a:gridCol>
                <a:gridCol w="381881">
                  <a:extLst>
                    <a:ext uri="{9D8B030D-6E8A-4147-A177-3AD203B41FA5}">
                      <a16:colId xmlns:a16="http://schemas.microsoft.com/office/drawing/2014/main" val="20005"/>
                    </a:ext>
                  </a:extLst>
                </a:gridCol>
                <a:gridCol w="457825">
                  <a:extLst>
                    <a:ext uri="{9D8B030D-6E8A-4147-A177-3AD203B41FA5}">
                      <a16:colId xmlns:a16="http://schemas.microsoft.com/office/drawing/2014/main" val="20006"/>
                    </a:ext>
                  </a:extLst>
                </a:gridCol>
                <a:gridCol w="457825">
                  <a:extLst>
                    <a:ext uri="{9D8B030D-6E8A-4147-A177-3AD203B41FA5}">
                      <a16:colId xmlns:a16="http://schemas.microsoft.com/office/drawing/2014/main" val="20007"/>
                    </a:ext>
                  </a:extLst>
                </a:gridCol>
                <a:gridCol w="381881">
                  <a:extLst>
                    <a:ext uri="{9D8B030D-6E8A-4147-A177-3AD203B41FA5}">
                      <a16:colId xmlns:a16="http://schemas.microsoft.com/office/drawing/2014/main" val="20008"/>
                    </a:ext>
                  </a:extLst>
                </a:gridCol>
                <a:gridCol w="457825">
                  <a:extLst>
                    <a:ext uri="{9D8B030D-6E8A-4147-A177-3AD203B41FA5}">
                      <a16:colId xmlns:a16="http://schemas.microsoft.com/office/drawing/2014/main" val="20009"/>
                    </a:ext>
                  </a:extLst>
                </a:gridCol>
                <a:gridCol w="457825">
                  <a:extLst>
                    <a:ext uri="{9D8B030D-6E8A-4147-A177-3AD203B41FA5}">
                      <a16:colId xmlns:a16="http://schemas.microsoft.com/office/drawing/2014/main" val="20010"/>
                    </a:ext>
                  </a:extLst>
                </a:gridCol>
                <a:gridCol w="381881">
                  <a:extLst>
                    <a:ext uri="{9D8B030D-6E8A-4147-A177-3AD203B41FA5}">
                      <a16:colId xmlns:a16="http://schemas.microsoft.com/office/drawing/2014/main" val="20011"/>
                    </a:ext>
                  </a:extLst>
                </a:gridCol>
                <a:gridCol w="381881">
                  <a:extLst>
                    <a:ext uri="{9D8B030D-6E8A-4147-A177-3AD203B41FA5}">
                      <a16:colId xmlns:a16="http://schemas.microsoft.com/office/drawing/2014/main" val="20012"/>
                    </a:ext>
                  </a:extLst>
                </a:gridCol>
                <a:gridCol w="381881">
                  <a:extLst>
                    <a:ext uri="{9D8B030D-6E8A-4147-A177-3AD203B41FA5}">
                      <a16:colId xmlns:a16="http://schemas.microsoft.com/office/drawing/2014/main" val="20013"/>
                    </a:ext>
                  </a:extLst>
                </a:gridCol>
                <a:gridCol w="427663">
                  <a:extLst>
                    <a:ext uri="{9D8B030D-6E8A-4147-A177-3AD203B41FA5}">
                      <a16:colId xmlns:a16="http://schemas.microsoft.com/office/drawing/2014/main" val="20014"/>
                    </a:ext>
                  </a:extLst>
                </a:gridCol>
              </a:tblGrid>
              <a:tr h="165961">
                <a:tc rowSpan="2">
                  <a:txBody>
                    <a:bodyPr/>
                    <a:lstStyle/>
                    <a:p>
                      <a:pPr algn="ctr">
                        <a:spcAft>
                          <a:spcPts val="0"/>
                        </a:spcAft>
                      </a:pPr>
                      <a:r>
                        <a:rPr lang="zh-CN" sz="800" kern="100" dirty="0">
                          <a:latin typeface="Times New Roman"/>
                          <a:ea typeface="宋体"/>
                        </a:rPr>
                        <a:t>专业名称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专业代码</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年制</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毕业生数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授予学位数</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招生数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spcAft>
                          <a:spcPts val="0"/>
                        </a:spcAft>
                      </a:pPr>
                      <a:r>
                        <a:rPr lang="zh-CN" sz="800" kern="100">
                          <a:latin typeface="Times New Roman"/>
                          <a:ea typeface="宋体"/>
                        </a:rPr>
                        <a:t>在校生数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预计毕业生数</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38461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其中：应届毕业生</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一年级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spcAft>
                          <a:spcPts val="0"/>
                        </a:spcAft>
                      </a:pPr>
                      <a:r>
                        <a:rPr lang="zh-CN" sz="800" kern="100" dirty="0">
                          <a:latin typeface="Times New Roman"/>
                          <a:ea typeface="宋体"/>
                        </a:rPr>
                        <a:t>二年级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三年级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四年级</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五年级及以上</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51440">
                <a:tc>
                  <a:txBody>
                    <a:bodyPr/>
                    <a:lstStyle/>
                    <a:p>
                      <a:pPr algn="ctr">
                        <a:lnSpc>
                          <a:spcPct val="75000"/>
                        </a:lnSpc>
                        <a:spcAft>
                          <a:spcPts val="0"/>
                        </a:spcAft>
                      </a:pPr>
                      <a:r>
                        <a:rPr lang="zh-CN" sz="800" kern="100">
                          <a:latin typeface="Times New Roman"/>
                          <a:ea typeface="宋体"/>
                        </a:rPr>
                        <a:t>甲</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乙</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丙</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丁</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2</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3</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4</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5</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6</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7</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8</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9</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10</a:t>
                      </a:r>
                      <a:endParaRPr lang="zh-CN" sz="900" kern="10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11</a:t>
                      </a:r>
                      <a:endParaRPr lang="zh-CN" sz="900" kern="100" dirty="0">
                        <a:latin typeface="Times New Roman"/>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7809">
                <a:tc>
                  <a:txBody>
                    <a:bodyPr/>
                    <a:lstStyle/>
                    <a:p>
                      <a:pPr algn="ctr">
                        <a:spcAft>
                          <a:spcPts val="0"/>
                        </a:spcAft>
                      </a:pPr>
                      <a:r>
                        <a:rPr lang="zh-CN" sz="800" b="1" kern="100">
                          <a:latin typeface="Times New Roman"/>
                          <a:ea typeface="宋体"/>
                        </a:rPr>
                        <a:t>博士研究生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1" kern="100">
                          <a:latin typeface="Times New Roman"/>
                          <a:ea typeface="宋体"/>
                        </a:rPr>
                        <a:t>博士研究生</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43200</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7809">
                <a:tc>
                  <a:txBody>
                    <a:bodyPr/>
                    <a:lstStyle/>
                    <a:p>
                      <a:pPr algn="ctr">
                        <a:spcAft>
                          <a:spcPts val="0"/>
                        </a:spcAft>
                      </a:pPr>
                      <a:r>
                        <a:rPr lang="en-US" sz="800" b="1" kern="100">
                          <a:latin typeface="宋体"/>
                          <a:ea typeface="宋体"/>
                        </a:rPr>
                        <a:t>  </a:t>
                      </a: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b="1" kern="100">
                          <a:latin typeface="宋体"/>
                          <a:ea typeface="宋体"/>
                        </a:rPr>
                        <a:t>  </a:t>
                      </a:r>
                      <a:r>
                        <a:rPr lang="zh-CN" sz="800" b="1" kern="100">
                          <a:latin typeface="Times New Roman"/>
                          <a:ea typeface="宋体"/>
                        </a:rPr>
                        <a:t>其中：女</a:t>
                      </a:r>
                      <a:endParaRPr lang="zh-CN" sz="1000" kern="10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dirty="0">
                          <a:latin typeface="宋体"/>
                          <a:ea typeface="宋体"/>
                        </a:rPr>
                        <a:t>432002</a:t>
                      </a:r>
                      <a:endParaRPr lang="zh-CN" sz="1000" kern="100" dirty="0">
                        <a:latin typeface="Times New Roman"/>
                        <a:ea typeface="宋体"/>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47809">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66480">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330" marR="123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sp>
        <p:nvSpPr>
          <p:cNvPr id="33793" name="Rectangle 1"/>
          <p:cNvSpPr>
            <a:spLocks noChangeArrowheads="1"/>
          </p:cNvSpPr>
          <p:nvPr/>
        </p:nvSpPr>
        <p:spPr bwMode="auto">
          <a:xfrm>
            <a:off x="395536" y="483518"/>
            <a:ext cx="7920880" cy="66172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317</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硕士研究生分专业（领域）学生数                                                                            单位：人</a:t>
            </a:r>
            <a:endParaRPr kumimoji="0" lang="zh-CN" altLang="en-US" sz="1000" b="1" i="0" u="none" strike="noStrike" cap="none" normalizeH="0" baseline="0" dirty="0">
              <a:ln>
                <a:noFill/>
              </a:ln>
              <a:solidFill>
                <a:schemeClr val="tx1"/>
              </a:solidFill>
              <a:effectLst/>
              <a:latin typeface="Arial" pitchFamily="34" charset="0"/>
              <a:ea typeface="宋体" pitchFamily="2" charset="-122"/>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br>
              <a:rPr kumimoji="0" lang="zh-CN" altLang="en-US" sz="900" b="1" i="0" u="none" strike="noStrike" cap="none" normalizeH="0" baseline="0" dirty="0">
                <a:ln>
                  <a:noFill/>
                </a:ln>
                <a:solidFill>
                  <a:schemeClr val="tx1"/>
                </a:solidFill>
                <a:effectLst/>
                <a:latin typeface="Arial" pitchFamily="34" charset="0"/>
                <a:ea typeface="宋体" pitchFamily="2" charset="-122"/>
                <a:cs typeface="Times New Roman" pitchFamily="18" charset="0"/>
              </a:rPr>
            </a:b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8" name="TextBox 7"/>
          <p:cNvSpPr txBox="1"/>
          <p:nvPr/>
        </p:nvSpPr>
        <p:spPr>
          <a:xfrm>
            <a:off x="179512" y="3003798"/>
            <a:ext cx="461665" cy="1152128"/>
          </a:xfrm>
          <a:prstGeom prst="rect">
            <a:avLst/>
          </a:prstGeom>
          <a:noFill/>
        </p:spPr>
        <p:txBody>
          <a:bodyPr vert="eaVert" wrap="square" rtlCol="0">
            <a:spAutoFit/>
          </a:bodyPr>
          <a:lstStyle/>
          <a:p>
            <a:r>
              <a:rPr lang="zh-CN" altLang="en-US" dirty="0">
                <a:solidFill>
                  <a:srgbClr val="FF0000"/>
                </a:solidFill>
                <a:latin typeface="黑体" pitchFamily="49" charset="-122"/>
                <a:ea typeface="黑体" pitchFamily="49" charset="-122"/>
              </a:rPr>
              <a:t>指标解释</a:t>
            </a:r>
          </a:p>
        </p:txBody>
      </p:sp>
      <p:sp>
        <p:nvSpPr>
          <p:cNvPr id="9" name="圆角矩形 8"/>
          <p:cNvSpPr/>
          <p:nvPr/>
        </p:nvSpPr>
        <p:spPr>
          <a:xfrm>
            <a:off x="611560" y="2211710"/>
            <a:ext cx="8352928" cy="2931790"/>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00" b="1" dirty="0">
                <a:solidFill>
                  <a:srgbClr val="FF0000"/>
                </a:solidFill>
                <a:latin typeface="楷体" pitchFamily="49" charset="-122"/>
                <a:ea typeface="楷体" pitchFamily="49" charset="-122"/>
              </a:rPr>
              <a:t>1.</a:t>
            </a:r>
            <a:r>
              <a:rPr lang="zh-CN" altLang="zh-CN" sz="1000" b="1" dirty="0">
                <a:solidFill>
                  <a:srgbClr val="FF0000"/>
                </a:solidFill>
                <a:latin typeface="楷体" pitchFamily="49" charset="-122"/>
                <a:ea typeface="楷体" pitchFamily="49" charset="-122"/>
              </a:rPr>
              <a:t>毕业生数：</a:t>
            </a:r>
            <a:r>
              <a:rPr lang="zh-CN" altLang="zh-CN" sz="1000" dirty="0">
                <a:solidFill>
                  <a:schemeClr val="tx1"/>
                </a:solidFill>
                <a:latin typeface="楷体" pitchFamily="49" charset="-122"/>
                <a:ea typeface="楷体" pitchFamily="49" charset="-122"/>
              </a:rPr>
              <a:t>是指上学年度具有学籍的学生完成教学计划规定课程，考试合格，取得毕业证书的学生数。</a:t>
            </a:r>
          </a:p>
          <a:p>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招生数：</a:t>
            </a:r>
            <a:r>
              <a:rPr lang="zh-CN" altLang="zh-CN" sz="1000" dirty="0">
                <a:solidFill>
                  <a:schemeClr val="tx1"/>
                </a:solidFill>
                <a:latin typeface="楷体" pitchFamily="49" charset="-122"/>
                <a:ea typeface="楷体" pitchFamily="49" charset="-122"/>
              </a:rPr>
              <a:t>是指实际招收入学的新生数。</a:t>
            </a:r>
          </a:p>
          <a:p>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应届毕业生：</a:t>
            </a:r>
            <a:r>
              <a:rPr lang="zh-CN" altLang="zh-CN" sz="1000" dirty="0">
                <a:solidFill>
                  <a:schemeClr val="tx1"/>
                </a:solidFill>
                <a:latin typeface="楷体" pitchFamily="49" charset="-122"/>
                <a:ea typeface="楷体" pitchFamily="49" charset="-122"/>
              </a:rPr>
              <a:t>是指完成上一级学历教育，当年毕业的学生。</a:t>
            </a:r>
          </a:p>
          <a:p>
            <a:r>
              <a:rPr lang="en-US" altLang="zh-CN" sz="1000" b="1" dirty="0">
                <a:solidFill>
                  <a:srgbClr val="FF0000"/>
                </a:solidFill>
                <a:latin typeface="楷体" pitchFamily="49" charset="-122"/>
                <a:ea typeface="楷体" pitchFamily="49" charset="-122"/>
              </a:rPr>
              <a:t>4.</a:t>
            </a:r>
            <a:r>
              <a:rPr lang="zh-CN" altLang="zh-CN" sz="1000" b="1" dirty="0">
                <a:solidFill>
                  <a:srgbClr val="FF0000"/>
                </a:solidFill>
                <a:latin typeface="楷体" pitchFamily="49" charset="-122"/>
                <a:ea typeface="楷体" pitchFamily="49" charset="-122"/>
              </a:rPr>
              <a:t>在校生数：</a:t>
            </a:r>
            <a:r>
              <a:rPr lang="zh-CN" altLang="zh-CN" sz="1000" dirty="0">
                <a:solidFill>
                  <a:schemeClr val="tx1"/>
                </a:solidFill>
                <a:latin typeface="楷体" pitchFamily="49" charset="-122"/>
                <a:ea typeface="楷体" pitchFamily="49" charset="-122"/>
              </a:rPr>
              <a:t>是指具有学籍并在本学年初进行学籍注册的学生数。</a:t>
            </a:r>
          </a:p>
          <a:p>
            <a:r>
              <a:rPr lang="en-US" altLang="zh-CN" sz="1000" b="1" dirty="0">
                <a:solidFill>
                  <a:srgbClr val="FF0000"/>
                </a:solidFill>
                <a:latin typeface="楷体" pitchFamily="49" charset="-122"/>
                <a:ea typeface="楷体" pitchFamily="49" charset="-122"/>
              </a:rPr>
              <a:t>5.</a:t>
            </a:r>
            <a:r>
              <a:rPr lang="zh-CN" altLang="zh-CN" sz="1000" b="1" dirty="0">
                <a:solidFill>
                  <a:srgbClr val="FF0000"/>
                </a:solidFill>
                <a:latin typeface="楷体" pitchFamily="49" charset="-122"/>
                <a:ea typeface="楷体" pitchFamily="49" charset="-122"/>
              </a:rPr>
              <a:t>预计毕业生数：</a:t>
            </a:r>
            <a:r>
              <a:rPr lang="zh-CN" altLang="zh-CN" sz="1000" dirty="0">
                <a:solidFill>
                  <a:schemeClr val="tx1"/>
                </a:solidFill>
                <a:latin typeface="楷体" pitchFamily="49" charset="-122"/>
                <a:ea typeface="楷体" pitchFamily="49" charset="-122"/>
              </a:rPr>
              <a:t>是指学历教育中本学年内即将毕业的在校生数。</a:t>
            </a:r>
          </a:p>
          <a:p>
            <a:r>
              <a:rPr lang="en-US" altLang="zh-CN" sz="1000" b="1" dirty="0">
                <a:solidFill>
                  <a:srgbClr val="FF0000"/>
                </a:solidFill>
                <a:latin typeface="楷体" pitchFamily="49" charset="-122"/>
                <a:ea typeface="楷体" pitchFamily="49" charset="-122"/>
              </a:rPr>
              <a:t>6.</a:t>
            </a:r>
            <a:r>
              <a:rPr lang="zh-CN" altLang="zh-CN" sz="1000" b="1" dirty="0">
                <a:solidFill>
                  <a:srgbClr val="FF0000"/>
                </a:solidFill>
                <a:latin typeface="楷体" pitchFamily="49" charset="-122"/>
                <a:ea typeface="楷体" pitchFamily="49" charset="-122"/>
              </a:rPr>
              <a:t>研究生：</a:t>
            </a:r>
            <a:r>
              <a:rPr lang="zh-CN" altLang="zh-CN" sz="1000" dirty="0">
                <a:solidFill>
                  <a:schemeClr val="tx1"/>
                </a:solidFill>
                <a:latin typeface="楷体" pitchFamily="49" charset="-122"/>
                <a:ea typeface="楷体" pitchFamily="49" charset="-122"/>
              </a:rPr>
              <a:t>是指接受研究生学历教育的学生。按学位层次分为博士研究生和硕士研究生；按招生计划形式分为国家任务学生、委托培养学生和自筹经费学生；按学位类型分为学术学位研究生和专业学位研究生；按学习方式分为全日制研究生和非全日制研究生；按就业方式分为定向就业和非定向就业两种类型。</a:t>
            </a:r>
          </a:p>
          <a:p>
            <a:r>
              <a:rPr lang="en-US" altLang="zh-CN" sz="1000" b="1" dirty="0">
                <a:solidFill>
                  <a:srgbClr val="FF0000"/>
                </a:solidFill>
                <a:latin typeface="楷体" pitchFamily="49" charset="-122"/>
                <a:ea typeface="楷体" pitchFamily="49" charset="-122"/>
              </a:rPr>
              <a:t>7.</a:t>
            </a:r>
            <a:r>
              <a:rPr lang="zh-CN" altLang="zh-CN" sz="1000" b="1" dirty="0">
                <a:solidFill>
                  <a:srgbClr val="FF0000"/>
                </a:solidFill>
                <a:latin typeface="楷体" pitchFamily="49" charset="-122"/>
                <a:ea typeface="楷体" pitchFamily="49" charset="-122"/>
              </a:rPr>
              <a:t>博士研究生</a:t>
            </a:r>
            <a:r>
              <a:rPr lang="zh-CN" altLang="zh-CN" sz="1000" dirty="0">
                <a:solidFill>
                  <a:srgbClr val="FF0000"/>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是指硕士研究生毕业或者具有同等学力的，经考试合格，由经批准承担研究生教育任务的高等学校或科研机构培养的学生，学制</a:t>
            </a:r>
            <a:r>
              <a:rPr lang="en-US" altLang="zh-CN" sz="1000" dirty="0">
                <a:solidFill>
                  <a:schemeClr val="tx1"/>
                </a:solidFill>
                <a:latin typeface="楷体" pitchFamily="49" charset="-122"/>
                <a:ea typeface="楷体" pitchFamily="49" charset="-122"/>
              </a:rPr>
              <a:t>3-4</a:t>
            </a:r>
            <a:r>
              <a:rPr lang="zh-CN" altLang="zh-CN" sz="1000" dirty="0">
                <a:solidFill>
                  <a:schemeClr val="tx1"/>
                </a:solidFill>
                <a:latin typeface="楷体" pitchFamily="49" charset="-122"/>
                <a:ea typeface="楷体" pitchFamily="49" charset="-122"/>
              </a:rPr>
              <a:t>年。</a:t>
            </a:r>
          </a:p>
          <a:p>
            <a:r>
              <a:rPr lang="en-US" altLang="zh-CN" sz="1000" b="1" dirty="0">
                <a:solidFill>
                  <a:srgbClr val="FF0000"/>
                </a:solidFill>
                <a:latin typeface="楷体" pitchFamily="49" charset="-122"/>
                <a:ea typeface="楷体" pitchFamily="49" charset="-122"/>
              </a:rPr>
              <a:t>8.</a:t>
            </a:r>
            <a:r>
              <a:rPr lang="zh-CN" altLang="zh-CN" sz="1000" b="1" dirty="0">
                <a:solidFill>
                  <a:srgbClr val="FF0000"/>
                </a:solidFill>
                <a:latin typeface="楷体" pitchFamily="49" charset="-122"/>
                <a:ea typeface="楷体" pitchFamily="49" charset="-122"/>
              </a:rPr>
              <a:t>学术学位：</a:t>
            </a:r>
            <a:r>
              <a:rPr lang="zh-CN" altLang="zh-CN" sz="1000" dirty="0">
                <a:solidFill>
                  <a:schemeClr val="tx1"/>
                </a:solidFill>
                <a:latin typeface="楷体" pitchFamily="49" charset="-122"/>
                <a:ea typeface="楷体" pitchFamily="49" charset="-122"/>
              </a:rPr>
              <a:t>是指以学术研究为导向，偏重理论和研究，主要培养大学教师和科研人员。</a:t>
            </a:r>
          </a:p>
          <a:p>
            <a:r>
              <a:rPr lang="en-US" altLang="zh-CN" sz="1000" b="1" dirty="0">
                <a:solidFill>
                  <a:srgbClr val="FF0000"/>
                </a:solidFill>
                <a:latin typeface="楷体" pitchFamily="49" charset="-122"/>
                <a:ea typeface="楷体" pitchFamily="49" charset="-122"/>
              </a:rPr>
              <a:t>9.</a:t>
            </a:r>
            <a:r>
              <a:rPr lang="zh-CN" altLang="zh-CN" sz="1000" b="1" dirty="0">
                <a:solidFill>
                  <a:srgbClr val="FF0000"/>
                </a:solidFill>
                <a:latin typeface="楷体" pitchFamily="49" charset="-122"/>
                <a:ea typeface="楷体" pitchFamily="49" charset="-122"/>
              </a:rPr>
              <a:t>专业学位：</a:t>
            </a:r>
            <a:r>
              <a:rPr lang="zh-CN" altLang="zh-CN" sz="1000" dirty="0">
                <a:solidFill>
                  <a:schemeClr val="tx1"/>
                </a:solidFill>
                <a:latin typeface="楷体" pitchFamily="49" charset="-122"/>
                <a:ea typeface="楷体" pitchFamily="49" charset="-122"/>
              </a:rPr>
              <a:t>是指以培养具有扎实理论基础，并适应特定行业或职业实际工作需要的应用型高层次专门人才。</a:t>
            </a:r>
          </a:p>
          <a:p>
            <a:r>
              <a:rPr lang="en-US" altLang="zh-CN" sz="1000" b="1" dirty="0">
                <a:solidFill>
                  <a:srgbClr val="FF0000"/>
                </a:solidFill>
                <a:latin typeface="楷体" pitchFamily="49" charset="-122"/>
                <a:ea typeface="楷体" pitchFamily="49" charset="-122"/>
              </a:rPr>
              <a:t>10.</a:t>
            </a:r>
            <a:r>
              <a:rPr lang="zh-CN" altLang="zh-CN" sz="1000" b="1" dirty="0">
                <a:solidFill>
                  <a:srgbClr val="FF0000"/>
                </a:solidFill>
                <a:latin typeface="楷体" pitchFamily="49" charset="-122"/>
                <a:ea typeface="楷体" pitchFamily="49" charset="-122"/>
              </a:rPr>
              <a:t>全日制研究生：</a:t>
            </a:r>
            <a:r>
              <a:rPr lang="zh-CN" altLang="zh-CN" sz="1000" dirty="0">
                <a:solidFill>
                  <a:schemeClr val="tx1"/>
                </a:solidFill>
                <a:latin typeface="楷体" pitchFamily="49" charset="-122"/>
                <a:ea typeface="楷体" pitchFamily="49" charset="-122"/>
              </a:rPr>
              <a:t>是指符合国家研究生招生规定，通过研究生入学考试或者国家承认的其他入学方式，被具有实施研究生教育资格的高等学校或其他高等教育机构录取，在基本修业年限或者学校规定年限内，全脱产在校学习的研究生。</a:t>
            </a:r>
          </a:p>
          <a:p>
            <a:r>
              <a:rPr lang="en-US" altLang="zh-CN" sz="1000" b="1" dirty="0">
                <a:solidFill>
                  <a:srgbClr val="FF0000"/>
                </a:solidFill>
                <a:latin typeface="楷体" pitchFamily="49" charset="-122"/>
                <a:ea typeface="楷体" pitchFamily="49" charset="-122"/>
              </a:rPr>
              <a:t>11.</a:t>
            </a:r>
            <a:r>
              <a:rPr lang="zh-CN" altLang="zh-CN" sz="1000" b="1" dirty="0">
                <a:solidFill>
                  <a:srgbClr val="FF0000"/>
                </a:solidFill>
                <a:latin typeface="楷体" pitchFamily="49" charset="-122"/>
                <a:ea typeface="楷体" pitchFamily="49" charset="-122"/>
              </a:rPr>
              <a:t>非全日制研究生：</a:t>
            </a:r>
            <a:r>
              <a:rPr lang="zh-CN" altLang="zh-CN" sz="1000" dirty="0">
                <a:solidFill>
                  <a:schemeClr val="tx1"/>
                </a:solidFill>
                <a:latin typeface="楷体" pitchFamily="49" charset="-122"/>
                <a:ea typeface="楷体" pitchFamily="49" charset="-122"/>
              </a:rPr>
              <a:t>指符合国家研究生招生规定，通过研究生入学考试或者国家承认的其他入学方式，被具有实施研究生教育资格的高等学校或其他高等教育机构录取，在基本修业年限或者学校规定的修业年限（一般应适当延长基本修业年限）内，在从事其他职业或者社会实践的同时，采取多种方式和灵活时间安排进行非脱产学习的研究生。</a:t>
            </a:r>
          </a:p>
          <a:p>
            <a:r>
              <a:rPr lang="en-US" altLang="zh-CN" sz="1000" b="1" dirty="0">
                <a:solidFill>
                  <a:srgbClr val="FF0000"/>
                </a:solidFill>
                <a:latin typeface="楷体" pitchFamily="49" charset="-122"/>
                <a:ea typeface="楷体" pitchFamily="49" charset="-122"/>
              </a:rPr>
              <a:t>12.</a:t>
            </a:r>
            <a:r>
              <a:rPr lang="zh-CN" altLang="zh-CN" sz="1000" b="1" dirty="0">
                <a:solidFill>
                  <a:srgbClr val="FF0000"/>
                </a:solidFill>
                <a:latin typeface="楷体" pitchFamily="49" charset="-122"/>
                <a:ea typeface="楷体" pitchFamily="49" charset="-122"/>
              </a:rPr>
              <a:t>定向研究生：</a:t>
            </a:r>
            <a:r>
              <a:rPr lang="zh-CN" altLang="zh-CN" sz="1000" dirty="0">
                <a:solidFill>
                  <a:schemeClr val="tx1"/>
                </a:solidFill>
                <a:latin typeface="楷体" pitchFamily="49" charset="-122"/>
                <a:ea typeface="楷体" pitchFamily="49" charset="-122"/>
              </a:rPr>
              <a:t>是指在招生时即通过合同形式明确其毕业后就业单位的研究生，其学习期间的培养费用按规定标准由国家向培养单位提供。</a:t>
            </a:r>
          </a:p>
        </p:txBody>
      </p:sp>
      <p:sp>
        <p:nvSpPr>
          <p:cNvPr id="10" name="圆角矩形 9"/>
          <p:cNvSpPr/>
          <p:nvPr/>
        </p:nvSpPr>
        <p:spPr>
          <a:xfrm>
            <a:off x="4716016" y="51470"/>
            <a:ext cx="4427984"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lang="zh-CN" altLang="zh-CN" sz="1050" b="1" dirty="0">
                <a:solidFill>
                  <a:srgbClr val="FF0000"/>
                </a:solidFill>
              </a:rPr>
              <a:t>只统计招生计划在本校（所）的通过全国研究生统一招生考试所招收的博士研究生。不包括出国和出国预备班的研究生，不包括同等学力申请学位的人员、研究生课程进修班学生。</a:t>
            </a:r>
            <a:endParaRPr kumimoji="0" lang="zh-CN" altLang="en-US" sz="2400" b="1" i="0" u="none" strike="noStrike" cap="none" normalizeH="0" baseline="0" dirty="0">
              <a:ln>
                <a:noFill/>
              </a:ln>
              <a:solidFill>
                <a:srgbClr val="FF0000"/>
              </a:solidFill>
              <a:effectLst/>
              <a:latin typeface="Arial" pitchFamily="34" charset="0"/>
              <a:ea typeface="宋体" pitchFamily="2" charset="-122"/>
              <a:cs typeface="宋体" pitchFamily="2" charset="-122"/>
            </a:endParaRPr>
          </a:p>
        </p:txBody>
      </p:sp>
      <p:sp>
        <p:nvSpPr>
          <p:cNvPr id="11" name="AutoShape 2"/>
          <p:cNvSpPr>
            <a:spLocks noChangeArrowheads="1"/>
          </p:cNvSpPr>
          <p:nvPr/>
        </p:nvSpPr>
        <p:spPr bwMode="auto">
          <a:xfrm flipH="1">
            <a:off x="4499992" y="2571750"/>
            <a:ext cx="4104456" cy="432048"/>
          </a:xfrm>
          <a:prstGeom prst="wedgeRoundRectCallout">
            <a:avLst>
              <a:gd name="adj1" fmla="val -25821"/>
              <a:gd name="adj2" fmla="val -4818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rPr>
              <a:t>本表填报在校生时，原国家任务学生填入全日制非定向学生中，原委托培养学生填入全日制定向学生中，原自筹经费学生填入全日制非定向学生中。</a:t>
            </a:r>
          </a:p>
        </p:txBody>
      </p:sp>
      <p:sp>
        <p:nvSpPr>
          <p:cNvPr id="12" name="AutoShape 2"/>
          <p:cNvSpPr>
            <a:spLocks noChangeArrowheads="1"/>
          </p:cNvSpPr>
          <p:nvPr/>
        </p:nvSpPr>
        <p:spPr bwMode="auto">
          <a:xfrm flipH="1">
            <a:off x="107504" y="1779662"/>
            <a:ext cx="4104456" cy="288032"/>
          </a:xfrm>
          <a:prstGeom prst="wedgeRoundRectCallout">
            <a:avLst>
              <a:gd name="adj1" fmla="val -45015"/>
              <a:gd name="adj2" fmla="val -18715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850" dirty="0">
                <a:latin typeface="楷体" pitchFamily="49" charset="-122"/>
                <a:ea typeface="楷体" pitchFamily="49" charset="-122"/>
              </a:rPr>
              <a:t>毕业生数为上学年度实际毕业的人数（含往届推迟毕业、学分制提前毕业的学生）。</a:t>
            </a:r>
            <a:endParaRPr lang="zh-CN" altLang="zh-CN" sz="850" dirty="0">
              <a:latin typeface="楷体" pitchFamily="49" charset="-122"/>
              <a:ea typeface="楷体" pitchFamily="49" charset="-122"/>
              <a:cs typeface="宋体" pitchFamily="2" charset="-122"/>
            </a:endParaRPr>
          </a:p>
        </p:txBody>
      </p:sp>
      <p:sp>
        <p:nvSpPr>
          <p:cNvPr id="13" name="AutoShape 2"/>
          <p:cNvSpPr>
            <a:spLocks noChangeArrowheads="1"/>
          </p:cNvSpPr>
          <p:nvPr/>
        </p:nvSpPr>
        <p:spPr bwMode="auto">
          <a:xfrm flipH="1">
            <a:off x="4283968" y="1851670"/>
            <a:ext cx="4104456" cy="288032"/>
          </a:xfrm>
          <a:prstGeom prst="wedgeRoundRectCallout">
            <a:avLst>
              <a:gd name="adj1" fmla="val -32357"/>
              <a:gd name="adj2" fmla="val -22082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850" dirty="0">
                <a:latin typeface="楷体" pitchFamily="49" charset="-122"/>
                <a:ea typeface="楷体" pitchFamily="49" charset="-122"/>
              </a:rPr>
              <a:t>在校生年制的最后一年级含具有学籍未完成学业推迟毕业的学生数。</a:t>
            </a:r>
            <a:endParaRPr lang="zh-CN" altLang="zh-CN" sz="850" dirty="0">
              <a:latin typeface="楷体" pitchFamily="49" charset="-122"/>
              <a:ea typeface="楷体" pitchFamily="49" charset="-122"/>
              <a:cs typeface="宋体" pitchFamily="2" charset="-122"/>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0" y="0"/>
            <a:ext cx="5277727" cy="400110"/>
          </a:xfrm>
          <a:prstGeom prst="rect">
            <a:avLst/>
          </a:prstGeom>
        </p:spPr>
        <p:txBody>
          <a:bodyPr wrap="squar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318</a:t>
            </a:r>
            <a:r>
              <a:rPr lang="zh-CN" altLang="en-US" sz="2000" dirty="0">
                <a:solidFill>
                  <a:schemeClr val="bg1"/>
                </a:solidFill>
                <a:latin typeface="黑体" pitchFamily="49" charset="-122"/>
                <a:ea typeface="黑体" pitchFamily="49" charset="-122"/>
              </a:rPr>
              <a:t>博</a:t>
            </a:r>
            <a:r>
              <a:rPr lang="zh-CN" altLang="zh-CN" sz="2000" dirty="0">
                <a:solidFill>
                  <a:schemeClr val="bg1"/>
                </a:solidFill>
                <a:latin typeface="黑体" pitchFamily="49" charset="-122"/>
                <a:ea typeface="黑体" pitchFamily="49" charset="-122"/>
              </a:rPr>
              <a:t>士研究生分专业（领域）学生数</a:t>
            </a:r>
            <a:endParaRPr lang="zh-CN" altLang="en-US" sz="2000" dirty="0">
              <a:solidFill>
                <a:schemeClr val="bg1"/>
              </a:solidFill>
              <a:latin typeface="黑体" pitchFamily="49" charset="-122"/>
              <a:ea typeface="黑体" pitchFamily="49" charset="-122"/>
            </a:endParaRPr>
          </a:p>
        </p:txBody>
      </p:sp>
      <p:graphicFrame>
        <p:nvGraphicFramePr>
          <p:cNvPr id="9" name="表格 8"/>
          <p:cNvGraphicFramePr>
            <a:graphicFrameLocks noGrp="1"/>
          </p:cNvGraphicFramePr>
          <p:nvPr/>
        </p:nvGraphicFramePr>
        <p:xfrm>
          <a:off x="179512" y="689062"/>
          <a:ext cx="8784975" cy="4083644"/>
        </p:xfrm>
        <a:graphic>
          <a:graphicData uri="http://schemas.openxmlformats.org/drawingml/2006/table">
            <a:tbl>
              <a:tblPr/>
              <a:tblGrid>
                <a:gridCol w="2123036">
                  <a:extLst>
                    <a:ext uri="{9D8B030D-6E8A-4147-A177-3AD203B41FA5}">
                      <a16:colId xmlns:a16="http://schemas.microsoft.com/office/drawing/2014/main" val="20000"/>
                    </a:ext>
                  </a:extLst>
                </a:gridCol>
                <a:gridCol w="1903411">
                  <a:extLst>
                    <a:ext uri="{9D8B030D-6E8A-4147-A177-3AD203B41FA5}">
                      <a16:colId xmlns:a16="http://schemas.microsoft.com/office/drawing/2014/main" val="20001"/>
                    </a:ext>
                  </a:extLst>
                </a:gridCol>
                <a:gridCol w="805289">
                  <a:extLst>
                    <a:ext uri="{9D8B030D-6E8A-4147-A177-3AD203B41FA5}">
                      <a16:colId xmlns:a16="http://schemas.microsoft.com/office/drawing/2014/main" val="20002"/>
                    </a:ext>
                  </a:extLst>
                </a:gridCol>
                <a:gridCol w="298505">
                  <a:extLst>
                    <a:ext uri="{9D8B030D-6E8A-4147-A177-3AD203B41FA5}">
                      <a16:colId xmlns:a16="http://schemas.microsoft.com/office/drawing/2014/main" val="20003"/>
                    </a:ext>
                  </a:extLst>
                </a:gridCol>
                <a:gridCol w="224051">
                  <a:extLst>
                    <a:ext uri="{9D8B030D-6E8A-4147-A177-3AD203B41FA5}">
                      <a16:colId xmlns:a16="http://schemas.microsoft.com/office/drawing/2014/main" val="20004"/>
                    </a:ext>
                  </a:extLst>
                </a:gridCol>
                <a:gridCol w="355941">
                  <a:extLst>
                    <a:ext uri="{9D8B030D-6E8A-4147-A177-3AD203B41FA5}">
                      <a16:colId xmlns:a16="http://schemas.microsoft.com/office/drawing/2014/main" val="20005"/>
                    </a:ext>
                  </a:extLst>
                </a:gridCol>
                <a:gridCol w="391601">
                  <a:extLst>
                    <a:ext uri="{9D8B030D-6E8A-4147-A177-3AD203B41FA5}">
                      <a16:colId xmlns:a16="http://schemas.microsoft.com/office/drawing/2014/main" val="20006"/>
                    </a:ext>
                  </a:extLst>
                </a:gridCol>
                <a:gridCol w="522962">
                  <a:extLst>
                    <a:ext uri="{9D8B030D-6E8A-4147-A177-3AD203B41FA5}">
                      <a16:colId xmlns:a16="http://schemas.microsoft.com/office/drawing/2014/main" val="20007"/>
                    </a:ext>
                  </a:extLst>
                </a:gridCol>
                <a:gridCol w="224580">
                  <a:extLst>
                    <a:ext uri="{9D8B030D-6E8A-4147-A177-3AD203B41FA5}">
                      <a16:colId xmlns:a16="http://schemas.microsoft.com/office/drawing/2014/main" val="20008"/>
                    </a:ext>
                  </a:extLst>
                </a:gridCol>
                <a:gridCol w="398228">
                  <a:extLst>
                    <a:ext uri="{9D8B030D-6E8A-4147-A177-3AD203B41FA5}">
                      <a16:colId xmlns:a16="http://schemas.microsoft.com/office/drawing/2014/main" val="20009"/>
                    </a:ext>
                  </a:extLst>
                </a:gridCol>
                <a:gridCol w="292833">
                  <a:extLst>
                    <a:ext uri="{9D8B030D-6E8A-4147-A177-3AD203B41FA5}">
                      <a16:colId xmlns:a16="http://schemas.microsoft.com/office/drawing/2014/main" val="20010"/>
                    </a:ext>
                  </a:extLst>
                </a:gridCol>
                <a:gridCol w="292832">
                  <a:extLst>
                    <a:ext uri="{9D8B030D-6E8A-4147-A177-3AD203B41FA5}">
                      <a16:colId xmlns:a16="http://schemas.microsoft.com/office/drawing/2014/main" val="20011"/>
                    </a:ext>
                  </a:extLst>
                </a:gridCol>
                <a:gridCol w="292832">
                  <a:extLst>
                    <a:ext uri="{9D8B030D-6E8A-4147-A177-3AD203B41FA5}">
                      <a16:colId xmlns:a16="http://schemas.microsoft.com/office/drawing/2014/main" val="20012"/>
                    </a:ext>
                  </a:extLst>
                </a:gridCol>
                <a:gridCol w="370843">
                  <a:extLst>
                    <a:ext uri="{9D8B030D-6E8A-4147-A177-3AD203B41FA5}">
                      <a16:colId xmlns:a16="http://schemas.microsoft.com/office/drawing/2014/main" val="20013"/>
                    </a:ext>
                  </a:extLst>
                </a:gridCol>
                <a:gridCol w="288031">
                  <a:extLst>
                    <a:ext uri="{9D8B030D-6E8A-4147-A177-3AD203B41FA5}">
                      <a16:colId xmlns:a16="http://schemas.microsoft.com/office/drawing/2014/main" val="20014"/>
                    </a:ext>
                  </a:extLst>
                </a:gridCol>
              </a:tblGrid>
              <a:tr h="132702">
                <a:tc rowSpan="2">
                  <a:txBody>
                    <a:bodyPr/>
                    <a:lstStyle/>
                    <a:p>
                      <a:pPr algn="ctr">
                        <a:lnSpc>
                          <a:spcPts val="1200"/>
                        </a:lnSpc>
                        <a:spcAft>
                          <a:spcPts val="0"/>
                        </a:spcAft>
                      </a:pPr>
                      <a:r>
                        <a:rPr lang="zh-CN" sz="650" kern="100" dirty="0">
                          <a:latin typeface="Times New Roman"/>
                          <a:ea typeface="宋体"/>
                        </a:rPr>
                        <a:t>专业名称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自主专业名称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专业代码</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年制</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a:latin typeface="Times New Roman"/>
                          <a:ea typeface="宋体"/>
                        </a:rPr>
                        <a:t>毕业生数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650" kern="100" dirty="0">
                          <a:latin typeface="Times New Roman"/>
                          <a:ea typeface="宋体"/>
                        </a:rPr>
                        <a:t>授予</a:t>
                      </a:r>
                      <a:endParaRPr lang="en-US" altLang="zh-CN" sz="650" kern="100" dirty="0">
                        <a:latin typeface="Times New Roman"/>
                        <a:ea typeface="宋体"/>
                      </a:endParaRPr>
                    </a:p>
                    <a:p>
                      <a:pPr algn="ctr">
                        <a:lnSpc>
                          <a:spcPts val="1200"/>
                        </a:lnSpc>
                        <a:spcAft>
                          <a:spcPts val="0"/>
                        </a:spcAft>
                      </a:pPr>
                      <a:r>
                        <a:rPr lang="zh-CN" sz="650" kern="100" dirty="0">
                          <a:latin typeface="Times New Roman"/>
                          <a:ea typeface="宋体"/>
                        </a:rPr>
                        <a:t>学位数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lnSpc>
                          <a:spcPts val="1200"/>
                        </a:lnSpc>
                        <a:spcAft>
                          <a:spcPts val="0"/>
                        </a:spcAft>
                      </a:pPr>
                      <a:r>
                        <a:rPr lang="zh-CN" sz="700" kern="100" dirty="0">
                          <a:latin typeface="Times New Roman"/>
                          <a:ea typeface="宋体"/>
                        </a:rPr>
                        <a:t>招生数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lnSpc>
                          <a:spcPts val="1200"/>
                        </a:lnSpc>
                        <a:spcAft>
                          <a:spcPts val="0"/>
                        </a:spcAft>
                      </a:pPr>
                      <a:r>
                        <a:rPr lang="zh-CN" sz="700" kern="100" dirty="0">
                          <a:latin typeface="Times New Roman"/>
                          <a:ea typeface="宋体"/>
                        </a:rPr>
                        <a:t>在校生数</a:t>
                      </a:r>
                      <a:endParaRPr lang="zh-CN" sz="8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lnSpc>
                          <a:spcPts val="1200"/>
                        </a:lnSpc>
                        <a:spcAft>
                          <a:spcPts val="0"/>
                        </a:spcAft>
                      </a:pPr>
                      <a:r>
                        <a:rPr lang="zh-CN" sz="650" kern="100">
                          <a:latin typeface="Times New Roman"/>
                          <a:ea typeface="宋体"/>
                        </a:rPr>
                        <a:t>预计毕业生数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21812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650" kern="100">
                          <a:latin typeface="Times New Roman"/>
                          <a:ea typeface="宋体"/>
                        </a:rPr>
                        <a:t>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 </a:t>
                      </a:r>
                      <a:r>
                        <a:rPr lang="zh-CN" sz="650" kern="100">
                          <a:latin typeface="Times New Roman"/>
                          <a:ea typeface="宋体"/>
                        </a:rPr>
                        <a:t>其中：应届毕业生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合计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一年级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lnSpc>
                          <a:spcPts val="1200"/>
                        </a:lnSpc>
                        <a:spcAft>
                          <a:spcPts val="0"/>
                        </a:spcAft>
                      </a:pPr>
                      <a:r>
                        <a:rPr lang="zh-CN" sz="650" kern="100">
                          <a:latin typeface="Times New Roman"/>
                          <a:ea typeface="宋体"/>
                        </a:rPr>
                        <a:t>二年级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三年级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四年级</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五年级及以上</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21091">
                <a:tc>
                  <a:txBody>
                    <a:bodyPr/>
                    <a:lstStyle/>
                    <a:p>
                      <a:pPr algn="ctr">
                        <a:lnSpc>
                          <a:spcPts val="1200"/>
                        </a:lnSpc>
                        <a:spcAft>
                          <a:spcPts val="0"/>
                        </a:spcAft>
                      </a:pPr>
                      <a:r>
                        <a:rPr lang="zh-CN" sz="650" kern="100" dirty="0">
                          <a:latin typeface="Times New Roman"/>
                          <a:ea typeface="宋体"/>
                        </a:rPr>
                        <a:t>甲</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乙</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丙</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650" kern="100">
                          <a:latin typeface="Times New Roman"/>
                          <a:ea typeface="宋体"/>
                        </a:rPr>
                        <a:t>丁</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8</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9</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11</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99527">
                <a:tc>
                  <a:txBody>
                    <a:bodyPr/>
                    <a:lstStyle/>
                    <a:p>
                      <a:pPr indent="97790" algn="just">
                        <a:lnSpc>
                          <a:spcPts val="1200"/>
                        </a:lnSpc>
                        <a:spcAft>
                          <a:spcPts val="0"/>
                        </a:spcAft>
                      </a:pPr>
                      <a:r>
                        <a:rPr lang="zh-CN" sz="650" b="1" kern="100">
                          <a:latin typeface="Times New Roman"/>
                          <a:ea typeface="宋体"/>
                        </a:rPr>
                        <a:t>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97790" algn="just">
                        <a:lnSpc>
                          <a:spcPts val="1200"/>
                        </a:lnSpc>
                        <a:spcAft>
                          <a:spcPts val="0"/>
                        </a:spcAft>
                      </a:pPr>
                      <a:r>
                        <a:rPr lang="zh-CN" sz="650" b="1" kern="100">
                          <a:latin typeface="Times New Roman"/>
                          <a:ea typeface="宋体"/>
                        </a:rPr>
                        <a:t>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43100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99527">
                <a:tc>
                  <a:txBody>
                    <a:bodyPr/>
                    <a:lstStyle/>
                    <a:p>
                      <a:pPr indent="224790" algn="just">
                        <a:lnSpc>
                          <a:spcPts val="1200"/>
                        </a:lnSpc>
                        <a:spcAft>
                          <a:spcPts val="0"/>
                        </a:spcAft>
                      </a:pPr>
                      <a:r>
                        <a:rPr lang="zh-CN" sz="650" b="1" kern="100" dirty="0">
                          <a:latin typeface="Times New Roman"/>
                          <a:ea typeface="宋体"/>
                        </a:rPr>
                        <a:t>其中</a:t>
                      </a:r>
                      <a:r>
                        <a:rPr lang="en-US" sz="650" b="1" kern="100" dirty="0">
                          <a:latin typeface="Times New Roman"/>
                          <a:ea typeface="宋体"/>
                        </a:rPr>
                        <a:t>:</a:t>
                      </a:r>
                      <a:r>
                        <a:rPr lang="zh-CN" sz="650" b="1" kern="100" dirty="0">
                          <a:latin typeface="Times New Roman"/>
                          <a:ea typeface="宋体"/>
                        </a:rPr>
                        <a:t>女</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4790" algn="just">
                        <a:lnSpc>
                          <a:spcPts val="1200"/>
                        </a:lnSpc>
                        <a:spcAft>
                          <a:spcPts val="0"/>
                        </a:spcAft>
                      </a:pPr>
                      <a:r>
                        <a:rPr lang="zh-CN" sz="650" b="1" kern="100">
                          <a:latin typeface="Times New Roman"/>
                          <a:ea typeface="宋体"/>
                        </a:rPr>
                        <a:t>其中</a:t>
                      </a:r>
                      <a:r>
                        <a:rPr lang="en-US" sz="650" b="1" kern="100">
                          <a:latin typeface="Times New Roman"/>
                          <a:ea typeface="宋体"/>
                        </a:rPr>
                        <a:t>:</a:t>
                      </a:r>
                      <a:r>
                        <a:rPr lang="zh-CN" sz="650" b="1" kern="100">
                          <a:latin typeface="Times New Roman"/>
                          <a:ea typeface="宋体"/>
                        </a:rPr>
                        <a:t>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431002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99527">
                <a:tc>
                  <a:txBody>
                    <a:bodyPr/>
                    <a:lstStyle/>
                    <a:p>
                      <a:pPr indent="344170" algn="just">
                        <a:lnSpc>
                          <a:spcPts val="1200"/>
                        </a:lnSpc>
                        <a:spcAft>
                          <a:spcPts val="0"/>
                        </a:spcAft>
                      </a:pPr>
                      <a:r>
                        <a:rPr lang="zh-CN" sz="650" b="1" kern="100" dirty="0">
                          <a:latin typeface="Times New Roman"/>
                          <a:ea typeface="宋体"/>
                        </a:rPr>
                        <a:t>学术学位硕士研究生</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4170" algn="just">
                        <a:lnSpc>
                          <a:spcPts val="1200"/>
                        </a:lnSpc>
                        <a:spcAft>
                          <a:spcPts val="0"/>
                        </a:spcAft>
                      </a:pPr>
                      <a:r>
                        <a:rPr lang="zh-CN" sz="650" b="1" kern="100">
                          <a:latin typeface="Times New Roman"/>
                          <a:ea typeface="宋体"/>
                        </a:rPr>
                        <a:t>学术学位硕士研究生研究生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43110</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99527">
                <a:tc>
                  <a:txBody>
                    <a:bodyPr/>
                    <a:lstStyle/>
                    <a:p>
                      <a:pPr indent="446405" algn="just">
                        <a:lnSpc>
                          <a:spcPts val="1200"/>
                        </a:lnSpc>
                        <a:spcAft>
                          <a:spcPts val="0"/>
                        </a:spcAft>
                      </a:pP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49580" algn="just">
                        <a:lnSpc>
                          <a:spcPts val="1200"/>
                        </a:lnSpc>
                        <a:spcAft>
                          <a:spcPts val="0"/>
                        </a:spcAft>
                      </a:pPr>
                      <a:r>
                        <a:rPr lang="zh-CN" sz="650" b="1" kern="100" dirty="0">
                          <a:latin typeface="Times New Roman"/>
                          <a:ea typeface="宋体"/>
                        </a:rPr>
                        <a:t>其中：女</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431102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99053">
                <a:tc>
                  <a:txBody>
                    <a:bodyPr/>
                    <a:lstStyle/>
                    <a:p>
                      <a:pPr indent="457200" algn="just">
                        <a:lnSpc>
                          <a:spcPts val="1200"/>
                        </a:lnSpc>
                        <a:spcAft>
                          <a:spcPts val="0"/>
                        </a:spcAft>
                      </a:pPr>
                      <a:r>
                        <a:rPr lang="zh-CN" sz="650" kern="100">
                          <a:latin typeface="Times New Roman"/>
                          <a:ea typeface="宋体"/>
                        </a:rPr>
                        <a:t>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dirty="0">
                          <a:latin typeface="Times New Roman"/>
                          <a:ea typeface="宋体"/>
                        </a:rPr>
                        <a:t>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42494">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dirty="0">
                          <a:latin typeface="宋体"/>
                          <a:ea typeface="宋体"/>
                        </a:rPr>
                        <a:t>4311401010101</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99527">
                <a:tc>
                  <a:txBody>
                    <a:bodyPr/>
                    <a:lstStyle/>
                    <a:p>
                      <a:pPr indent="457200" algn="just">
                        <a:lnSpc>
                          <a:spcPts val="1200"/>
                        </a:lnSpc>
                        <a:spcAft>
                          <a:spcPts val="0"/>
                        </a:spcAft>
                      </a:pPr>
                      <a:r>
                        <a:rPr lang="zh-CN" sz="650" kern="100">
                          <a:latin typeface="Times New Roman"/>
                          <a:ea typeface="宋体"/>
                        </a:rPr>
                        <a:t>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dirty="0">
                          <a:latin typeface="Times New Roman"/>
                          <a:ea typeface="宋体"/>
                        </a:rPr>
                        <a:t>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99053">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dirty="0">
                          <a:latin typeface="Times New Roman"/>
                          <a:ea typeface="宋体"/>
                        </a:rPr>
                        <a:t>哲学</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43115010101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99053">
                <a:tc>
                  <a:txBody>
                    <a:bodyPr/>
                    <a:lstStyle/>
                    <a:p>
                      <a:pPr indent="457200" algn="just">
                        <a:lnSpc>
                          <a:spcPts val="1200"/>
                        </a:lnSpc>
                        <a:spcAft>
                          <a:spcPts val="0"/>
                        </a:spcAft>
                      </a:pPr>
                      <a:r>
                        <a:rPr lang="zh-CN" sz="650" kern="100" dirty="0">
                          <a:latin typeface="Times New Roman"/>
                          <a:ea typeface="宋体"/>
                        </a:rPr>
                        <a:t>非全日制学术学位非定向硕士研究生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a:latin typeface="Times New Roman"/>
                          <a:ea typeface="宋体"/>
                        </a:rPr>
                        <a:t>非全日制学术学位非定向硕士研究生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99053">
                <a:tc>
                  <a:txBody>
                    <a:bodyPr/>
                    <a:lstStyle/>
                    <a:p>
                      <a:pPr indent="571500" algn="just">
                        <a:lnSpc>
                          <a:spcPts val="1200"/>
                        </a:lnSpc>
                        <a:spcAft>
                          <a:spcPts val="0"/>
                        </a:spcAft>
                      </a:pPr>
                      <a:r>
                        <a:rPr lang="zh-CN" sz="650" kern="100" dirty="0">
                          <a:latin typeface="Times New Roman"/>
                          <a:ea typeface="宋体"/>
                        </a:rPr>
                        <a:t>哲学</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4311601010101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99053">
                <a:tc>
                  <a:txBody>
                    <a:bodyPr/>
                    <a:lstStyle/>
                    <a:p>
                      <a:pPr indent="457200" algn="just">
                        <a:lnSpc>
                          <a:spcPts val="1200"/>
                        </a:lnSpc>
                        <a:spcAft>
                          <a:spcPts val="0"/>
                        </a:spcAft>
                      </a:pPr>
                      <a:r>
                        <a:rPr lang="zh-CN" sz="650" kern="100">
                          <a:latin typeface="Times New Roman"/>
                          <a:ea typeface="宋体"/>
                        </a:rPr>
                        <a:t>非全日制学术学位定向硕士研究生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57200" algn="just">
                        <a:lnSpc>
                          <a:spcPts val="1200"/>
                        </a:lnSpc>
                        <a:spcAft>
                          <a:spcPts val="0"/>
                        </a:spcAft>
                      </a:pPr>
                      <a:r>
                        <a:rPr lang="zh-CN" sz="650" kern="100">
                          <a:latin typeface="Times New Roman"/>
                          <a:ea typeface="宋体"/>
                        </a:rPr>
                        <a:t>非全日制学术学位定向硕士研究生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43117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21602">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650" kern="100">
                          <a:latin typeface="Times New Roman"/>
                          <a:ea typeface="宋体"/>
                        </a:rPr>
                        <a:t>哲学</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dirty="0">
                          <a:latin typeface="宋体"/>
                          <a:ea typeface="宋体"/>
                        </a:rPr>
                        <a:t>4311701010101</a:t>
                      </a:r>
                      <a:r>
                        <a:rPr lang="en-US" sz="650" kern="0" dirty="0">
                          <a:latin typeface="宋体"/>
                          <a:ea typeface="宋体"/>
                          <a:cs typeface="宋体"/>
                        </a:rPr>
                        <a:t>……</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3</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99527">
                <a:tc>
                  <a:txBody>
                    <a:bodyPr/>
                    <a:lstStyle/>
                    <a:p>
                      <a:pPr indent="325755" algn="just">
                        <a:lnSpc>
                          <a:spcPts val="1200"/>
                        </a:lnSpc>
                        <a:spcAft>
                          <a:spcPts val="0"/>
                        </a:spcAft>
                      </a:pPr>
                      <a:r>
                        <a:rPr lang="zh-CN" sz="650" b="1" kern="100">
                          <a:latin typeface="Times New Roman"/>
                          <a:ea typeface="宋体"/>
                        </a:rPr>
                        <a:t>专业学位硕士研究生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5755" algn="just">
                        <a:lnSpc>
                          <a:spcPts val="1200"/>
                        </a:lnSpc>
                        <a:spcAft>
                          <a:spcPts val="0"/>
                        </a:spcAft>
                      </a:pPr>
                      <a:r>
                        <a:rPr lang="zh-CN" sz="650" b="1" kern="100">
                          <a:latin typeface="Times New Roman"/>
                          <a:ea typeface="宋体"/>
                        </a:rPr>
                        <a:t>专业学位硕士研究生</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dirty="0">
                          <a:latin typeface="宋体"/>
                          <a:ea typeface="宋体"/>
                        </a:rPr>
                        <a:t>43120</a:t>
                      </a: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99527">
                <a:tc>
                  <a:txBody>
                    <a:bodyPr/>
                    <a:lstStyle/>
                    <a:p>
                      <a:pPr indent="325755" algn="just">
                        <a:lnSpc>
                          <a:spcPts val="1200"/>
                        </a:lnSpc>
                        <a:spcAft>
                          <a:spcPts val="0"/>
                        </a:spcAft>
                      </a:pPr>
                      <a:r>
                        <a:rPr lang="en-US" sz="650" b="1" kern="100">
                          <a:latin typeface="宋体"/>
                          <a:ea typeface="宋体"/>
                        </a:rPr>
                        <a:t>    </a:t>
                      </a: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5755" algn="just">
                        <a:lnSpc>
                          <a:spcPts val="1200"/>
                        </a:lnSpc>
                        <a:spcAft>
                          <a:spcPts val="0"/>
                        </a:spcAft>
                      </a:pPr>
                      <a:r>
                        <a:rPr lang="en-US" sz="650" b="1" kern="100">
                          <a:latin typeface="宋体"/>
                          <a:ea typeface="宋体"/>
                        </a:rPr>
                        <a:t>    </a:t>
                      </a:r>
                      <a:r>
                        <a:rPr lang="zh-CN" sz="650" b="1" kern="100">
                          <a:latin typeface="Times New Roman"/>
                          <a:ea typeface="宋体"/>
                        </a:rPr>
                        <a:t>其中：女</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b="1" kern="100">
                          <a:latin typeface="宋体"/>
                          <a:ea typeface="宋体"/>
                        </a:rPr>
                        <a:t>431202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6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99527">
                <a:tc>
                  <a:txBody>
                    <a:bodyPr/>
                    <a:lstStyle/>
                    <a:p>
                      <a:pPr indent="324485" algn="just">
                        <a:lnSpc>
                          <a:spcPts val="1200"/>
                        </a:lnSpc>
                        <a:spcAft>
                          <a:spcPts val="0"/>
                        </a:spcAft>
                      </a:pPr>
                      <a:r>
                        <a:rPr lang="zh-CN" sz="650" kern="100">
                          <a:latin typeface="Times New Roman"/>
                          <a:ea typeface="宋体"/>
                        </a:rPr>
                        <a:t>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43124</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4312403510001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99527">
                <a:tc>
                  <a:txBody>
                    <a:bodyPr/>
                    <a:lstStyle/>
                    <a:p>
                      <a:pPr indent="324485" algn="just">
                        <a:lnSpc>
                          <a:spcPts val="1200"/>
                        </a:lnSpc>
                        <a:spcAft>
                          <a:spcPts val="0"/>
                        </a:spcAft>
                      </a:pPr>
                      <a:r>
                        <a:rPr lang="zh-CN" sz="650" kern="100">
                          <a:latin typeface="Times New Roman"/>
                          <a:ea typeface="宋体"/>
                        </a:rPr>
                        <a:t>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43125</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solidFill>
                          <a:srgbClr val="9CC2E5"/>
                        </a:solidFill>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4312503510001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99527">
                <a:tc>
                  <a:txBody>
                    <a:bodyPr/>
                    <a:lstStyle/>
                    <a:p>
                      <a:pPr indent="324485" algn="just">
                        <a:lnSpc>
                          <a:spcPts val="1200"/>
                        </a:lnSpc>
                        <a:spcAft>
                          <a:spcPts val="0"/>
                        </a:spcAft>
                      </a:pPr>
                      <a:r>
                        <a:rPr lang="zh-CN" sz="650" kern="100">
                          <a:latin typeface="Times New Roman"/>
                          <a:ea typeface="宋体"/>
                        </a:rPr>
                        <a:t>非全日制专业学位非定向硕士研究生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非全日制专业学位非定向硕士研究生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43126</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4312603510001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99527">
                <a:tc>
                  <a:txBody>
                    <a:bodyPr/>
                    <a:lstStyle/>
                    <a:p>
                      <a:pPr indent="324485" algn="just">
                        <a:lnSpc>
                          <a:spcPts val="1200"/>
                        </a:lnSpc>
                        <a:spcAft>
                          <a:spcPts val="0"/>
                        </a:spcAft>
                      </a:pPr>
                      <a:r>
                        <a:rPr lang="zh-CN" sz="650" kern="100">
                          <a:latin typeface="Times New Roman"/>
                          <a:ea typeface="宋体"/>
                        </a:rPr>
                        <a:t>非全日制专业学位定向硕士研究生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24485" algn="just">
                        <a:lnSpc>
                          <a:spcPts val="1200"/>
                        </a:lnSpc>
                        <a:spcAft>
                          <a:spcPts val="0"/>
                        </a:spcAft>
                      </a:pPr>
                      <a:r>
                        <a:rPr lang="zh-CN" sz="650" kern="100">
                          <a:latin typeface="Times New Roman"/>
                          <a:ea typeface="宋体"/>
                        </a:rPr>
                        <a:t>非全日制专业学位定向硕士研究生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43127</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199053">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438785" algn="just">
                        <a:lnSpc>
                          <a:spcPts val="1200"/>
                        </a:lnSpc>
                        <a:spcAft>
                          <a:spcPts val="0"/>
                        </a:spcAft>
                      </a:pPr>
                      <a:r>
                        <a:rPr lang="zh-CN" sz="650" kern="100">
                          <a:latin typeface="Times New Roman"/>
                          <a:ea typeface="宋体"/>
                        </a:rPr>
                        <a:t>法律专业学位</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650" kern="100">
                          <a:latin typeface="宋体"/>
                          <a:ea typeface="宋体"/>
                        </a:rPr>
                        <a:t>4312703510001</a:t>
                      </a:r>
                      <a:r>
                        <a:rPr lang="en-US" sz="650" kern="0">
                          <a:latin typeface="宋体"/>
                          <a:ea typeface="宋体"/>
                          <a:cs typeface="宋体"/>
                        </a:rPr>
                        <a:t>……</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650" kern="100">
                          <a:latin typeface="宋体"/>
                          <a:ea typeface="宋体"/>
                        </a:rPr>
                        <a:t>2</a:t>
                      </a:r>
                      <a:endParaRPr lang="zh-CN" sz="6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ts val="1200"/>
                        </a:lnSpc>
                        <a:spcAft>
                          <a:spcPts val="0"/>
                        </a:spcAft>
                      </a:pPr>
                      <a:endParaRPr lang="en-US" sz="6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bl>
          </a:graphicData>
        </a:graphic>
      </p:graphicFrame>
      <p:sp>
        <p:nvSpPr>
          <p:cNvPr id="37890" name="Rectangle 2"/>
          <p:cNvSpPr>
            <a:spLocks noChangeArrowheads="1"/>
          </p:cNvSpPr>
          <p:nvPr/>
        </p:nvSpPr>
        <p:spPr bwMode="auto">
          <a:xfrm>
            <a:off x="251520" y="483518"/>
            <a:ext cx="8552341"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 pos="6667500"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317</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硕士研究生分专业（领域）学生数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0" name="AutoShape 2"/>
          <p:cNvSpPr>
            <a:spLocks noChangeArrowheads="1"/>
          </p:cNvSpPr>
          <p:nvPr/>
        </p:nvSpPr>
        <p:spPr bwMode="auto">
          <a:xfrm flipH="1">
            <a:off x="5292080" y="51470"/>
            <a:ext cx="3672408" cy="432048"/>
          </a:xfrm>
          <a:prstGeom prst="wedgeRoundRectCallout">
            <a:avLst>
              <a:gd name="adj1" fmla="val 35698"/>
              <a:gd name="adj2" fmla="val 11314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800" b="1" dirty="0">
                <a:solidFill>
                  <a:srgbClr val="FF0000"/>
                </a:solidFill>
              </a:rPr>
              <a:t>授予学位数</a:t>
            </a:r>
            <a:r>
              <a:rPr lang="zh-CN" altLang="zh-CN" sz="800" b="1" dirty="0"/>
              <a:t>是为上学年度实际授予学位的人数（含补授学位、学分制提前毕业可授学位的学生）由培养单位填报，包括由外校（所）授予学位的本校（所）学生，不包括由本校（所）授予学位的外校（所）学生。</a:t>
            </a:r>
          </a:p>
          <a:p>
            <a:r>
              <a:rPr lang="en-US" altLang="zh-CN" sz="800" b="1" dirty="0"/>
              <a:t> </a:t>
            </a:r>
            <a:endParaRPr lang="zh-CN" altLang="zh-CN" sz="800" dirty="0"/>
          </a:p>
        </p:txBody>
      </p:sp>
      <p:sp>
        <p:nvSpPr>
          <p:cNvPr id="11" name="线形标注 1 10"/>
          <p:cNvSpPr/>
          <p:nvPr/>
        </p:nvSpPr>
        <p:spPr>
          <a:xfrm rot="5400000">
            <a:off x="1331640" y="2643758"/>
            <a:ext cx="1224136" cy="3528392"/>
          </a:xfrm>
          <a:prstGeom prst="borderCallout1">
            <a:avLst>
              <a:gd name="adj1" fmla="val 49583"/>
              <a:gd name="adj2" fmla="val -1751"/>
              <a:gd name="adj3" fmla="val 68828"/>
              <a:gd name="adj4" fmla="val -21977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r>
              <a:rPr lang="zh-CN" altLang="zh-CN" sz="850" b="1" dirty="0">
                <a:solidFill>
                  <a:srgbClr val="FF0000"/>
                </a:solidFill>
                <a:latin typeface="楷体" pitchFamily="49" charset="-122"/>
                <a:ea typeface="楷体" pitchFamily="49" charset="-122"/>
              </a:rPr>
              <a:t>专业名称、专业代码栏填写的各类小计及类别码顺序为</a:t>
            </a:r>
            <a:r>
              <a:rPr lang="zh-CN" altLang="zh-CN" sz="850" b="1" dirty="0">
                <a:solidFill>
                  <a:schemeClr val="tx1"/>
                </a:solidFill>
                <a:latin typeface="楷体" pitchFamily="49" charset="-122"/>
                <a:ea typeface="楷体" pitchFamily="49" charset="-122"/>
              </a:rPr>
              <a:t>：</a:t>
            </a:r>
            <a:r>
              <a:rPr lang="zh-CN" altLang="zh-CN" sz="850" dirty="0">
                <a:solidFill>
                  <a:schemeClr val="tx1"/>
                </a:solidFill>
                <a:latin typeface="楷体" pitchFamily="49" charset="-122"/>
                <a:ea typeface="楷体" pitchFamily="49" charset="-122"/>
              </a:rPr>
              <a:t>博士研究生（</a:t>
            </a:r>
            <a:r>
              <a:rPr lang="en-US" altLang="zh-CN" sz="850" dirty="0">
                <a:solidFill>
                  <a:schemeClr val="tx1"/>
                </a:solidFill>
                <a:latin typeface="楷体" pitchFamily="49" charset="-122"/>
                <a:ea typeface="楷体" pitchFamily="49" charset="-122"/>
              </a:rPr>
              <a:t>43200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432002</a:t>
            </a:r>
            <a:r>
              <a:rPr lang="zh-CN" altLang="zh-CN" sz="850" dirty="0">
                <a:solidFill>
                  <a:schemeClr val="tx1"/>
                </a:solidFill>
                <a:latin typeface="楷体" pitchFamily="49" charset="-122"/>
                <a:ea typeface="楷体" pitchFamily="49" charset="-122"/>
              </a:rPr>
              <a:t>）、学术学位博士研究生（</a:t>
            </a:r>
            <a:r>
              <a:rPr lang="en-US" altLang="zh-CN" sz="850" dirty="0">
                <a:solidFill>
                  <a:schemeClr val="tx1"/>
                </a:solidFill>
                <a:latin typeface="楷体" pitchFamily="49" charset="-122"/>
                <a:ea typeface="楷体" pitchFamily="49" charset="-122"/>
              </a:rPr>
              <a:t>43210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432102</a:t>
            </a:r>
            <a:r>
              <a:rPr lang="zh-CN" altLang="zh-CN" sz="850" dirty="0">
                <a:solidFill>
                  <a:schemeClr val="tx1"/>
                </a:solidFill>
                <a:latin typeface="楷体" pitchFamily="49" charset="-122"/>
                <a:ea typeface="楷体" pitchFamily="49" charset="-122"/>
              </a:rPr>
              <a:t>）、全日制学术学位非定向博士研究生（</a:t>
            </a:r>
            <a:r>
              <a:rPr lang="en-US" altLang="zh-CN" sz="850" dirty="0">
                <a:solidFill>
                  <a:schemeClr val="tx1"/>
                </a:solidFill>
                <a:latin typeface="楷体" pitchFamily="49" charset="-122"/>
                <a:ea typeface="楷体" pitchFamily="49" charset="-122"/>
              </a:rPr>
              <a:t>43214</a:t>
            </a:r>
            <a:r>
              <a:rPr lang="zh-CN" altLang="zh-CN" sz="850" dirty="0">
                <a:solidFill>
                  <a:schemeClr val="tx1"/>
                </a:solidFill>
                <a:latin typeface="楷体" pitchFamily="49" charset="-122"/>
                <a:ea typeface="楷体" pitchFamily="49" charset="-122"/>
              </a:rPr>
              <a:t>）、全日制学术学位定向博士研究生（</a:t>
            </a:r>
            <a:r>
              <a:rPr lang="en-US" altLang="zh-CN" sz="850" dirty="0">
                <a:solidFill>
                  <a:schemeClr val="tx1"/>
                </a:solidFill>
                <a:latin typeface="楷体" pitchFamily="49" charset="-122"/>
                <a:ea typeface="楷体" pitchFamily="49" charset="-122"/>
              </a:rPr>
              <a:t>43215</a:t>
            </a:r>
            <a:r>
              <a:rPr lang="zh-CN" altLang="zh-CN" sz="850" dirty="0">
                <a:solidFill>
                  <a:schemeClr val="tx1"/>
                </a:solidFill>
                <a:latin typeface="楷体" pitchFamily="49" charset="-122"/>
                <a:ea typeface="楷体" pitchFamily="49" charset="-122"/>
              </a:rPr>
              <a:t>）、非全日制学术学位非定向博士研究生（</a:t>
            </a:r>
            <a:r>
              <a:rPr lang="en-US" altLang="zh-CN" sz="850" dirty="0">
                <a:solidFill>
                  <a:schemeClr val="tx1"/>
                </a:solidFill>
                <a:latin typeface="楷体" pitchFamily="49" charset="-122"/>
                <a:ea typeface="楷体" pitchFamily="49" charset="-122"/>
              </a:rPr>
              <a:t>43216</a:t>
            </a:r>
            <a:r>
              <a:rPr lang="zh-CN" altLang="zh-CN" sz="850" dirty="0">
                <a:solidFill>
                  <a:schemeClr val="tx1"/>
                </a:solidFill>
                <a:latin typeface="楷体" pitchFamily="49" charset="-122"/>
                <a:ea typeface="楷体" pitchFamily="49" charset="-122"/>
              </a:rPr>
              <a:t>）、非全日制学术学位定向博士研究生（</a:t>
            </a:r>
            <a:r>
              <a:rPr lang="en-US" altLang="zh-CN" sz="850" dirty="0">
                <a:solidFill>
                  <a:schemeClr val="tx1"/>
                </a:solidFill>
                <a:latin typeface="楷体" pitchFamily="49" charset="-122"/>
                <a:ea typeface="楷体" pitchFamily="49" charset="-122"/>
              </a:rPr>
              <a:t>43217</a:t>
            </a:r>
            <a:r>
              <a:rPr lang="zh-CN" altLang="zh-CN" sz="850" dirty="0">
                <a:solidFill>
                  <a:schemeClr val="tx1"/>
                </a:solidFill>
                <a:latin typeface="楷体" pitchFamily="49" charset="-122"/>
                <a:ea typeface="楷体" pitchFamily="49" charset="-122"/>
              </a:rPr>
              <a:t>）；专业学位博士研究生（</a:t>
            </a:r>
            <a:r>
              <a:rPr lang="en-US" altLang="zh-CN" sz="850" dirty="0">
                <a:solidFill>
                  <a:schemeClr val="tx1"/>
                </a:solidFill>
                <a:latin typeface="楷体" pitchFamily="49" charset="-122"/>
                <a:ea typeface="楷体" pitchFamily="49" charset="-122"/>
              </a:rPr>
              <a:t>43220</a:t>
            </a:r>
            <a:r>
              <a:rPr lang="zh-CN" altLang="zh-CN" sz="850" dirty="0">
                <a:solidFill>
                  <a:schemeClr val="tx1"/>
                </a:solidFill>
                <a:latin typeface="楷体" pitchFamily="49" charset="-122"/>
                <a:ea typeface="楷体" pitchFamily="49" charset="-122"/>
              </a:rPr>
              <a:t>）、其中：女（</a:t>
            </a:r>
            <a:r>
              <a:rPr lang="en-US" altLang="zh-CN" sz="850" dirty="0">
                <a:solidFill>
                  <a:schemeClr val="tx1"/>
                </a:solidFill>
                <a:latin typeface="楷体" pitchFamily="49" charset="-122"/>
                <a:ea typeface="楷体" pitchFamily="49" charset="-122"/>
              </a:rPr>
              <a:t>432202</a:t>
            </a:r>
            <a:r>
              <a:rPr lang="zh-CN" altLang="zh-CN" sz="850" dirty="0">
                <a:solidFill>
                  <a:schemeClr val="tx1"/>
                </a:solidFill>
                <a:latin typeface="楷体" pitchFamily="49" charset="-122"/>
                <a:ea typeface="楷体" pitchFamily="49" charset="-122"/>
              </a:rPr>
              <a:t>）、全日制专业学位非定向博士研究生（</a:t>
            </a:r>
            <a:r>
              <a:rPr lang="en-US" altLang="zh-CN" sz="850" dirty="0">
                <a:solidFill>
                  <a:schemeClr val="tx1"/>
                </a:solidFill>
                <a:latin typeface="楷体" pitchFamily="49" charset="-122"/>
                <a:ea typeface="楷体" pitchFamily="49" charset="-122"/>
              </a:rPr>
              <a:t>43224</a:t>
            </a:r>
            <a:r>
              <a:rPr lang="zh-CN" altLang="zh-CN" sz="850" dirty="0">
                <a:solidFill>
                  <a:schemeClr val="tx1"/>
                </a:solidFill>
                <a:latin typeface="楷体" pitchFamily="49" charset="-122"/>
                <a:ea typeface="楷体" pitchFamily="49" charset="-122"/>
              </a:rPr>
              <a:t>）、全日制专业学位定向博士研究生（</a:t>
            </a:r>
            <a:r>
              <a:rPr lang="en-US" altLang="zh-CN" sz="850" dirty="0">
                <a:solidFill>
                  <a:schemeClr val="tx1"/>
                </a:solidFill>
                <a:latin typeface="楷体" pitchFamily="49" charset="-122"/>
                <a:ea typeface="楷体" pitchFamily="49" charset="-122"/>
              </a:rPr>
              <a:t>43225</a:t>
            </a:r>
            <a:r>
              <a:rPr lang="zh-CN" altLang="zh-CN" sz="850" dirty="0">
                <a:solidFill>
                  <a:schemeClr val="tx1"/>
                </a:solidFill>
                <a:latin typeface="楷体" pitchFamily="49" charset="-122"/>
                <a:ea typeface="楷体" pitchFamily="49" charset="-122"/>
              </a:rPr>
              <a:t>）、非全日制专业学位非定向博士研究生（</a:t>
            </a:r>
            <a:r>
              <a:rPr lang="en-US" altLang="zh-CN" sz="850" dirty="0">
                <a:solidFill>
                  <a:schemeClr val="tx1"/>
                </a:solidFill>
                <a:latin typeface="楷体" pitchFamily="49" charset="-122"/>
                <a:ea typeface="楷体" pitchFamily="49" charset="-122"/>
              </a:rPr>
              <a:t>43226</a:t>
            </a:r>
            <a:r>
              <a:rPr lang="zh-CN" altLang="zh-CN" sz="850" dirty="0">
                <a:solidFill>
                  <a:schemeClr val="tx1"/>
                </a:solidFill>
                <a:latin typeface="楷体" pitchFamily="49" charset="-122"/>
                <a:ea typeface="楷体" pitchFamily="49" charset="-122"/>
              </a:rPr>
              <a:t>）、非全日制专业学位定向博士研究生（</a:t>
            </a:r>
            <a:r>
              <a:rPr lang="en-US" altLang="zh-CN" sz="850" dirty="0">
                <a:solidFill>
                  <a:schemeClr val="tx1"/>
                </a:solidFill>
                <a:latin typeface="楷体" pitchFamily="49" charset="-122"/>
                <a:ea typeface="楷体" pitchFamily="49" charset="-122"/>
              </a:rPr>
              <a:t>43227</a:t>
            </a:r>
            <a:r>
              <a:rPr lang="zh-CN" altLang="zh-CN" sz="850" dirty="0">
                <a:solidFill>
                  <a:schemeClr val="tx1"/>
                </a:solidFill>
                <a:latin typeface="楷体" pitchFamily="49" charset="-122"/>
                <a:ea typeface="楷体" pitchFamily="49" charset="-122"/>
              </a:rPr>
              <a:t>）。</a:t>
            </a:r>
          </a:p>
        </p:txBody>
      </p:sp>
      <p:sp>
        <p:nvSpPr>
          <p:cNvPr id="13" name="线形标注 1 12"/>
          <p:cNvSpPr/>
          <p:nvPr/>
        </p:nvSpPr>
        <p:spPr>
          <a:xfrm>
            <a:off x="3995936" y="3826818"/>
            <a:ext cx="4968552" cy="1193204"/>
          </a:xfrm>
          <a:prstGeom prst="borderCallout1">
            <a:avLst>
              <a:gd name="adj1" fmla="val 2276"/>
              <a:gd name="adj2" fmla="val 50485"/>
              <a:gd name="adj3" fmla="val -236752"/>
              <a:gd name="adj4" fmla="val 23969"/>
            </a:avLst>
          </a:prstGeom>
          <a:solidFill>
            <a:srgbClr val="FFFFCC"/>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50" b="1" dirty="0">
                <a:solidFill>
                  <a:srgbClr val="FF0000"/>
                </a:solidFill>
                <a:latin typeface="楷体" pitchFamily="49" charset="-122"/>
                <a:ea typeface="楷体" pitchFamily="49" charset="-122"/>
              </a:rPr>
              <a:t>研究生招生计划类型编码：</a:t>
            </a:r>
            <a:r>
              <a:rPr lang="en-US" altLang="zh-CN" sz="850" dirty="0">
                <a:solidFill>
                  <a:schemeClr val="tx1"/>
                </a:solidFill>
                <a:latin typeface="楷体" pitchFamily="49" charset="-122"/>
                <a:ea typeface="楷体" pitchFamily="49" charset="-122"/>
              </a:rPr>
              <a:t>01</a:t>
            </a:r>
            <a:r>
              <a:rPr lang="zh-CN" altLang="zh-CN" sz="850" dirty="0">
                <a:solidFill>
                  <a:schemeClr val="tx1"/>
                </a:solidFill>
                <a:latin typeface="楷体" pitchFamily="49" charset="-122"/>
                <a:ea typeface="楷体" pitchFamily="49" charset="-122"/>
              </a:rPr>
              <a:t>常规计划、</a:t>
            </a:r>
            <a:r>
              <a:rPr lang="en-US" altLang="zh-CN" sz="850" dirty="0">
                <a:solidFill>
                  <a:schemeClr val="tx1"/>
                </a:solidFill>
                <a:latin typeface="楷体" pitchFamily="49" charset="-122"/>
                <a:ea typeface="楷体" pitchFamily="49" charset="-122"/>
              </a:rPr>
              <a:t>02</a:t>
            </a:r>
            <a:r>
              <a:rPr lang="zh-CN" altLang="zh-CN" sz="850" dirty="0">
                <a:solidFill>
                  <a:schemeClr val="tx1"/>
                </a:solidFill>
                <a:latin typeface="楷体" pitchFamily="49" charset="-122"/>
                <a:ea typeface="楷体" pitchFamily="49" charset="-122"/>
              </a:rPr>
              <a:t>高等学校与科研机构联合培养研究生专项招生计划、</a:t>
            </a:r>
            <a:r>
              <a:rPr lang="en-US" altLang="zh-CN" sz="850" dirty="0">
                <a:solidFill>
                  <a:schemeClr val="tx1"/>
                </a:solidFill>
                <a:latin typeface="楷体" pitchFamily="49" charset="-122"/>
                <a:ea typeface="楷体" pitchFamily="49" charset="-122"/>
              </a:rPr>
              <a:t>03</a:t>
            </a:r>
            <a:r>
              <a:rPr lang="zh-CN" altLang="zh-CN" sz="850" dirty="0">
                <a:solidFill>
                  <a:schemeClr val="tx1"/>
                </a:solidFill>
                <a:latin typeface="楷体" pitchFamily="49" charset="-122"/>
                <a:ea typeface="楷体" pitchFamily="49" charset="-122"/>
              </a:rPr>
              <a:t>联合培养单位招生计划（高校与高校之间联合培养）、</a:t>
            </a:r>
            <a:r>
              <a:rPr lang="en-US" altLang="zh-CN" sz="850" dirty="0">
                <a:solidFill>
                  <a:schemeClr val="tx1"/>
                </a:solidFill>
                <a:latin typeface="楷体" pitchFamily="49" charset="-122"/>
                <a:ea typeface="楷体" pitchFamily="49" charset="-122"/>
              </a:rPr>
              <a:t>04</a:t>
            </a:r>
            <a:r>
              <a:rPr lang="zh-CN" altLang="zh-CN" sz="850" dirty="0">
                <a:solidFill>
                  <a:schemeClr val="tx1"/>
                </a:solidFill>
                <a:latin typeface="楷体" pitchFamily="49" charset="-122"/>
                <a:ea typeface="楷体" pitchFamily="49" charset="-122"/>
              </a:rPr>
              <a:t>少数民族高层次骨干人才研究生招生计划、</a:t>
            </a:r>
            <a:r>
              <a:rPr lang="en-US" altLang="zh-CN" sz="850" dirty="0">
                <a:solidFill>
                  <a:schemeClr val="tx1"/>
                </a:solidFill>
                <a:latin typeface="楷体" pitchFamily="49" charset="-122"/>
                <a:ea typeface="楷体" pitchFamily="49" charset="-122"/>
              </a:rPr>
              <a:t>05</a:t>
            </a:r>
            <a:r>
              <a:rPr lang="zh-CN" altLang="zh-CN" sz="850" dirty="0">
                <a:solidFill>
                  <a:schemeClr val="tx1"/>
                </a:solidFill>
                <a:latin typeface="楷体" pitchFamily="49" charset="-122"/>
                <a:ea typeface="楷体" pitchFamily="49" charset="-122"/>
              </a:rPr>
              <a:t>对口支援西部地区高校定向培养研究生计划、</a:t>
            </a:r>
            <a:r>
              <a:rPr lang="en-US" altLang="zh-CN" sz="850" dirty="0">
                <a:solidFill>
                  <a:schemeClr val="tx1"/>
                </a:solidFill>
                <a:latin typeface="楷体" pitchFamily="49" charset="-122"/>
                <a:ea typeface="楷体" pitchFamily="49" charset="-122"/>
              </a:rPr>
              <a:t>06</a:t>
            </a:r>
            <a:r>
              <a:rPr lang="zh-CN" altLang="zh-CN" sz="850" dirty="0">
                <a:solidFill>
                  <a:schemeClr val="tx1"/>
                </a:solidFill>
                <a:latin typeface="楷体" pitchFamily="49" charset="-122"/>
                <a:ea typeface="楷体" pitchFamily="49" charset="-122"/>
              </a:rPr>
              <a:t>援藏计划专项硕士生招生计划、</a:t>
            </a:r>
            <a:r>
              <a:rPr lang="en-US" altLang="zh-CN" sz="850" dirty="0">
                <a:solidFill>
                  <a:schemeClr val="tx1"/>
                </a:solidFill>
                <a:latin typeface="楷体" pitchFamily="49" charset="-122"/>
                <a:ea typeface="楷体" pitchFamily="49" charset="-122"/>
              </a:rPr>
              <a:t>07</a:t>
            </a:r>
            <a:r>
              <a:rPr lang="zh-CN" altLang="zh-CN" sz="850" dirty="0">
                <a:solidFill>
                  <a:schemeClr val="tx1"/>
                </a:solidFill>
                <a:latin typeface="楷体" pitchFamily="49" charset="-122"/>
                <a:ea typeface="楷体" pitchFamily="49" charset="-122"/>
              </a:rPr>
              <a:t>援疆博士师资专项招生计划、</a:t>
            </a:r>
            <a:r>
              <a:rPr lang="en-US" altLang="zh-CN" sz="850" dirty="0">
                <a:solidFill>
                  <a:schemeClr val="tx1"/>
                </a:solidFill>
                <a:latin typeface="楷体" pitchFamily="49" charset="-122"/>
                <a:ea typeface="楷体" pitchFamily="49" charset="-122"/>
              </a:rPr>
              <a:t>08</a:t>
            </a:r>
            <a:r>
              <a:rPr lang="zh-CN" altLang="zh-CN" sz="850" dirty="0">
                <a:solidFill>
                  <a:schemeClr val="tx1"/>
                </a:solidFill>
                <a:latin typeface="楷体" pitchFamily="49" charset="-122"/>
                <a:ea typeface="楷体" pitchFamily="49" charset="-122"/>
              </a:rPr>
              <a:t>退役大学生士兵专项硕士研究生招生计划、</a:t>
            </a:r>
            <a:r>
              <a:rPr lang="en-US" altLang="zh-CN" sz="850" dirty="0">
                <a:solidFill>
                  <a:schemeClr val="tx1"/>
                </a:solidFill>
                <a:latin typeface="楷体" pitchFamily="49" charset="-122"/>
                <a:ea typeface="楷体" pitchFamily="49" charset="-122"/>
              </a:rPr>
              <a:t>09</a:t>
            </a:r>
            <a:r>
              <a:rPr lang="zh-CN" altLang="zh-CN" sz="850" dirty="0">
                <a:solidFill>
                  <a:schemeClr val="tx1"/>
                </a:solidFill>
                <a:latin typeface="楷体" pitchFamily="49" charset="-122"/>
                <a:ea typeface="楷体" pitchFamily="49" charset="-122"/>
              </a:rPr>
              <a:t>强军计划专项硕士生招生计划、</a:t>
            </a:r>
            <a:r>
              <a:rPr lang="en-US" altLang="zh-CN" sz="850" dirty="0">
                <a:solidFill>
                  <a:schemeClr val="tx1"/>
                </a:solidFill>
                <a:latin typeface="楷体" pitchFamily="49" charset="-122"/>
                <a:ea typeface="楷体" pitchFamily="49" charset="-122"/>
              </a:rPr>
              <a:t>10</a:t>
            </a:r>
            <a:r>
              <a:rPr lang="zh-CN" altLang="zh-CN" sz="850" dirty="0">
                <a:solidFill>
                  <a:schemeClr val="tx1"/>
                </a:solidFill>
                <a:latin typeface="楷体" pitchFamily="49" charset="-122"/>
                <a:ea typeface="楷体" pitchFamily="49" charset="-122"/>
              </a:rPr>
              <a:t>免费师范毕业生在职攻读教育硕士专项计划、</a:t>
            </a:r>
            <a:r>
              <a:rPr lang="en-US" altLang="zh-CN" sz="850" dirty="0">
                <a:solidFill>
                  <a:schemeClr val="tx1"/>
                </a:solidFill>
                <a:latin typeface="楷体" pitchFamily="49" charset="-122"/>
                <a:ea typeface="楷体" pitchFamily="49" charset="-122"/>
              </a:rPr>
              <a:t>11</a:t>
            </a:r>
            <a:r>
              <a:rPr lang="zh-CN" altLang="zh-CN" sz="850" dirty="0">
                <a:solidFill>
                  <a:schemeClr val="tx1"/>
                </a:solidFill>
                <a:latin typeface="楷体" pitchFamily="49" charset="-122"/>
                <a:ea typeface="楷体" pitchFamily="49" charset="-122"/>
              </a:rPr>
              <a:t>农村学校教育硕士师资培养计划专项招生计划、</a:t>
            </a:r>
            <a:r>
              <a:rPr lang="en-US" altLang="zh-CN" sz="850" dirty="0">
                <a:solidFill>
                  <a:schemeClr val="tx1"/>
                </a:solidFill>
                <a:latin typeface="楷体" pitchFamily="49" charset="-122"/>
                <a:ea typeface="楷体" pitchFamily="49" charset="-122"/>
              </a:rPr>
              <a:t>12</a:t>
            </a:r>
            <a:r>
              <a:rPr lang="zh-CN" altLang="zh-CN" sz="850" dirty="0">
                <a:solidFill>
                  <a:schemeClr val="tx1"/>
                </a:solidFill>
                <a:latin typeface="楷体" pitchFamily="49" charset="-122"/>
                <a:ea typeface="楷体" pitchFamily="49" charset="-122"/>
              </a:rPr>
              <a:t>高校思政工作骨干攻读博士学位招生计划、</a:t>
            </a:r>
            <a:r>
              <a:rPr lang="en-US" altLang="zh-CN" sz="850" dirty="0">
                <a:solidFill>
                  <a:schemeClr val="tx1"/>
                </a:solidFill>
                <a:latin typeface="楷体" pitchFamily="49" charset="-122"/>
                <a:ea typeface="楷体" pitchFamily="49" charset="-122"/>
              </a:rPr>
              <a:t>13</a:t>
            </a:r>
            <a:r>
              <a:rPr lang="zh-CN" altLang="zh-CN" sz="850" dirty="0">
                <a:solidFill>
                  <a:schemeClr val="tx1"/>
                </a:solidFill>
                <a:latin typeface="楷体" pitchFamily="49" charset="-122"/>
                <a:ea typeface="楷体" pitchFamily="49" charset="-122"/>
              </a:rPr>
              <a:t>高校思想政治理论课教师在职攻读马克思主义理论博士学位专项招生计划、</a:t>
            </a:r>
            <a:r>
              <a:rPr lang="en-US" altLang="zh-CN" sz="850" dirty="0">
                <a:solidFill>
                  <a:schemeClr val="tx1"/>
                </a:solidFill>
                <a:latin typeface="楷体" pitchFamily="49" charset="-122"/>
                <a:ea typeface="楷体" pitchFamily="49" charset="-122"/>
              </a:rPr>
              <a:t>14</a:t>
            </a:r>
            <a:r>
              <a:rPr lang="zh-CN" altLang="zh-CN" sz="850" dirty="0">
                <a:solidFill>
                  <a:schemeClr val="tx1"/>
                </a:solidFill>
                <a:latin typeface="楷体" pitchFamily="49" charset="-122"/>
                <a:ea typeface="楷体" pitchFamily="49" charset="-122"/>
              </a:rPr>
              <a:t>国家急需学科高层次人才培养支持计划：马克思主义理论、集成电路、网络空间安全、航空发动机及燃气轮机、人工智能、核科学与技术。</a:t>
            </a:r>
          </a:p>
        </p:txBody>
      </p:sp>
      <p:sp>
        <p:nvSpPr>
          <p:cNvPr id="12" name="线形标注 1 11"/>
          <p:cNvSpPr/>
          <p:nvPr/>
        </p:nvSpPr>
        <p:spPr>
          <a:xfrm>
            <a:off x="3635896" y="2571750"/>
            <a:ext cx="5508104" cy="1152128"/>
          </a:xfrm>
          <a:prstGeom prst="borderCallout1">
            <a:avLst>
              <a:gd name="adj1" fmla="val 575"/>
              <a:gd name="adj2" fmla="val 20486"/>
              <a:gd name="adj3" fmla="val -49254"/>
              <a:gd name="adj4" fmla="val 14254"/>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分专业学生数填写：</a:t>
            </a:r>
            <a:r>
              <a:rPr lang="zh-CN" altLang="zh-CN" sz="900" b="1" dirty="0">
                <a:solidFill>
                  <a:schemeClr val="tx1"/>
                </a:solidFill>
                <a:latin typeface="楷体" pitchFamily="49" charset="-122"/>
                <a:ea typeface="楷体" pitchFamily="49" charset="-122"/>
              </a:rPr>
              <a:t>专业名称和专业代码按《学位授予和人才培养学科目录（统计用）》填写，专业代码的填写方法前五位为小计类别码，中间六位为专业代码，后两位为研究生招生计划形式。如：全日制学术学位非定向硕士研究生、哲学专业、常规计划，代码应填</a:t>
            </a:r>
            <a:r>
              <a:rPr lang="en-US" altLang="zh-CN" sz="900" b="1" dirty="0">
                <a:solidFill>
                  <a:schemeClr val="tx1"/>
                </a:solidFill>
                <a:latin typeface="楷体" pitchFamily="49" charset="-122"/>
                <a:ea typeface="楷体" pitchFamily="49" charset="-122"/>
              </a:rPr>
              <a:t>4311401010101</a:t>
            </a:r>
            <a:r>
              <a:rPr lang="zh-CN" altLang="zh-CN" sz="900" b="1" dirty="0">
                <a:solidFill>
                  <a:schemeClr val="tx1"/>
                </a:solidFill>
                <a:latin typeface="楷体" pitchFamily="49" charset="-122"/>
                <a:ea typeface="楷体" pitchFamily="49" charset="-122"/>
              </a:rPr>
              <a:t>，全日制学术学位非定向硕士研究生、哲学专业、高等学校与科研机构联合培养研究生专项招生计划，代码应填</a:t>
            </a:r>
            <a:r>
              <a:rPr lang="en-US" altLang="zh-CN" sz="900" b="1" dirty="0">
                <a:solidFill>
                  <a:schemeClr val="tx1"/>
                </a:solidFill>
                <a:latin typeface="楷体" pitchFamily="49" charset="-122"/>
                <a:ea typeface="楷体" pitchFamily="49" charset="-122"/>
              </a:rPr>
              <a:t>4311401010102</a:t>
            </a:r>
            <a:r>
              <a:rPr lang="zh-CN" altLang="zh-CN" sz="900" b="1" dirty="0">
                <a:solidFill>
                  <a:schemeClr val="tx1"/>
                </a:solidFill>
                <a:latin typeface="楷体" pitchFamily="49" charset="-122"/>
                <a:ea typeface="楷体" pitchFamily="49" charset="-122"/>
              </a:rPr>
              <a:t>。</a:t>
            </a:r>
          </a:p>
          <a:p>
            <a:r>
              <a:rPr lang="zh-CN" altLang="zh-CN" sz="900" b="1" dirty="0">
                <a:solidFill>
                  <a:srgbClr val="FF0000"/>
                </a:solidFill>
                <a:latin typeface="楷体" pitchFamily="49" charset="-122"/>
                <a:ea typeface="楷体" pitchFamily="49" charset="-122"/>
              </a:rPr>
              <a:t>自主专业名称的专业，</a:t>
            </a:r>
            <a:r>
              <a:rPr lang="zh-CN" altLang="zh-CN" sz="900" b="1" dirty="0">
                <a:solidFill>
                  <a:schemeClr val="tx1"/>
                </a:solidFill>
                <a:latin typeface="楷体" pitchFamily="49" charset="-122"/>
                <a:ea typeface="楷体" pitchFamily="49" charset="-122"/>
              </a:rPr>
              <a:t>按其培养方案、培养方向、课程安排归类到专业目录中的二级学科代码，自主专业名称栏按实际专业名称填报。当按一级学科招生时，专业代码第</a:t>
            </a:r>
            <a:r>
              <a:rPr lang="en-US" altLang="zh-CN" sz="900" b="1" dirty="0">
                <a:solidFill>
                  <a:schemeClr val="tx1"/>
                </a:solidFill>
                <a:latin typeface="楷体" pitchFamily="49" charset="-122"/>
                <a:ea typeface="楷体" pitchFamily="49" charset="-122"/>
              </a:rPr>
              <a:t>5</a:t>
            </a:r>
            <a:r>
              <a:rPr lang="zh-CN" altLang="zh-CN" sz="900" b="1" dirty="0">
                <a:solidFill>
                  <a:schemeClr val="tx1"/>
                </a:solidFill>
                <a:latin typeface="楷体" pitchFamily="49" charset="-122"/>
                <a:ea typeface="楷体" pitchFamily="49" charset="-122"/>
              </a:rPr>
              <a:t>、</a:t>
            </a:r>
            <a:r>
              <a:rPr lang="en-US" altLang="zh-CN" sz="900" b="1" dirty="0">
                <a:solidFill>
                  <a:schemeClr val="tx1"/>
                </a:solidFill>
                <a:latin typeface="楷体" pitchFamily="49" charset="-122"/>
                <a:ea typeface="楷体" pitchFamily="49" charset="-122"/>
              </a:rPr>
              <a:t>6</a:t>
            </a:r>
            <a:r>
              <a:rPr lang="zh-CN" altLang="zh-CN" sz="900" b="1" dirty="0">
                <a:solidFill>
                  <a:schemeClr val="tx1"/>
                </a:solidFill>
                <a:latin typeface="楷体" pitchFamily="49" charset="-122"/>
                <a:ea typeface="楷体" pitchFamily="49" charset="-122"/>
              </a:rPr>
              <a:t>位填‘</a:t>
            </a:r>
            <a:r>
              <a:rPr lang="en-US" altLang="zh-CN" sz="900" b="1" dirty="0">
                <a:solidFill>
                  <a:schemeClr val="tx1"/>
                </a:solidFill>
                <a:latin typeface="楷体" pitchFamily="49" charset="-122"/>
                <a:ea typeface="楷体" pitchFamily="49" charset="-122"/>
              </a:rPr>
              <a:t>TP</a:t>
            </a:r>
            <a:r>
              <a:rPr lang="zh-CN" altLang="zh-CN" sz="900" b="1" dirty="0">
                <a:solidFill>
                  <a:schemeClr val="tx1"/>
                </a:solidFill>
                <a:latin typeface="楷体" pitchFamily="49" charset="-122"/>
                <a:ea typeface="楷体" pitchFamily="49" charset="-122"/>
              </a:rPr>
              <a:t>’ ，后两位为研究生招生计划类型。如：当按哲学一级学科（</a:t>
            </a:r>
            <a:r>
              <a:rPr lang="en-US" altLang="zh-CN" sz="900" b="1" dirty="0">
                <a:solidFill>
                  <a:schemeClr val="tx1"/>
                </a:solidFill>
                <a:latin typeface="楷体" pitchFamily="49" charset="-122"/>
                <a:ea typeface="楷体" pitchFamily="49" charset="-122"/>
              </a:rPr>
              <a:t>010100</a:t>
            </a:r>
            <a:r>
              <a:rPr lang="zh-CN" altLang="zh-CN" sz="900" b="1" dirty="0">
                <a:solidFill>
                  <a:schemeClr val="tx1"/>
                </a:solidFill>
                <a:latin typeface="楷体" pitchFamily="49" charset="-122"/>
                <a:ea typeface="楷体" pitchFamily="49" charset="-122"/>
              </a:rPr>
              <a:t>）、常规计划招生时，专业代码按</a:t>
            </a:r>
            <a:r>
              <a:rPr lang="en-US" altLang="zh-CN" sz="900" b="1" dirty="0">
                <a:solidFill>
                  <a:schemeClr val="tx1"/>
                </a:solidFill>
                <a:latin typeface="楷体" pitchFamily="49" charset="-122"/>
                <a:ea typeface="楷体" pitchFamily="49" charset="-122"/>
              </a:rPr>
              <a:t>0101TP01</a:t>
            </a:r>
            <a:r>
              <a:rPr lang="zh-CN" altLang="zh-CN" sz="900" b="1" dirty="0">
                <a:solidFill>
                  <a:schemeClr val="tx1"/>
                </a:solidFill>
                <a:latin typeface="楷体" pitchFamily="49" charset="-122"/>
                <a:ea typeface="楷体" pitchFamily="49" charset="-122"/>
              </a:rPr>
              <a:t>填报。</a:t>
            </a:r>
          </a:p>
        </p:txBody>
      </p:sp>
      <p:sp>
        <p:nvSpPr>
          <p:cNvPr id="14" name="圆角矩形 13"/>
          <p:cNvSpPr/>
          <p:nvPr/>
        </p:nvSpPr>
        <p:spPr>
          <a:xfrm>
            <a:off x="4895528" y="1491630"/>
            <a:ext cx="4140968" cy="1008112"/>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各类小计的关系：</a:t>
            </a:r>
            <a:r>
              <a:rPr lang="zh-CN" altLang="zh-CN" sz="900" dirty="0">
                <a:solidFill>
                  <a:schemeClr val="tx1"/>
                </a:solidFill>
                <a:latin typeface="楷体" pitchFamily="49" charset="-122"/>
                <a:ea typeface="楷体" pitchFamily="49" charset="-122"/>
              </a:rPr>
              <a:t>博士研究生等于学术学位博士研究生、专业学位博士研究生之和；学术学位博士研究生等于全日制学术学位非定向博士研究生、全日制学术学位定向博士研究生、非全日制学术学位非定向博士研究生、非全日制学术学位定向博士研究生的学术学位博士研究生分专业学生数之和；专业学位博士研究生等于全日制专业学位非定向博士研究生、全日制专业学位定向博士研究生、非全日制专业学位非定向博士研究生、非全日制专业学位定向博士研究生的专业学位博士研究生分专业学生数之和。</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51470"/>
            <a:ext cx="3134191"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321</a:t>
            </a:r>
            <a:r>
              <a:rPr lang="zh-CN" altLang="zh-CN" sz="2000" dirty="0">
                <a:solidFill>
                  <a:schemeClr val="bg1"/>
                </a:solidFill>
                <a:latin typeface="黑体" pitchFamily="49" charset="-122"/>
                <a:ea typeface="黑体" pitchFamily="49" charset="-122"/>
              </a:rPr>
              <a:t>在校生分年龄情况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467544" y="915566"/>
          <a:ext cx="8280915" cy="3528395"/>
        </p:xfrm>
        <a:graphic>
          <a:graphicData uri="http://schemas.openxmlformats.org/drawingml/2006/table">
            <a:tbl>
              <a:tblPr/>
              <a:tblGrid>
                <a:gridCol w="1318190">
                  <a:extLst>
                    <a:ext uri="{9D8B030D-6E8A-4147-A177-3AD203B41FA5}">
                      <a16:colId xmlns:a16="http://schemas.microsoft.com/office/drawing/2014/main" val="20000"/>
                    </a:ext>
                  </a:extLst>
                </a:gridCol>
                <a:gridCol w="304197">
                  <a:extLst>
                    <a:ext uri="{9D8B030D-6E8A-4147-A177-3AD203B41FA5}">
                      <a16:colId xmlns:a16="http://schemas.microsoft.com/office/drawing/2014/main" val="20001"/>
                    </a:ext>
                  </a:extLst>
                </a:gridCol>
                <a:gridCol w="415735">
                  <a:extLst>
                    <a:ext uri="{9D8B030D-6E8A-4147-A177-3AD203B41FA5}">
                      <a16:colId xmlns:a16="http://schemas.microsoft.com/office/drawing/2014/main" val="20002"/>
                    </a:ext>
                  </a:extLst>
                </a:gridCol>
                <a:gridCol w="416299">
                  <a:extLst>
                    <a:ext uri="{9D8B030D-6E8A-4147-A177-3AD203B41FA5}">
                      <a16:colId xmlns:a16="http://schemas.microsoft.com/office/drawing/2014/main" val="20003"/>
                    </a:ext>
                  </a:extLst>
                </a:gridCol>
                <a:gridCol w="416299">
                  <a:extLst>
                    <a:ext uri="{9D8B030D-6E8A-4147-A177-3AD203B41FA5}">
                      <a16:colId xmlns:a16="http://schemas.microsoft.com/office/drawing/2014/main" val="20004"/>
                    </a:ext>
                  </a:extLst>
                </a:gridCol>
                <a:gridCol w="416299">
                  <a:extLst>
                    <a:ext uri="{9D8B030D-6E8A-4147-A177-3AD203B41FA5}">
                      <a16:colId xmlns:a16="http://schemas.microsoft.com/office/drawing/2014/main" val="20005"/>
                    </a:ext>
                  </a:extLst>
                </a:gridCol>
                <a:gridCol w="415735">
                  <a:extLst>
                    <a:ext uri="{9D8B030D-6E8A-4147-A177-3AD203B41FA5}">
                      <a16:colId xmlns:a16="http://schemas.microsoft.com/office/drawing/2014/main" val="20006"/>
                    </a:ext>
                  </a:extLst>
                </a:gridCol>
                <a:gridCol w="416299">
                  <a:extLst>
                    <a:ext uri="{9D8B030D-6E8A-4147-A177-3AD203B41FA5}">
                      <a16:colId xmlns:a16="http://schemas.microsoft.com/office/drawing/2014/main" val="20007"/>
                    </a:ext>
                  </a:extLst>
                </a:gridCol>
                <a:gridCol w="416299">
                  <a:extLst>
                    <a:ext uri="{9D8B030D-6E8A-4147-A177-3AD203B41FA5}">
                      <a16:colId xmlns:a16="http://schemas.microsoft.com/office/drawing/2014/main" val="20008"/>
                    </a:ext>
                  </a:extLst>
                </a:gridCol>
                <a:gridCol w="416299">
                  <a:extLst>
                    <a:ext uri="{9D8B030D-6E8A-4147-A177-3AD203B41FA5}">
                      <a16:colId xmlns:a16="http://schemas.microsoft.com/office/drawing/2014/main" val="20009"/>
                    </a:ext>
                  </a:extLst>
                </a:gridCol>
                <a:gridCol w="415735">
                  <a:extLst>
                    <a:ext uri="{9D8B030D-6E8A-4147-A177-3AD203B41FA5}">
                      <a16:colId xmlns:a16="http://schemas.microsoft.com/office/drawing/2014/main" val="20010"/>
                    </a:ext>
                  </a:extLst>
                </a:gridCol>
                <a:gridCol w="416299">
                  <a:extLst>
                    <a:ext uri="{9D8B030D-6E8A-4147-A177-3AD203B41FA5}">
                      <a16:colId xmlns:a16="http://schemas.microsoft.com/office/drawing/2014/main" val="20011"/>
                    </a:ext>
                  </a:extLst>
                </a:gridCol>
                <a:gridCol w="416299">
                  <a:extLst>
                    <a:ext uri="{9D8B030D-6E8A-4147-A177-3AD203B41FA5}">
                      <a16:colId xmlns:a16="http://schemas.microsoft.com/office/drawing/2014/main" val="20012"/>
                    </a:ext>
                  </a:extLst>
                </a:gridCol>
                <a:gridCol w="416299">
                  <a:extLst>
                    <a:ext uri="{9D8B030D-6E8A-4147-A177-3AD203B41FA5}">
                      <a16:colId xmlns:a16="http://schemas.microsoft.com/office/drawing/2014/main" val="20013"/>
                    </a:ext>
                  </a:extLst>
                </a:gridCol>
                <a:gridCol w="415735">
                  <a:extLst>
                    <a:ext uri="{9D8B030D-6E8A-4147-A177-3AD203B41FA5}">
                      <a16:colId xmlns:a16="http://schemas.microsoft.com/office/drawing/2014/main" val="20014"/>
                    </a:ext>
                  </a:extLst>
                </a:gridCol>
                <a:gridCol w="416299">
                  <a:extLst>
                    <a:ext uri="{9D8B030D-6E8A-4147-A177-3AD203B41FA5}">
                      <a16:colId xmlns:a16="http://schemas.microsoft.com/office/drawing/2014/main" val="20015"/>
                    </a:ext>
                  </a:extLst>
                </a:gridCol>
                <a:gridCol w="416299">
                  <a:extLst>
                    <a:ext uri="{9D8B030D-6E8A-4147-A177-3AD203B41FA5}">
                      <a16:colId xmlns:a16="http://schemas.microsoft.com/office/drawing/2014/main" val="20016"/>
                    </a:ext>
                  </a:extLst>
                </a:gridCol>
                <a:gridCol w="416299">
                  <a:extLst>
                    <a:ext uri="{9D8B030D-6E8A-4147-A177-3AD203B41FA5}">
                      <a16:colId xmlns:a16="http://schemas.microsoft.com/office/drawing/2014/main" val="20017"/>
                    </a:ext>
                  </a:extLst>
                </a:gridCol>
              </a:tblGrid>
              <a:tr h="465734">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altLang="zh-CN" sz="800" kern="100" dirty="0">
                        <a:latin typeface="Times New Roman"/>
                        <a:ea typeface="宋体"/>
                      </a:endParaRPr>
                    </a:p>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编号</a:t>
                      </a: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合计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17</a:t>
                      </a:r>
                      <a:r>
                        <a:rPr lang="zh-CN" sz="800" kern="100">
                          <a:latin typeface="Times New Roman"/>
                          <a:ea typeface="宋体"/>
                        </a:rPr>
                        <a:t>岁及以下</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18</a:t>
                      </a:r>
                      <a:r>
                        <a:rPr lang="zh-CN" sz="800" kern="100" dirty="0">
                          <a:latin typeface="Times New Roman"/>
                          <a:ea typeface="宋体"/>
                        </a:rPr>
                        <a:t>岁</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19</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20</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21</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22</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23</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24</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25</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26</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27</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28</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29</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30</a:t>
                      </a:r>
                      <a:r>
                        <a:rPr lang="zh-CN" sz="800" kern="100">
                          <a:latin typeface="Times New Roman"/>
                          <a:ea typeface="宋体"/>
                        </a:rPr>
                        <a:t>岁</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31</a:t>
                      </a:r>
                      <a:r>
                        <a:rPr lang="zh-CN" sz="800" kern="100">
                          <a:latin typeface="Times New Roman"/>
                          <a:ea typeface="宋体"/>
                        </a:rPr>
                        <a:t>岁及以上</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73199">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甲</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乙</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1</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2</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3</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4</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5</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6</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7</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8</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9</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11</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12</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13</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14</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15</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16</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75311">
                <a:tc>
                  <a:txBody>
                    <a:bodyPr/>
                    <a:lstStyle/>
                    <a:p>
                      <a:pPr indent="220345" algn="just">
                        <a:spcAft>
                          <a:spcPts val="0"/>
                        </a:spcAft>
                        <a:tabLst>
                          <a:tab pos="685800" algn="l"/>
                          <a:tab pos="1239520" algn="l"/>
                          <a:tab pos="1744980" algn="l"/>
                          <a:tab pos="2250440" algn="l"/>
                          <a:tab pos="2717800" algn="l"/>
                          <a:tab pos="3185160" algn="l"/>
                        </a:tabLst>
                      </a:pPr>
                      <a:r>
                        <a:rPr lang="zh-CN" sz="800" b="1" kern="100">
                          <a:latin typeface="Times New Roman"/>
                          <a:ea typeface="宋体"/>
                        </a:rPr>
                        <a:t>总计</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01</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68975">
                <a:tc>
                  <a:txBody>
                    <a:bodyPr/>
                    <a:lstStyle/>
                    <a:p>
                      <a:pPr indent="114300"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其中：女</a:t>
                      </a: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02</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普通专科生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03</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a:latin typeface="宋体"/>
                          <a:ea typeface="宋体"/>
                        </a:rPr>
                        <a:t>    </a:t>
                      </a:r>
                      <a:r>
                        <a:rPr lang="zh-CN" sz="700" kern="100">
                          <a:latin typeface="Times New Roman"/>
                          <a:ea typeface="宋体"/>
                        </a:rPr>
                        <a:t>其中：女</a:t>
                      </a:r>
                      <a:endParaRPr lang="zh-CN" sz="8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04</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普通本科生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05</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dirty="0">
                          <a:latin typeface="宋体"/>
                          <a:ea typeface="宋体"/>
                        </a:rPr>
                        <a:t>    </a:t>
                      </a: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06</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a:latin typeface="Times New Roman"/>
                          <a:ea typeface="宋体"/>
                        </a:rPr>
                        <a:t>成人专科生</a:t>
                      </a:r>
                      <a:endParaRPr lang="zh-CN" sz="8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07</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dirty="0">
                          <a:latin typeface="宋体"/>
                          <a:ea typeface="宋体"/>
                        </a:rPr>
                        <a:t>    </a:t>
                      </a: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成人本科生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09</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a:latin typeface="宋体"/>
                          <a:ea typeface="宋体"/>
                        </a:rPr>
                        <a:t>    </a:t>
                      </a:r>
                      <a:r>
                        <a:rPr lang="zh-CN" sz="700" kern="100">
                          <a:latin typeface="Times New Roman"/>
                          <a:ea typeface="宋体"/>
                        </a:rPr>
                        <a:t>其中：女</a:t>
                      </a:r>
                      <a:endParaRPr lang="zh-CN" sz="8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网络专科生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11</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dirty="0">
                          <a:latin typeface="宋体"/>
                          <a:ea typeface="宋体"/>
                        </a:rPr>
                        <a:t>    </a:t>
                      </a: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12</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5524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网络本科生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13</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55245">
                <a:tc>
                  <a:txBody>
                    <a:bodyPr/>
                    <a:lstStyle/>
                    <a:p>
                      <a:pPr algn="l">
                        <a:spcAft>
                          <a:spcPts val="0"/>
                        </a:spcAft>
                        <a:tabLst>
                          <a:tab pos="685800" algn="l"/>
                          <a:tab pos="1239520" algn="l"/>
                          <a:tab pos="1744980" algn="l"/>
                          <a:tab pos="2250440" algn="l"/>
                          <a:tab pos="2717800" algn="l"/>
                          <a:tab pos="3185160" algn="l"/>
                        </a:tabLst>
                      </a:pPr>
                      <a:r>
                        <a:rPr lang="en-US" sz="700" kern="100" dirty="0">
                          <a:latin typeface="宋体"/>
                          <a:ea typeface="宋体"/>
                        </a:rPr>
                        <a:t>    </a:t>
                      </a: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14</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71087">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硕士研究生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15</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71087">
                <a:tc>
                  <a:txBody>
                    <a:bodyPr/>
                    <a:lstStyle/>
                    <a:p>
                      <a:pPr algn="l">
                        <a:spcAft>
                          <a:spcPts val="0"/>
                        </a:spcAft>
                        <a:tabLst>
                          <a:tab pos="685800" algn="l"/>
                          <a:tab pos="1239520" algn="l"/>
                          <a:tab pos="1744980" algn="l"/>
                          <a:tab pos="2250440" algn="l"/>
                          <a:tab pos="2717800" algn="l"/>
                          <a:tab pos="3185160" algn="l"/>
                        </a:tabLst>
                      </a:pPr>
                      <a:r>
                        <a:rPr lang="en-US" sz="700" kern="100" dirty="0">
                          <a:latin typeface="宋体"/>
                          <a:ea typeface="宋体"/>
                        </a:rPr>
                        <a:t>    </a:t>
                      </a: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16</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68975">
                <a:tc>
                  <a:txBody>
                    <a:bodyPr/>
                    <a:lstStyle/>
                    <a:p>
                      <a:pPr indent="1143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博士研究生</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17</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71087">
                <a:tc>
                  <a:txBody>
                    <a:bodyPr/>
                    <a:lstStyle/>
                    <a:p>
                      <a:pPr indent="228600" algn="l">
                        <a:spcAft>
                          <a:spcPts val="0"/>
                        </a:spcAft>
                        <a:tabLst>
                          <a:tab pos="685800" algn="l"/>
                          <a:tab pos="1239520" algn="l"/>
                          <a:tab pos="1744980" algn="l"/>
                          <a:tab pos="2250440" algn="l"/>
                          <a:tab pos="2717800" algn="l"/>
                          <a:tab pos="3185160" algn="l"/>
                        </a:tabLst>
                      </a:pPr>
                      <a:r>
                        <a:rPr lang="zh-CN" sz="700" kern="100" dirty="0">
                          <a:latin typeface="Times New Roman"/>
                          <a:ea typeface="宋体"/>
                        </a:rPr>
                        <a:t>其中：女</a:t>
                      </a:r>
                      <a:endParaRPr lang="zh-CN" sz="8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18</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bl>
          </a:graphicData>
        </a:graphic>
      </p:graphicFrame>
      <p:sp>
        <p:nvSpPr>
          <p:cNvPr id="40961" name="Rectangle 1"/>
          <p:cNvSpPr>
            <a:spLocks noChangeArrowheads="1"/>
          </p:cNvSpPr>
          <p:nvPr/>
        </p:nvSpPr>
        <p:spPr bwMode="auto">
          <a:xfrm>
            <a:off x="179512" y="627534"/>
            <a:ext cx="8198398"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401638"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321</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在校生分年龄情况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AutoShape 2"/>
          <p:cNvSpPr>
            <a:spLocks noChangeArrowheads="1"/>
          </p:cNvSpPr>
          <p:nvPr/>
        </p:nvSpPr>
        <p:spPr bwMode="auto">
          <a:xfrm flipH="1">
            <a:off x="4211960" y="411510"/>
            <a:ext cx="2124350" cy="286510"/>
          </a:xfrm>
          <a:prstGeom prst="wedgeRoundRectCallout">
            <a:avLst>
              <a:gd name="adj1" fmla="val 65313"/>
              <a:gd name="adj2" fmla="val 18037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00" b="1" dirty="0"/>
              <a:t>在校生年龄以九月一日满周岁计算。</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51470"/>
            <a:ext cx="364715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322</a:t>
            </a:r>
            <a:r>
              <a:rPr lang="zh-CN" altLang="zh-CN" sz="2000" dirty="0">
                <a:solidFill>
                  <a:schemeClr val="bg1"/>
                </a:solidFill>
                <a:latin typeface="黑体" pitchFamily="49" charset="-122"/>
                <a:ea typeface="黑体" pitchFamily="49" charset="-122"/>
              </a:rPr>
              <a:t>招生、在校生来源情况</a:t>
            </a:r>
          </a:p>
        </p:txBody>
      </p:sp>
      <p:graphicFrame>
        <p:nvGraphicFramePr>
          <p:cNvPr id="5" name="表格 4"/>
          <p:cNvGraphicFramePr>
            <a:graphicFrameLocks noGrp="1"/>
          </p:cNvGraphicFramePr>
          <p:nvPr/>
        </p:nvGraphicFramePr>
        <p:xfrm>
          <a:off x="395540" y="771550"/>
          <a:ext cx="7920880" cy="4293418"/>
        </p:xfrm>
        <a:graphic>
          <a:graphicData uri="http://schemas.openxmlformats.org/drawingml/2006/table">
            <a:tbl>
              <a:tblPr/>
              <a:tblGrid>
                <a:gridCol w="610842">
                  <a:extLst>
                    <a:ext uri="{9D8B030D-6E8A-4147-A177-3AD203B41FA5}">
                      <a16:colId xmlns:a16="http://schemas.microsoft.com/office/drawing/2014/main" val="20000"/>
                    </a:ext>
                  </a:extLst>
                </a:gridCol>
                <a:gridCol w="332083">
                  <a:extLst>
                    <a:ext uri="{9D8B030D-6E8A-4147-A177-3AD203B41FA5}">
                      <a16:colId xmlns:a16="http://schemas.microsoft.com/office/drawing/2014/main" val="20001"/>
                    </a:ext>
                  </a:extLst>
                </a:gridCol>
                <a:gridCol w="610842">
                  <a:extLst>
                    <a:ext uri="{9D8B030D-6E8A-4147-A177-3AD203B41FA5}">
                      <a16:colId xmlns:a16="http://schemas.microsoft.com/office/drawing/2014/main" val="20002"/>
                    </a:ext>
                  </a:extLst>
                </a:gridCol>
                <a:gridCol w="610842">
                  <a:extLst>
                    <a:ext uri="{9D8B030D-6E8A-4147-A177-3AD203B41FA5}">
                      <a16:colId xmlns:a16="http://schemas.microsoft.com/office/drawing/2014/main" val="20003"/>
                    </a:ext>
                  </a:extLst>
                </a:gridCol>
                <a:gridCol w="610842">
                  <a:extLst>
                    <a:ext uri="{9D8B030D-6E8A-4147-A177-3AD203B41FA5}">
                      <a16:colId xmlns:a16="http://schemas.microsoft.com/office/drawing/2014/main" val="20004"/>
                    </a:ext>
                  </a:extLst>
                </a:gridCol>
                <a:gridCol w="610842">
                  <a:extLst>
                    <a:ext uri="{9D8B030D-6E8A-4147-A177-3AD203B41FA5}">
                      <a16:colId xmlns:a16="http://schemas.microsoft.com/office/drawing/2014/main" val="20005"/>
                    </a:ext>
                  </a:extLst>
                </a:gridCol>
                <a:gridCol w="568605">
                  <a:extLst>
                    <a:ext uri="{9D8B030D-6E8A-4147-A177-3AD203B41FA5}">
                      <a16:colId xmlns:a16="http://schemas.microsoft.com/office/drawing/2014/main" val="20006"/>
                    </a:ext>
                  </a:extLst>
                </a:gridCol>
                <a:gridCol w="568605">
                  <a:extLst>
                    <a:ext uri="{9D8B030D-6E8A-4147-A177-3AD203B41FA5}">
                      <a16:colId xmlns:a16="http://schemas.microsoft.com/office/drawing/2014/main" val="20007"/>
                    </a:ext>
                  </a:extLst>
                </a:gridCol>
                <a:gridCol w="568605">
                  <a:extLst>
                    <a:ext uri="{9D8B030D-6E8A-4147-A177-3AD203B41FA5}">
                      <a16:colId xmlns:a16="http://schemas.microsoft.com/office/drawing/2014/main" val="20008"/>
                    </a:ext>
                  </a:extLst>
                </a:gridCol>
                <a:gridCol w="568605">
                  <a:extLst>
                    <a:ext uri="{9D8B030D-6E8A-4147-A177-3AD203B41FA5}">
                      <a16:colId xmlns:a16="http://schemas.microsoft.com/office/drawing/2014/main" val="20009"/>
                    </a:ext>
                  </a:extLst>
                </a:gridCol>
                <a:gridCol w="568078">
                  <a:extLst>
                    <a:ext uri="{9D8B030D-6E8A-4147-A177-3AD203B41FA5}">
                      <a16:colId xmlns:a16="http://schemas.microsoft.com/office/drawing/2014/main" val="20010"/>
                    </a:ext>
                  </a:extLst>
                </a:gridCol>
                <a:gridCol w="568605">
                  <a:extLst>
                    <a:ext uri="{9D8B030D-6E8A-4147-A177-3AD203B41FA5}">
                      <a16:colId xmlns:a16="http://schemas.microsoft.com/office/drawing/2014/main" val="20011"/>
                    </a:ext>
                  </a:extLst>
                </a:gridCol>
                <a:gridCol w="568605">
                  <a:extLst>
                    <a:ext uri="{9D8B030D-6E8A-4147-A177-3AD203B41FA5}">
                      <a16:colId xmlns:a16="http://schemas.microsoft.com/office/drawing/2014/main" val="20012"/>
                    </a:ext>
                  </a:extLst>
                </a:gridCol>
                <a:gridCol w="554879">
                  <a:extLst>
                    <a:ext uri="{9D8B030D-6E8A-4147-A177-3AD203B41FA5}">
                      <a16:colId xmlns:a16="http://schemas.microsoft.com/office/drawing/2014/main" val="20013"/>
                    </a:ext>
                  </a:extLst>
                </a:gridCol>
              </a:tblGrid>
              <a:tr h="112224">
                <a:tc rowSpan="2">
                  <a:txBody>
                    <a:bodyPr/>
                    <a:lstStyle/>
                    <a:p>
                      <a:pPr algn="just">
                        <a:spcAft>
                          <a:spcPts val="0"/>
                        </a:spcAft>
                        <a:tabLst>
                          <a:tab pos="685800" algn="l"/>
                          <a:tab pos="1239520" algn="l"/>
                          <a:tab pos="1744980" algn="l"/>
                          <a:tab pos="2250440" algn="l"/>
                          <a:tab pos="2717800" algn="l"/>
                          <a:tab pos="3185160" algn="l"/>
                        </a:tabLst>
                      </a:pPr>
                      <a:endParaRPr lang="en-US" sz="9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编号</a:t>
                      </a:r>
                      <a:endParaRPr lang="zh-CN" sz="900" kern="100" dirty="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招生数</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gridSpan="9">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在校生数</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132667">
                <a:tc vMerge="1">
                  <a:txBody>
                    <a:bodyPr/>
                    <a:lstStyle/>
                    <a:p>
                      <a:endParaRPr lang="zh-CN" altLang="en-US"/>
                    </a:p>
                  </a:txBody>
                  <a:tcPr/>
                </a:tc>
                <a:tc v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合计</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普通专科生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普通本科生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合计</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00" kern="100">
                          <a:latin typeface="Times New Roman"/>
                          <a:ea typeface="宋体"/>
                        </a:rPr>
                        <a:t>普通专科生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00" kern="100">
                          <a:latin typeface="Times New Roman"/>
                          <a:ea typeface="宋体"/>
                        </a:rPr>
                        <a:t>普通本科生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00" kern="100">
                          <a:latin typeface="Times New Roman"/>
                          <a:ea typeface="宋体"/>
                        </a:rPr>
                        <a:t>成人专科生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00" kern="100">
                          <a:latin typeface="Times New Roman"/>
                          <a:ea typeface="宋体"/>
                        </a:rPr>
                        <a:t>成人本科生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网络专科生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网络本科生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硕士研究生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700" kern="100">
                          <a:latin typeface="Times New Roman"/>
                          <a:ea typeface="宋体"/>
                        </a:rPr>
                        <a:t>博士研究生</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2202">
                <a:tc>
                  <a:txBody>
                    <a:bodyPr/>
                    <a:lstStyle/>
                    <a:p>
                      <a:pPr algn="ctr">
                        <a:lnSpc>
                          <a:spcPts val="1200"/>
                        </a:lnSpc>
                        <a:spcAft>
                          <a:spcPts val="0"/>
                        </a:spcAft>
                      </a:pPr>
                      <a:r>
                        <a:rPr lang="zh-CN" sz="800" kern="100" dirty="0">
                          <a:latin typeface="Times New Roman"/>
                          <a:ea typeface="宋体"/>
                        </a:rPr>
                        <a:t>甲</a:t>
                      </a:r>
                      <a:endParaRPr lang="zh-CN" sz="900" kern="100" dirty="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3</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4</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5</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6</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7</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8</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9</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8135">
                <a:tc>
                  <a:txBody>
                    <a:bodyPr/>
                    <a:lstStyle/>
                    <a:p>
                      <a:pPr algn="ctr">
                        <a:lnSpc>
                          <a:spcPts val="800"/>
                        </a:lnSpc>
                        <a:spcAft>
                          <a:spcPts val="0"/>
                        </a:spcAft>
                        <a:tabLst>
                          <a:tab pos="685800" algn="l"/>
                          <a:tab pos="1239520" algn="l"/>
                          <a:tab pos="1744980" algn="l"/>
                          <a:tab pos="2250440" algn="l"/>
                          <a:tab pos="2717800" algn="l"/>
                          <a:tab pos="3185160" algn="l"/>
                        </a:tabLst>
                      </a:pPr>
                      <a:r>
                        <a:rPr lang="zh-CN" sz="700" b="1" kern="100">
                          <a:latin typeface="Times New Roman"/>
                          <a:ea typeface="宋体"/>
                        </a:rPr>
                        <a:t>总计</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8135">
                <a:tc>
                  <a:txBody>
                    <a:bodyPr/>
                    <a:lstStyle/>
                    <a:p>
                      <a:pPr algn="just">
                        <a:lnSpc>
                          <a:spcPts val="800"/>
                        </a:lnSpc>
                        <a:spcAft>
                          <a:spcPts val="0"/>
                        </a:spcAft>
                      </a:pPr>
                      <a:r>
                        <a:rPr lang="zh-CN" sz="700" kern="100">
                          <a:latin typeface="Times New Roman"/>
                          <a:ea typeface="宋体"/>
                        </a:rPr>
                        <a:t>北京</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8135">
                <a:tc>
                  <a:txBody>
                    <a:bodyPr/>
                    <a:lstStyle/>
                    <a:p>
                      <a:pPr algn="just">
                        <a:lnSpc>
                          <a:spcPts val="800"/>
                        </a:lnSpc>
                        <a:spcAft>
                          <a:spcPts val="0"/>
                        </a:spcAft>
                      </a:pPr>
                      <a:r>
                        <a:rPr lang="zh-CN" sz="700" kern="100">
                          <a:latin typeface="Times New Roman"/>
                          <a:ea typeface="宋体"/>
                        </a:rPr>
                        <a:t>天津</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03</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8135">
                <a:tc>
                  <a:txBody>
                    <a:bodyPr/>
                    <a:lstStyle/>
                    <a:p>
                      <a:pPr algn="just">
                        <a:lnSpc>
                          <a:spcPts val="800"/>
                        </a:lnSpc>
                        <a:spcAft>
                          <a:spcPts val="0"/>
                        </a:spcAft>
                      </a:pPr>
                      <a:r>
                        <a:rPr lang="zh-CN" sz="700" kern="100">
                          <a:latin typeface="Times New Roman"/>
                          <a:ea typeface="宋体"/>
                        </a:rPr>
                        <a:t>河北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04</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08135">
                <a:tc>
                  <a:txBody>
                    <a:bodyPr/>
                    <a:lstStyle/>
                    <a:p>
                      <a:pPr algn="just">
                        <a:lnSpc>
                          <a:spcPts val="800"/>
                        </a:lnSpc>
                        <a:spcAft>
                          <a:spcPts val="0"/>
                        </a:spcAft>
                      </a:pPr>
                      <a:r>
                        <a:rPr lang="zh-CN" sz="700" kern="100">
                          <a:latin typeface="Times New Roman"/>
                          <a:ea typeface="宋体"/>
                        </a:rPr>
                        <a:t>山西</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05</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08135">
                <a:tc>
                  <a:txBody>
                    <a:bodyPr/>
                    <a:lstStyle/>
                    <a:p>
                      <a:pPr algn="just">
                        <a:lnSpc>
                          <a:spcPts val="800"/>
                        </a:lnSpc>
                        <a:spcAft>
                          <a:spcPts val="0"/>
                        </a:spcAft>
                      </a:pPr>
                      <a:r>
                        <a:rPr lang="zh-CN" sz="700" kern="100">
                          <a:latin typeface="Times New Roman"/>
                          <a:ea typeface="宋体"/>
                        </a:rPr>
                        <a:t>内蒙古</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06</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08135">
                <a:tc>
                  <a:txBody>
                    <a:bodyPr/>
                    <a:lstStyle/>
                    <a:p>
                      <a:pPr algn="just">
                        <a:lnSpc>
                          <a:spcPts val="800"/>
                        </a:lnSpc>
                        <a:spcAft>
                          <a:spcPts val="0"/>
                        </a:spcAft>
                      </a:pPr>
                      <a:r>
                        <a:rPr lang="zh-CN" sz="700" kern="100">
                          <a:latin typeface="Times New Roman"/>
                          <a:ea typeface="宋体"/>
                        </a:rPr>
                        <a:t>辽宁</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07</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08135">
                <a:tc>
                  <a:txBody>
                    <a:bodyPr/>
                    <a:lstStyle/>
                    <a:p>
                      <a:pPr algn="just">
                        <a:lnSpc>
                          <a:spcPts val="800"/>
                        </a:lnSpc>
                        <a:spcAft>
                          <a:spcPts val="0"/>
                        </a:spcAft>
                      </a:pPr>
                      <a:r>
                        <a:rPr lang="zh-CN" sz="700" kern="100">
                          <a:latin typeface="Times New Roman"/>
                          <a:ea typeface="宋体"/>
                        </a:rPr>
                        <a:t>吉林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08</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08135">
                <a:tc>
                  <a:txBody>
                    <a:bodyPr/>
                    <a:lstStyle/>
                    <a:p>
                      <a:pPr algn="just">
                        <a:lnSpc>
                          <a:spcPts val="800"/>
                        </a:lnSpc>
                        <a:spcAft>
                          <a:spcPts val="0"/>
                        </a:spcAft>
                      </a:pPr>
                      <a:r>
                        <a:rPr lang="zh-CN" sz="700" kern="100">
                          <a:latin typeface="Times New Roman"/>
                          <a:ea typeface="宋体"/>
                        </a:rPr>
                        <a:t>黑龙江</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09</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08135">
                <a:tc>
                  <a:txBody>
                    <a:bodyPr/>
                    <a:lstStyle/>
                    <a:p>
                      <a:pPr algn="just">
                        <a:lnSpc>
                          <a:spcPts val="800"/>
                        </a:lnSpc>
                        <a:spcAft>
                          <a:spcPts val="0"/>
                        </a:spcAft>
                      </a:pPr>
                      <a:r>
                        <a:rPr lang="zh-CN" sz="700" kern="100">
                          <a:latin typeface="Times New Roman"/>
                          <a:ea typeface="宋体"/>
                        </a:rPr>
                        <a:t>上海</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10</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08135">
                <a:tc>
                  <a:txBody>
                    <a:bodyPr/>
                    <a:lstStyle/>
                    <a:p>
                      <a:pPr algn="just">
                        <a:lnSpc>
                          <a:spcPts val="800"/>
                        </a:lnSpc>
                        <a:spcAft>
                          <a:spcPts val="0"/>
                        </a:spcAft>
                      </a:pPr>
                      <a:r>
                        <a:rPr lang="zh-CN" sz="700" kern="100">
                          <a:latin typeface="Times New Roman"/>
                          <a:ea typeface="宋体"/>
                        </a:rPr>
                        <a:t>江苏</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08135">
                <a:tc>
                  <a:txBody>
                    <a:bodyPr/>
                    <a:lstStyle/>
                    <a:p>
                      <a:pPr algn="just">
                        <a:lnSpc>
                          <a:spcPts val="800"/>
                        </a:lnSpc>
                        <a:spcAft>
                          <a:spcPts val="0"/>
                        </a:spcAft>
                      </a:pPr>
                      <a:r>
                        <a:rPr lang="zh-CN" sz="700" kern="100">
                          <a:latin typeface="Times New Roman"/>
                          <a:ea typeface="宋体"/>
                        </a:rPr>
                        <a:t>浙江</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08135">
                <a:tc>
                  <a:txBody>
                    <a:bodyPr/>
                    <a:lstStyle/>
                    <a:p>
                      <a:pPr algn="just">
                        <a:lnSpc>
                          <a:spcPts val="800"/>
                        </a:lnSpc>
                        <a:spcAft>
                          <a:spcPts val="0"/>
                        </a:spcAft>
                      </a:pPr>
                      <a:r>
                        <a:rPr lang="zh-CN" sz="700" kern="100">
                          <a:latin typeface="Times New Roman"/>
                          <a:ea typeface="宋体"/>
                        </a:rPr>
                        <a:t>安徽</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13</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08135">
                <a:tc>
                  <a:txBody>
                    <a:bodyPr/>
                    <a:lstStyle/>
                    <a:p>
                      <a:pPr algn="just">
                        <a:lnSpc>
                          <a:spcPts val="800"/>
                        </a:lnSpc>
                        <a:spcAft>
                          <a:spcPts val="0"/>
                        </a:spcAft>
                      </a:pPr>
                      <a:r>
                        <a:rPr lang="zh-CN" sz="700" kern="100" dirty="0">
                          <a:latin typeface="Times New Roman"/>
                          <a:ea typeface="宋体"/>
                        </a:rPr>
                        <a:t>福建</a:t>
                      </a:r>
                      <a:endParaRPr lang="zh-CN" sz="900" kern="100" dirty="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14</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08135">
                <a:tc>
                  <a:txBody>
                    <a:bodyPr/>
                    <a:lstStyle/>
                    <a:p>
                      <a:pPr algn="just">
                        <a:lnSpc>
                          <a:spcPts val="800"/>
                        </a:lnSpc>
                        <a:spcAft>
                          <a:spcPts val="0"/>
                        </a:spcAft>
                      </a:pPr>
                      <a:r>
                        <a:rPr lang="zh-CN" sz="700" kern="100">
                          <a:latin typeface="Times New Roman"/>
                          <a:ea typeface="宋体"/>
                        </a:rPr>
                        <a:t>江西</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15</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08135">
                <a:tc>
                  <a:txBody>
                    <a:bodyPr/>
                    <a:lstStyle/>
                    <a:p>
                      <a:pPr algn="just">
                        <a:lnSpc>
                          <a:spcPts val="800"/>
                        </a:lnSpc>
                        <a:spcAft>
                          <a:spcPts val="0"/>
                        </a:spcAft>
                      </a:pPr>
                      <a:r>
                        <a:rPr lang="zh-CN" sz="700" kern="100">
                          <a:latin typeface="Times New Roman"/>
                          <a:ea typeface="宋体"/>
                        </a:rPr>
                        <a:t>山东</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16</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08135">
                <a:tc>
                  <a:txBody>
                    <a:bodyPr/>
                    <a:lstStyle/>
                    <a:p>
                      <a:pPr algn="just">
                        <a:lnSpc>
                          <a:spcPts val="800"/>
                        </a:lnSpc>
                        <a:spcAft>
                          <a:spcPts val="0"/>
                        </a:spcAft>
                      </a:pPr>
                      <a:r>
                        <a:rPr lang="zh-CN" sz="700" kern="100">
                          <a:latin typeface="Times New Roman"/>
                          <a:ea typeface="宋体"/>
                        </a:rPr>
                        <a:t>河南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17</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08135">
                <a:tc>
                  <a:txBody>
                    <a:bodyPr/>
                    <a:lstStyle/>
                    <a:p>
                      <a:pPr algn="just">
                        <a:lnSpc>
                          <a:spcPts val="800"/>
                        </a:lnSpc>
                        <a:spcAft>
                          <a:spcPts val="0"/>
                        </a:spcAft>
                      </a:pPr>
                      <a:r>
                        <a:rPr lang="zh-CN" sz="700" kern="100">
                          <a:latin typeface="Times New Roman"/>
                          <a:ea typeface="宋体"/>
                        </a:rPr>
                        <a:t>湖北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18</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108135">
                <a:tc>
                  <a:txBody>
                    <a:bodyPr/>
                    <a:lstStyle/>
                    <a:p>
                      <a:pPr algn="just">
                        <a:lnSpc>
                          <a:spcPts val="800"/>
                        </a:lnSpc>
                        <a:spcAft>
                          <a:spcPts val="0"/>
                        </a:spcAft>
                      </a:pPr>
                      <a:r>
                        <a:rPr lang="zh-CN" sz="700" kern="100">
                          <a:latin typeface="Times New Roman"/>
                          <a:ea typeface="宋体"/>
                        </a:rPr>
                        <a:t>湖南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19</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08135">
                <a:tc>
                  <a:txBody>
                    <a:bodyPr/>
                    <a:lstStyle/>
                    <a:p>
                      <a:pPr algn="just">
                        <a:lnSpc>
                          <a:spcPts val="800"/>
                        </a:lnSpc>
                        <a:spcAft>
                          <a:spcPts val="0"/>
                        </a:spcAft>
                      </a:pPr>
                      <a:r>
                        <a:rPr lang="zh-CN" sz="700" kern="100">
                          <a:latin typeface="Times New Roman"/>
                          <a:ea typeface="宋体"/>
                        </a:rPr>
                        <a:t>广东</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20</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108135">
                <a:tc>
                  <a:txBody>
                    <a:bodyPr/>
                    <a:lstStyle/>
                    <a:p>
                      <a:pPr algn="just">
                        <a:lnSpc>
                          <a:spcPts val="800"/>
                        </a:lnSpc>
                        <a:spcAft>
                          <a:spcPts val="0"/>
                        </a:spcAft>
                      </a:pPr>
                      <a:r>
                        <a:rPr lang="zh-CN" sz="700" kern="100">
                          <a:latin typeface="Times New Roman"/>
                          <a:ea typeface="宋体"/>
                        </a:rPr>
                        <a:t>广西</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108135">
                <a:tc>
                  <a:txBody>
                    <a:bodyPr/>
                    <a:lstStyle/>
                    <a:p>
                      <a:pPr algn="just">
                        <a:lnSpc>
                          <a:spcPts val="800"/>
                        </a:lnSpc>
                        <a:spcAft>
                          <a:spcPts val="0"/>
                        </a:spcAft>
                      </a:pPr>
                      <a:r>
                        <a:rPr lang="zh-CN" sz="700" kern="100">
                          <a:latin typeface="Times New Roman"/>
                          <a:ea typeface="宋体"/>
                        </a:rPr>
                        <a:t>海南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108135">
                <a:tc>
                  <a:txBody>
                    <a:bodyPr/>
                    <a:lstStyle/>
                    <a:p>
                      <a:pPr algn="just">
                        <a:lnSpc>
                          <a:spcPts val="800"/>
                        </a:lnSpc>
                        <a:spcAft>
                          <a:spcPts val="0"/>
                        </a:spcAft>
                      </a:pPr>
                      <a:r>
                        <a:rPr lang="zh-CN" sz="700" kern="100">
                          <a:latin typeface="Times New Roman"/>
                          <a:ea typeface="宋体"/>
                        </a:rPr>
                        <a:t>重庆</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23</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108135">
                <a:tc>
                  <a:txBody>
                    <a:bodyPr/>
                    <a:lstStyle/>
                    <a:p>
                      <a:pPr algn="just">
                        <a:lnSpc>
                          <a:spcPts val="800"/>
                        </a:lnSpc>
                        <a:spcAft>
                          <a:spcPts val="0"/>
                        </a:spcAft>
                      </a:pPr>
                      <a:r>
                        <a:rPr lang="zh-CN" sz="700" kern="100">
                          <a:latin typeface="Times New Roman"/>
                          <a:ea typeface="宋体"/>
                        </a:rPr>
                        <a:t>四川</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24</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108135">
                <a:tc>
                  <a:txBody>
                    <a:bodyPr/>
                    <a:lstStyle/>
                    <a:p>
                      <a:pPr algn="just">
                        <a:lnSpc>
                          <a:spcPts val="800"/>
                        </a:lnSpc>
                        <a:spcAft>
                          <a:spcPts val="0"/>
                        </a:spcAft>
                      </a:pPr>
                      <a:r>
                        <a:rPr lang="zh-CN" sz="700" kern="100">
                          <a:latin typeface="Times New Roman"/>
                          <a:ea typeface="宋体"/>
                        </a:rPr>
                        <a:t>贵州</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25</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108135">
                <a:tc>
                  <a:txBody>
                    <a:bodyPr/>
                    <a:lstStyle/>
                    <a:p>
                      <a:pPr algn="just">
                        <a:lnSpc>
                          <a:spcPts val="800"/>
                        </a:lnSpc>
                        <a:spcAft>
                          <a:spcPts val="0"/>
                        </a:spcAft>
                      </a:pPr>
                      <a:r>
                        <a:rPr lang="zh-CN" sz="700" kern="100">
                          <a:latin typeface="Times New Roman"/>
                          <a:ea typeface="宋体"/>
                        </a:rPr>
                        <a:t>云南</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26</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108135">
                <a:tc>
                  <a:txBody>
                    <a:bodyPr/>
                    <a:lstStyle/>
                    <a:p>
                      <a:pPr algn="just">
                        <a:lnSpc>
                          <a:spcPts val="800"/>
                        </a:lnSpc>
                        <a:spcAft>
                          <a:spcPts val="0"/>
                        </a:spcAft>
                      </a:pPr>
                      <a:r>
                        <a:rPr lang="zh-CN" sz="700" kern="100">
                          <a:latin typeface="Times New Roman"/>
                          <a:ea typeface="宋体"/>
                        </a:rPr>
                        <a:t>西藏</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27</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108135">
                <a:tc>
                  <a:txBody>
                    <a:bodyPr/>
                    <a:lstStyle/>
                    <a:p>
                      <a:pPr algn="just">
                        <a:lnSpc>
                          <a:spcPts val="800"/>
                        </a:lnSpc>
                        <a:spcAft>
                          <a:spcPts val="0"/>
                        </a:spcAft>
                      </a:pPr>
                      <a:r>
                        <a:rPr lang="zh-CN" sz="700" kern="100">
                          <a:latin typeface="Times New Roman"/>
                          <a:ea typeface="宋体"/>
                        </a:rPr>
                        <a:t>陕西</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28</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108135">
                <a:tc>
                  <a:txBody>
                    <a:bodyPr/>
                    <a:lstStyle/>
                    <a:p>
                      <a:pPr algn="just">
                        <a:lnSpc>
                          <a:spcPts val="800"/>
                        </a:lnSpc>
                        <a:spcAft>
                          <a:spcPts val="0"/>
                        </a:spcAft>
                      </a:pPr>
                      <a:r>
                        <a:rPr lang="zh-CN" sz="700" kern="100">
                          <a:latin typeface="Times New Roman"/>
                          <a:ea typeface="宋体"/>
                        </a:rPr>
                        <a:t>甘肃</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29</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108135">
                <a:tc>
                  <a:txBody>
                    <a:bodyPr/>
                    <a:lstStyle/>
                    <a:p>
                      <a:pPr algn="just">
                        <a:lnSpc>
                          <a:spcPts val="800"/>
                        </a:lnSpc>
                        <a:spcAft>
                          <a:spcPts val="0"/>
                        </a:spcAft>
                      </a:pPr>
                      <a:r>
                        <a:rPr lang="zh-CN" sz="700" kern="100">
                          <a:latin typeface="Times New Roman"/>
                          <a:ea typeface="宋体"/>
                        </a:rPr>
                        <a:t>青海</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30</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108135">
                <a:tc>
                  <a:txBody>
                    <a:bodyPr/>
                    <a:lstStyle/>
                    <a:p>
                      <a:pPr algn="just">
                        <a:lnSpc>
                          <a:spcPts val="800"/>
                        </a:lnSpc>
                        <a:spcAft>
                          <a:spcPts val="0"/>
                        </a:spcAft>
                      </a:pPr>
                      <a:r>
                        <a:rPr lang="zh-CN" sz="700" kern="100">
                          <a:latin typeface="Times New Roman"/>
                          <a:ea typeface="宋体"/>
                        </a:rPr>
                        <a:t>宁夏</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31</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108135">
                <a:tc>
                  <a:txBody>
                    <a:bodyPr/>
                    <a:lstStyle/>
                    <a:p>
                      <a:pPr algn="just">
                        <a:lnSpc>
                          <a:spcPts val="800"/>
                        </a:lnSpc>
                        <a:spcAft>
                          <a:spcPts val="0"/>
                        </a:spcAft>
                      </a:pPr>
                      <a:r>
                        <a:rPr lang="zh-CN" sz="700" kern="100">
                          <a:latin typeface="Times New Roman"/>
                          <a:ea typeface="宋体"/>
                        </a:rPr>
                        <a:t>新疆</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32</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108135">
                <a:tc>
                  <a:txBody>
                    <a:bodyPr/>
                    <a:lstStyle/>
                    <a:p>
                      <a:pPr algn="just">
                        <a:lnSpc>
                          <a:spcPts val="800"/>
                        </a:lnSpc>
                        <a:spcAft>
                          <a:spcPts val="0"/>
                        </a:spcAft>
                      </a:pPr>
                      <a:r>
                        <a:rPr lang="zh-CN" sz="700" kern="100">
                          <a:latin typeface="Times New Roman"/>
                          <a:ea typeface="宋体"/>
                        </a:rPr>
                        <a:t>香港</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33</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108135">
                <a:tc>
                  <a:txBody>
                    <a:bodyPr/>
                    <a:lstStyle/>
                    <a:p>
                      <a:pPr algn="just">
                        <a:lnSpc>
                          <a:spcPts val="800"/>
                        </a:lnSpc>
                        <a:spcAft>
                          <a:spcPts val="0"/>
                        </a:spcAft>
                      </a:pPr>
                      <a:r>
                        <a:rPr lang="zh-CN" sz="700" kern="100">
                          <a:latin typeface="Times New Roman"/>
                          <a:ea typeface="宋体"/>
                        </a:rPr>
                        <a:t>澳门</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34</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r h="0">
                <a:tc>
                  <a:txBody>
                    <a:bodyPr/>
                    <a:lstStyle/>
                    <a:p>
                      <a:pPr algn="just">
                        <a:lnSpc>
                          <a:spcPts val="800"/>
                        </a:lnSpc>
                        <a:spcAft>
                          <a:spcPts val="0"/>
                        </a:spcAft>
                      </a:pPr>
                      <a:r>
                        <a:rPr lang="zh-CN" sz="700" kern="100">
                          <a:latin typeface="Times New Roman"/>
                          <a:ea typeface="宋体"/>
                        </a:rPr>
                        <a:t>台湾</a:t>
                      </a:r>
                      <a:endParaRPr lang="zh-CN" sz="900" kern="10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35</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7"/>
                  </a:ext>
                </a:extLst>
              </a:tr>
              <a:tr h="108135">
                <a:tc>
                  <a:txBody>
                    <a:bodyPr/>
                    <a:lstStyle/>
                    <a:p>
                      <a:pPr algn="just">
                        <a:lnSpc>
                          <a:spcPts val="800"/>
                        </a:lnSpc>
                        <a:spcAft>
                          <a:spcPts val="0"/>
                        </a:spcAft>
                      </a:pPr>
                      <a:r>
                        <a:rPr lang="zh-CN" sz="700" kern="100" dirty="0">
                          <a:latin typeface="Times New Roman"/>
                          <a:ea typeface="宋体"/>
                        </a:rPr>
                        <a:t>华侨</a:t>
                      </a:r>
                      <a:endParaRPr lang="zh-CN" sz="900" kern="100" dirty="0">
                        <a:latin typeface="Times New Roman"/>
                        <a:ea typeface="宋体"/>
                      </a:endParaRPr>
                    </a:p>
                  </a:txBody>
                  <a:tcPr marL="44138" marR="4413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800"/>
                        </a:lnSpc>
                        <a:spcAft>
                          <a:spcPts val="0"/>
                        </a:spcAft>
                        <a:tabLst>
                          <a:tab pos="685800" algn="l"/>
                          <a:tab pos="1239520" algn="l"/>
                          <a:tab pos="1744980" algn="l"/>
                          <a:tab pos="2250440" algn="l"/>
                          <a:tab pos="2717800" algn="l"/>
                          <a:tab pos="3185160" algn="l"/>
                        </a:tabLst>
                      </a:pPr>
                      <a:r>
                        <a:rPr lang="en-US" sz="700" kern="100">
                          <a:latin typeface="宋体"/>
                          <a:ea typeface="宋体"/>
                        </a:rPr>
                        <a:t>36</a:t>
                      </a:r>
                      <a:endParaRPr lang="zh-CN" sz="900" kern="100">
                        <a:latin typeface="Times New Roman"/>
                        <a:ea typeface="宋体"/>
                      </a:endParaRPr>
                    </a:p>
                  </a:txBody>
                  <a:tcPr marL="44138" marR="441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800"/>
                        </a:lnSpc>
                        <a:spcAft>
                          <a:spcPts val="0"/>
                        </a:spcAft>
                        <a:tabLst>
                          <a:tab pos="685800" algn="l"/>
                          <a:tab pos="1239520" algn="l"/>
                          <a:tab pos="1744980" algn="l"/>
                          <a:tab pos="2250440" algn="l"/>
                          <a:tab pos="2717800" algn="l"/>
                          <a:tab pos="3185160" algn="l"/>
                        </a:tabLst>
                      </a:pPr>
                      <a:endParaRPr lang="en-US" sz="700" kern="100" dirty="0">
                        <a:latin typeface="宋体"/>
                        <a:ea typeface="宋体"/>
                      </a:endParaRPr>
                    </a:p>
                  </a:txBody>
                  <a:tcPr marL="44138" marR="441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8"/>
                  </a:ext>
                </a:extLst>
              </a:tr>
            </a:tbl>
          </a:graphicData>
        </a:graphic>
      </p:graphicFrame>
      <p:sp>
        <p:nvSpPr>
          <p:cNvPr id="41985" name="Rectangle 1"/>
          <p:cNvSpPr>
            <a:spLocks noChangeArrowheads="1"/>
          </p:cNvSpPr>
          <p:nvPr/>
        </p:nvSpPr>
        <p:spPr bwMode="auto">
          <a:xfrm>
            <a:off x="755576" y="483518"/>
            <a:ext cx="7109639"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322</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招生、在校生来源情况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6" name="AutoShape 2"/>
          <p:cNvSpPr>
            <a:spLocks noChangeArrowheads="1"/>
          </p:cNvSpPr>
          <p:nvPr/>
        </p:nvSpPr>
        <p:spPr bwMode="auto">
          <a:xfrm flipH="1">
            <a:off x="1763688" y="1635646"/>
            <a:ext cx="1223600" cy="520179"/>
          </a:xfrm>
          <a:prstGeom prst="wedgeRoundRectCallout">
            <a:avLst>
              <a:gd name="adj1" fmla="val -3963"/>
              <a:gd name="adj2" fmla="val -186394"/>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solidFill>
                  <a:srgbClr val="FF0000"/>
                </a:solidFill>
                <a:latin typeface="楷体" pitchFamily="49" charset="-122"/>
                <a:ea typeface="楷体" pitchFamily="49" charset="-122"/>
              </a:rPr>
              <a:t>招生数：</a:t>
            </a:r>
            <a:r>
              <a:rPr lang="zh-CN" altLang="zh-CN" sz="900" b="1" dirty="0">
                <a:latin typeface="楷体" pitchFamily="49" charset="-122"/>
                <a:ea typeface="楷体" pitchFamily="49" charset="-122"/>
              </a:rPr>
              <a:t>是指实际招收入学的新生数。</a:t>
            </a:r>
            <a:endParaRPr lang="zh-CN" altLang="zh-CN" sz="900" b="1" dirty="0">
              <a:latin typeface="楷体" pitchFamily="49" charset="-122"/>
              <a:ea typeface="楷体" pitchFamily="49" charset="-122"/>
              <a:cs typeface="宋体" pitchFamily="2" charset="-122"/>
            </a:endParaRPr>
          </a:p>
        </p:txBody>
      </p:sp>
      <p:sp>
        <p:nvSpPr>
          <p:cNvPr id="17" name="AutoShape 2"/>
          <p:cNvSpPr>
            <a:spLocks noChangeArrowheads="1"/>
          </p:cNvSpPr>
          <p:nvPr/>
        </p:nvSpPr>
        <p:spPr bwMode="auto">
          <a:xfrm flipH="1">
            <a:off x="4788024" y="123478"/>
            <a:ext cx="1728192" cy="520179"/>
          </a:xfrm>
          <a:prstGeom prst="wedgeRoundRectCallout">
            <a:avLst>
              <a:gd name="adj1" fmla="val -7884"/>
              <a:gd name="adj2" fmla="val 74621"/>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在校生数：</a:t>
            </a:r>
            <a:r>
              <a:rPr lang="zh-CN" altLang="zh-CN" sz="900" b="1" dirty="0">
                <a:latin typeface="楷体" pitchFamily="49" charset="-122"/>
                <a:ea typeface="楷体" pitchFamily="49" charset="-122"/>
              </a:rPr>
              <a:t>是指具有学籍并在本学年初进行学籍注册的学生数。</a:t>
            </a:r>
          </a:p>
        </p:txBody>
      </p:sp>
      <p:sp>
        <p:nvSpPr>
          <p:cNvPr id="18" name="AutoShape 2"/>
          <p:cNvSpPr>
            <a:spLocks noChangeArrowheads="1"/>
          </p:cNvSpPr>
          <p:nvPr/>
        </p:nvSpPr>
        <p:spPr bwMode="auto">
          <a:xfrm flipH="1">
            <a:off x="2483768" y="3939902"/>
            <a:ext cx="6112296" cy="1071736"/>
          </a:xfrm>
          <a:prstGeom prst="wedgeRoundRectCallout">
            <a:avLst>
              <a:gd name="adj1" fmla="val 67931"/>
              <a:gd name="adj2" fmla="val 37665"/>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港澳台侨：</a:t>
            </a:r>
            <a:r>
              <a:rPr lang="zh-CN" altLang="zh-CN" sz="900" dirty="0">
                <a:latin typeface="楷体" pitchFamily="49" charset="-122"/>
                <a:ea typeface="楷体" pitchFamily="49" charset="-122"/>
              </a:rPr>
              <a:t>是指报考或入读高校的具有香港、澳门居民身份证和《港澳居民来往内地通行证》的学生；具有在台湾居住的有效身份证明和《台湾居民来往大陆通行证》的学生；华侨考生是必须取得外国长期或永久居留权，本人须持中华人民共和国驻外使（领）馆出具的取得在外国长期或永久居留权的公证书或认证书（中文或英文）以及中华人民共和国护照，且最近四年（截至报名时间结束止）之内有在国外实际居住</a:t>
            </a:r>
            <a:r>
              <a:rPr lang="en-US" altLang="zh-CN" sz="900" dirty="0">
                <a:latin typeface="楷体" pitchFamily="49" charset="-122"/>
                <a:ea typeface="楷体" pitchFamily="49" charset="-122"/>
              </a:rPr>
              <a:t>2</a:t>
            </a:r>
            <a:r>
              <a:rPr lang="zh-CN" altLang="zh-CN" sz="900" dirty="0">
                <a:latin typeface="楷体" pitchFamily="49" charset="-122"/>
                <a:ea typeface="楷体" pitchFamily="49" charset="-122"/>
              </a:rPr>
              <a:t>年以上记录的学生；通过面向港澳台地区的联合招生考试；或者参加内地（祖国大陆）统一高考、研究生招生考试合格；或者通过香港中学文凭考试、台湾地区学科能力测试等统一考试达到同等高校入学标准；或者通过教育部批准的其他入学方式，经内地（祖国大陆）高校录取，取得入学资格。</a:t>
            </a:r>
          </a:p>
        </p:txBody>
      </p:sp>
      <p:sp>
        <p:nvSpPr>
          <p:cNvPr id="19" name="AutoShape 2"/>
          <p:cNvSpPr>
            <a:spLocks noChangeArrowheads="1"/>
          </p:cNvSpPr>
          <p:nvPr/>
        </p:nvSpPr>
        <p:spPr bwMode="auto">
          <a:xfrm flipH="1">
            <a:off x="899592" y="1059582"/>
            <a:ext cx="1223600" cy="520179"/>
          </a:xfrm>
          <a:prstGeom prst="wedgeRoundRectCallout">
            <a:avLst>
              <a:gd name="adj1" fmla="val 56048"/>
              <a:gd name="adj2" fmla="val 207792"/>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latin typeface="楷体" pitchFamily="49" charset="-122"/>
                <a:ea typeface="楷体" pitchFamily="49" charset="-122"/>
              </a:rPr>
              <a:t>学生来源按入学前考籍所在地确定。</a:t>
            </a:r>
            <a:endParaRPr lang="zh-CN" altLang="zh-CN" sz="900" b="1" dirty="0">
              <a:latin typeface="楷体" pitchFamily="49" charset="-122"/>
              <a:ea typeface="楷体" pitchFamily="49" charset="-122"/>
              <a:cs typeface="宋体" pitchFamily="2" charset="-122"/>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7544" y="51470"/>
            <a:ext cx="2621230"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331</a:t>
            </a:r>
            <a:r>
              <a:rPr lang="zh-CN" altLang="zh-CN" sz="2000" dirty="0">
                <a:solidFill>
                  <a:schemeClr val="bg1"/>
                </a:solidFill>
                <a:latin typeface="黑体" pitchFamily="49" charset="-122"/>
                <a:ea typeface="黑体" pitchFamily="49" charset="-122"/>
              </a:rPr>
              <a:t>学生变动情况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467544" y="987574"/>
          <a:ext cx="8208908" cy="2808313"/>
        </p:xfrm>
        <a:graphic>
          <a:graphicData uri="http://schemas.openxmlformats.org/drawingml/2006/table">
            <a:tbl>
              <a:tblPr/>
              <a:tblGrid>
                <a:gridCol w="1403994">
                  <a:extLst>
                    <a:ext uri="{9D8B030D-6E8A-4147-A177-3AD203B41FA5}">
                      <a16:colId xmlns:a16="http://schemas.microsoft.com/office/drawing/2014/main" val="20000"/>
                    </a:ext>
                  </a:extLst>
                </a:gridCol>
                <a:gridCol w="250714">
                  <a:extLst>
                    <a:ext uri="{9D8B030D-6E8A-4147-A177-3AD203B41FA5}">
                      <a16:colId xmlns:a16="http://schemas.microsoft.com/office/drawing/2014/main" val="20001"/>
                    </a:ext>
                  </a:extLst>
                </a:gridCol>
                <a:gridCol w="584998">
                  <a:extLst>
                    <a:ext uri="{9D8B030D-6E8A-4147-A177-3AD203B41FA5}">
                      <a16:colId xmlns:a16="http://schemas.microsoft.com/office/drawing/2014/main" val="20002"/>
                    </a:ext>
                  </a:extLst>
                </a:gridCol>
                <a:gridCol w="371056">
                  <a:extLst>
                    <a:ext uri="{9D8B030D-6E8A-4147-A177-3AD203B41FA5}">
                      <a16:colId xmlns:a16="http://schemas.microsoft.com/office/drawing/2014/main" val="20003"/>
                    </a:ext>
                  </a:extLst>
                </a:gridCol>
                <a:gridCol w="371056">
                  <a:extLst>
                    <a:ext uri="{9D8B030D-6E8A-4147-A177-3AD203B41FA5}">
                      <a16:colId xmlns:a16="http://schemas.microsoft.com/office/drawing/2014/main" val="20004"/>
                    </a:ext>
                  </a:extLst>
                </a:gridCol>
                <a:gridCol w="371056">
                  <a:extLst>
                    <a:ext uri="{9D8B030D-6E8A-4147-A177-3AD203B41FA5}">
                      <a16:colId xmlns:a16="http://schemas.microsoft.com/office/drawing/2014/main" val="20005"/>
                    </a:ext>
                  </a:extLst>
                </a:gridCol>
                <a:gridCol w="371056">
                  <a:extLst>
                    <a:ext uri="{9D8B030D-6E8A-4147-A177-3AD203B41FA5}">
                      <a16:colId xmlns:a16="http://schemas.microsoft.com/office/drawing/2014/main" val="20006"/>
                    </a:ext>
                  </a:extLst>
                </a:gridCol>
                <a:gridCol w="389998">
                  <a:extLst>
                    <a:ext uri="{9D8B030D-6E8A-4147-A177-3AD203B41FA5}">
                      <a16:colId xmlns:a16="http://schemas.microsoft.com/office/drawing/2014/main" val="20007"/>
                    </a:ext>
                  </a:extLst>
                </a:gridCol>
                <a:gridCol w="389998">
                  <a:extLst>
                    <a:ext uri="{9D8B030D-6E8A-4147-A177-3AD203B41FA5}">
                      <a16:colId xmlns:a16="http://schemas.microsoft.com/office/drawing/2014/main" val="20008"/>
                    </a:ext>
                  </a:extLst>
                </a:gridCol>
                <a:gridCol w="389998">
                  <a:extLst>
                    <a:ext uri="{9D8B030D-6E8A-4147-A177-3AD203B41FA5}">
                      <a16:colId xmlns:a16="http://schemas.microsoft.com/office/drawing/2014/main" val="20009"/>
                    </a:ext>
                  </a:extLst>
                </a:gridCol>
                <a:gridCol w="389998">
                  <a:extLst>
                    <a:ext uri="{9D8B030D-6E8A-4147-A177-3AD203B41FA5}">
                      <a16:colId xmlns:a16="http://schemas.microsoft.com/office/drawing/2014/main" val="20010"/>
                    </a:ext>
                  </a:extLst>
                </a:gridCol>
                <a:gridCol w="389998">
                  <a:extLst>
                    <a:ext uri="{9D8B030D-6E8A-4147-A177-3AD203B41FA5}">
                      <a16:colId xmlns:a16="http://schemas.microsoft.com/office/drawing/2014/main" val="20011"/>
                    </a:ext>
                  </a:extLst>
                </a:gridCol>
                <a:gridCol w="389998">
                  <a:extLst>
                    <a:ext uri="{9D8B030D-6E8A-4147-A177-3AD203B41FA5}">
                      <a16:colId xmlns:a16="http://schemas.microsoft.com/office/drawing/2014/main" val="20012"/>
                    </a:ext>
                  </a:extLst>
                </a:gridCol>
                <a:gridCol w="389998">
                  <a:extLst>
                    <a:ext uri="{9D8B030D-6E8A-4147-A177-3AD203B41FA5}">
                      <a16:colId xmlns:a16="http://schemas.microsoft.com/office/drawing/2014/main" val="20013"/>
                    </a:ext>
                  </a:extLst>
                </a:gridCol>
                <a:gridCol w="389998">
                  <a:extLst>
                    <a:ext uri="{9D8B030D-6E8A-4147-A177-3AD203B41FA5}">
                      <a16:colId xmlns:a16="http://schemas.microsoft.com/office/drawing/2014/main" val="20014"/>
                    </a:ext>
                  </a:extLst>
                </a:gridCol>
                <a:gridCol w="389998">
                  <a:extLst>
                    <a:ext uri="{9D8B030D-6E8A-4147-A177-3AD203B41FA5}">
                      <a16:colId xmlns:a16="http://schemas.microsoft.com/office/drawing/2014/main" val="20015"/>
                    </a:ext>
                  </a:extLst>
                </a:gridCol>
                <a:gridCol w="389998">
                  <a:extLst>
                    <a:ext uri="{9D8B030D-6E8A-4147-A177-3AD203B41FA5}">
                      <a16:colId xmlns:a16="http://schemas.microsoft.com/office/drawing/2014/main" val="20016"/>
                    </a:ext>
                  </a:extLst>
                </a:gridCol>
                <a:gridCol w="584998">
                  <a:extLst>
                    <a:ext uri="{9D8B030D-6E8A-4147-A177-3AD203B41FA5}">
                      <a16:colId xmlns:a16="http://schemas.microsoft.com/office/drawing/2014/main" val="20017"/>
                    </a:ext>
                  </a:extLst>
                </a:gridCol>
              </a:tblGrid>
              <a:tr h="162285">
                <a:tc rowSpan="2">
                  <a:txBody>
                    <a:bodyPr/>
                    <a:lstStyle/>
                    <a:p>
                      <a:pPr algn="ctr">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750" kern="100" dirty="0">
                          <a:latin typeface="Times New Roman"/>
                          <a:ea typeface="宋体"/>
                        </a:rPr>
                        <a:t>编</a:t>
                      </a:r>
                    </a:p>
                    <a:p>
                      <a:pPr algn="ctr">
                        <a:spcAft>
                          <a:spcPts val="0"/>
                        </a:spcAft>
                      </a:pPr>
                      <a:r>
                        <a:rPr lang="zh-CN" sz="750" kern="100" dirty="0">
                          <a:latin typeface="Times New Roman"/>
                          <a:ea typeface="宋体"/>
                        </a:rPr>
                        <a:t>号</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750" kern="100" dirty="0">
                          <a:latin typeface="Times New Roman"/>
                          <a:ea typeface="宋体"/>
                        </a:rPr>
                        <a:t>上学年初报表在校生数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5">
                  <a:txBody>
                    <a:bodyPr/>
                    <a:lstStyle/>
                    <a:p>
                      <a:pPr marL="19050" algn="ctr">
                        <a:spcAft>
                          <a:spcPts val="0"/>
                        </a:spcAft>
                      </a:pPr>
                      <a:r>
                        <a:rPr lang="zh-CN" sz="750" kern="100" dirty="0">
                          <a:latin typeface="Times New Roman"/>
                          <a:ea typeface="宋体"/>
                        </a:rPr>
                        <a:t>增加学生数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9">
                  <a:txBody>
                    <a:bodyPr/>
                    <a:lstStyle/>
                    <a:p>
                      <a:pPr algn="ctr">
                        <a:spcAft>
                          <a:spcPts val="0"/>
                        </a:spcAft>
                      </a:pPr>
                      <a:r>
                        <a:rPr lang="zh-CN" sz="750" kern="100" dirty="0">
                          <a:latin typeface="Times New Roman"/>
                          <a:ea typeface="宋体"/>
                        </a:rPr>
                        <a:t>减少学生数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750" kern="100">
                          <a:latin typeface="Times New Roman"/>
                          <a:ea typeface="宋体"/>
                        </a:rPr>
                        <a:t>本学年初报表在校生数</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24608">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750" kern="100">
                          <a:latin typeface="Times New Roman"/>
                          <a:ea typeface="宋体"/>
                        </a:rPr>
                        <a:t>合计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招生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复学</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转入</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其他</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合计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毕业</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结业</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休学</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退学</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dirty="0">
                          <a:latin typeface="Times New Roman"/>
                          <a:ea typeface="宋体"/>
                        </a:rPr>
                        <a:t>开除</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死亡</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转出</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其他</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162285">
                <a:tc>
                  <a:txBody>
                    <a:bodyPr/>
                    <a:lstStyle/>
                    <a:p>
                      <a:pPr algn="ctr">
                        <a:spcAft>
                          <a:spcPts val="0"/>
                        </a:spcAft>
                      </a:pPr>
                      <a:r>
                        <a:rPr lang="zh-CN" sz="750" kern="100">
                          <a:latin typeface="Times New Roman"/>
                          <a:ea typeface="宋体"/>
                        </a:rPr>
                        <a:t>甲</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750" kern="100">
                          <a:latin typeface="Times New Roman"/>
                          <a:ea typeface="宋体"/>
                        </a:rPr>
                        <a:t>乙</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dirty="0">
                          <a:latin typeface="宋体"/>
                          <a:ea typeface="宋体"/>
                        </a:rPr>
                        <a:t>1</a:t>
                      </a:r>
                      <a:endParaRPr lang="zh-CN" sz="7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dirty="0">
                          <a:latin typeface="宋体"/>
                          <a:ea typeface="宋体"/>
                        </a:rPr>
                        <a:t>2</a:t>
                      </a:r>
                      <a:endParaRPr lang="zh-CN" sz="7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dirty="0">
                          <a:latin typeface="宋体"/>
                          <a:ea typeface="宋体"/>
                        </a:rPr>
                        <a:t>3</a:t>
                      </a:r>
                      <a:endParaRPr lang="zh-CN" sz="75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4</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5</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6</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7</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8</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9</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10</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11</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12</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13</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14</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15</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16</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58395">
                <a:tc>
                  <a:txBody>
                    <a:bodyPr/>
                    <a:lstStyle/>
                    <a:p>
                      <a:pPr indent="56515" algn="l">
                        <a:spcAft>
                          <a:spcPts val="0"/>
                        </a:spcAft>
                      </a:pPr>
                      <a:r>
                        <a:rPr lang="zh-CN" sz="750" b="1" kern="100">
                          <a:latin typeface="Times New Roman"/>
                          <a:ea typeface="宋体"/>
                        </a:rPr>
                        <a:t>总计</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01</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58395">
                <a:tc>
                  <a:txBody>
                    <a:bodyPr/>
                    <a:lstStyle/>
                    <a:p>
                      <a:pPr algn="l">
                        <a:spcAft>
                          <a:spcPts val="0"/>
                        </a:spcAft>
                      </a:pPr>
                      <a:r>
                        <a:rPr lang="zh-CN" sz="750" kern="100">
                          <a:latin typeface="Times New Roman"/>
                          <a:ea typeface="宋体"/>
                        </a:rPr>
                        <a:t>普通本科、专科生 </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02</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58395">
                <a:tc>
                  <a:txBody>
                    <a:bodyPr/>
                    <a:lstStyle/>
                    <a:p>
                      <a:pPr indent="114300" algn="l">
                        <a:spcAft>
                          <a:spcPts val="0"/>
                        </a:spcAft>
                      </a:pPr>
                      <a:r>
                        <a:rPr lang="zh-CN" sz="750" kern="100">
                          <a:latin typeface="Times New Roman"/>
                          <a:ea typeface="宋体"/>
                        </a:rPr>
                        <a:t>普通专科生 </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03</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58395">
                <a:tc>
                  <a:txBody>
                    <a:bodyPr/>
                    <a:lstStyle/>
                    <a:p>
                      <a:pPr indent="114300" algn="l">
                        <a:spcAft>
                          <a:spcPts val="0"/>
                        </a:spcAft>
                      </a:pPr>
                      <a:r>
                        <a:rPr lang="zh-CN" sz="750" kern="100">
                          <a:latin typeface="Times New Roman"/>
                          <a:ea typeface="宋体"/>
                        </a:rPr>
                        <a:t>普通本科生 </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04</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58395">
                <a:tc>
                  <a:txBody>
                    <a:bodyPr/>
                    <a:lstStyle/>
                    <a:p>
                      <a:pPr algn="l">
                        <a:spcAft>
                          <a:spcPts val="0"/>
                        </a:spcAft>
                      </a:pPr>
                      <a:r>
                        <a:rPr lang="zh-CN" sz="750" kern="100">
                          <a:latin typeface="Times New Roman"/>
                          <a:ea typeface="宋体"/>
                        </a:rPr>
                        <a:t>成人本科、专科生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05</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58395">
                <a:tc>
                  <a:txBody>
                    <a:bodyPr/>
                    <a:lstStyle/>
                    <a:p>
                      <a:pPr indent="114300" algn="l">
                        <a:spcAft>
                          <a:spcPts val="0"/>
                        </a:spcAft>
                      </a:pPr>
                      <a:r>
                        <a:rPr lang="zh-CN" sz="750" kern="100">
                          <a:latin typeface="Times New Roman"/>
                          <a:ea typeface="宋体"/>
                        </a:rPr>
                        <a:t>成人专科生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06</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58395">
                <a:tc>
                  <a:txBody>
                    <a:bodyPr/>
                    <a:lstStyle/>
                    <a:p>
                      <a:pPr indent="114300" algn="l">
                        <a:spcAft>
                          <a:spcPts val="0"/>
                        </a:spcAft>
                      </a:pPr>
                      <a:r>
                        <a:rPr lang="zh-CN" sz="750" kern="100">
                          <a:latin typeface="Times New Roman"/>
                          <a:ea typeface="宋体"/>
                        </a:rPr>
                        <a:t>成人本科生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07</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58395">
                <a:tc>
                  <a:txBody>
                    <a:bodyPr/>
                    <a:lstStyle/>
                    <a:p>
                      <a:pPr algn="just">
                        <a:spcAft>
                          <a:spcPts val="0"/>
                        </a:spcAft>
                      </a:pPr>
                      <a:r>
                        <a:rPr lang="zh-CN" sz="750" kern="100">
                          <a:latin typeface="Times New Roman"/>
                          <a:ea typeface="宋体"/>
                        </a:rPr>
                        <a:t>网络本科、专科生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08</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58395">
                <a:tc>
                  <a:txBody>
                    <a:bodyPr/>
                    <a:lstStyle/>
                    <a:p>
                      <a:pPr indent="114300" algn="l">
                        <a:spcAft>
                          <a:spcPts val="0"/>
                        </a:spcAft>
                      </a:pPr>
                      <a:r>
                        <a:rPr lang="zh-CN" sz="750" kern="100">
                          <a:latin typeface="Times New Roman"/>
                          <a:ea typeface="宋体"/>
                        </a:rPr>
                        <a:t>网络专科生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09</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58395">
                <a:tc>
                  <a:txBody>
                    <a:bodyPr/>
                    <a:lstStyle/>
                    <a:p>
                      <a:pPr indent="114300" algn="l">
                        <a:spcAft>
                          <a:spcPts val="0"/>
                        </a:spcAft>
                      </a:pPr>
                      <a:r>
                        <a:rPr lang="zh-CN" sz="750" kern="100">
                          <a:latin typeface="Times New Roman"/>
                          <a:ea typeface="宋体"/>
                        </a:rPr>
                        <a:t>网络本科生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10</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58395">
                <a:tc>
                  <a:txBody>
                    <a:bodyPr/>
                    <a:lstStyle/>
                    <a:p>
                      <a:pPr algn="just">
                        <a:spcAft>
                          <a:spcPts val="0"/>
                        </a:spcAft>
                      </a:pPr>
                      <a:r>
                        <a:rPr lang="zh-CN" sz="750" kern="100">
                          <a:latin typeface="Times New Roman"/>
                          <a:ea typeface="宋体"/>
                        </a:rPr>
                        <a:t>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11</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58395">
                <a:tc>
                  <a:txBody>
                    <a:bodyPr/>
                    <a:lstStyle/>
                    <a:p>
                      <a:pPr indent="114300" algn="just">
                        <a:spcAft>
                          <a:spcPts val="0"/>
                        </a:spcAft>
                      </a:pPr>
                      <a:r>
                        <a:rPr lang="zh-CN" sz="750" kern="100">
                          <a:latin typeface="Times New Roman"/>
                          <a:ea typeface="宋体"/>
                        </a:rPr>
                        <a:t>硕士研究生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12</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58395">
                <a:tc>
                  <a:txBody>
                    <a:bodyPr/>
                    <a:lstStyle/>
                    <a:p>
                      <a:pPr indent="114300" algn="just">
                        <a:spcAft>
                          <a:spcPts val="0"/>
                        </a:spcAft>
                      </a:pPr>
                      <a:r>
                        <a:rPr lang="zh-CN" sz="750" kern="100">
                          <a:latin typeface="Times New Roman"/>
                          <a:ea typeface="宋体"/>
                        </a:rPr>
                        <a:t>博士研究生</a:t>
                      </a: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750" kern="100">
                          <a:latin typeface="宋体"/>
                          <a:ea typeface="宋体"/>
                        </a:rPr>
                        <a:t>13</a:t>
                      </a:r>
                      <a:endParaRPr lang="zh-CN" sz="75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bl>
          </a:graphicData>
        </a:graphic>
      </p:graphicFrame>
      <p:sp>
        <p:nvSpPr>
          <p:cNvPr id="43010" name="Rectangle 2"/>
          <p:cNvSpPr>
            <a:spLocks noChangeArrowheads="1"/>
          </p:cNvSpPr>
          <p:nvPr/>
        </p:nvSpPr>
        <p:spPr bwMode="auto">
          <a:xfrm>
            <a:off x="755576" y="684154"/>
            <a:ext cx="8013732" cy="2616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331</a:t>
            </a:r>
            <a:r>
              <a:rPr kumimoji="0" lang="zh-CN" altLang="en-US"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学生变动情况                                                                                 单位：人</a:t>
            </a:r>
            <a:endParaRPr kumimoji="0" lang="zh-CN" altLang="en-US" sz="2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43009" name="Line 527"/>
          <p:cNvSpPr>
            <a:spLocks noChangeShapeType="1"/>
          </p:cNvSpPr>
          <p:nvPr/>
        </p:nvSpPr>
        <p:spPr bwMode="auto">
          <a:xfrm>
            <a:off x="5000625" y="263525"/>
            <a:ext cx="0" cy="0"/>
          </a:xfrm>
          <a:prstGeom prst="line">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11" name="Rectangle 3"/>
          <p:cNvSpPr>
            <a:spLocks noChangeArrowheads="1"/>
          </p:cNvSpPr>
          <p:nvPr/>
        </p:nvSpPr>
        <p:spPr bwMode="auto">
          <a:xfrm>
            <a:off x="0" y="45720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22563" algn="l"/>
                <a:tab pos="3184525" algn="l"/>
                <a:tab pos="6667500" algn="l"/>
              </a:tabLst>
            </a:pPr>
            <a:endParaRPr kumimoji="0" lang="zh-CN" altLang="zh-CN" sz="1800" b="0" i="0" u="none" strike="noStrike" cap="none" normalizeH="0" baseline="0">
              <a:ln>
                <a:noFill/>
              </a:ln>
              <a:solidFill>
                <a:schemeClr val="tx1"/>
              </a:solidFill>
              <a:effectLst/>
              <a:latin typeface="Arial" pitchFamily="34" charset="0"/>
              <a:ea typeface="宋体" pitchFamily="2" charset="-122"/>
              <a:cs typeface="宋体" pitchFamily="2" charset="-122"/>
            </a:endParaRPr>
          </a:p>
        </p:txBody>
      </p:sp>
      <p:sp>
        <p:nvSpPr>
          <p:cNvPr id="18" name="AutoShape 2"/>
          <p:cNvSpPr>
            <a:spLocks noChangeArrowheads="1"/>
          </p:cNvSpPr>
          <p:nvPr/>
        </p:nvSpPr>
        <p:spPr bwMode="auto">
          <a:xfrm flipH="1">
            <a:off x="7415808" y="123478"/>
            <a:ext cx="1728192" cy="520179"/>
          </a:xfrm>
          <a:prstGeom prst="wedgeRoundRectCallout">
            <a:avLst>
              <a:gd name="adj1" fmla="val -9487"/>
              <a:gd name="adj2" fmla="val 126558"/>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在校生数：</a:t>
            </a:r>
            <a:r>
              <a:rPr lang="zh-CN" altLang="zh-CN" sz="900" b="1" dirty="0">
                <a:latin typeface="楷体" pitchFamily="49" charset="-122"/>
                <a:ea typeface="楷体" pitchFamily="49" charset="-122"/>
              </a:rPr>
              <a:t>是指具有学籍并在本学年初进行学籍注册的学生数。</a:t>
            </a:r>
          </a:p>
        </p:txBody>
      </p:sp>
      <p:sp>
        <p:nvSpPr>
          <p:cNvPr id="19" name="AutoShape 2"/>
          <p:cNvSpPr>
            <a:spLocks noChangeArrowheads="1"/>
          </p:cNvSpPr>
          <p:nvPr/>
        </p:nvSpPr>
        <p:spPr bwMode="auto">
          <a:xfrm flipH="1">
            <a:off x="2915816" y="411510"/>
            <a:ext cx="1223600" cy="520179"/>
          </a:xfrm>
          <a:prstGeom prst="wedgeRoundRectCallout">
            <a:avLst>
              <a:gd name="adj1" fmla="val 20947"/>
              <a:gd name="adj2" fmla="val 113241"/>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solidFill>
                  <a:srgbClr val="FF0000"/>
                </a:solidFill>
                <a:latin typeface="楷体" pitchFamily="49" charset="-122"/>
                <a:ea typeface="楷体" pitchFamily="49" charset="-122"/>
              </a:rPr>
              <a:t>招生数：</a:t>
            </a:r>
            <a:r>
              <a:rPr lang="zh-CN" altLang="zh-CN" sz="900" b="1" dirty="0">
                <a:latin typeface="楷体" pitchFamily="49" charset="-122"/>
                <a:ea typeface="楷体" pitchFamily="49" charset="-122"/>
              </a:rPr>
              <a:t>是指实际招收入学的新生数。</a:t>
            </a:r>
            <a:endParaRPr lang="zh-CN" altLang="zh-CN" sz="900" b="1" dirty="0">
              <a:latin typeface="楷体" pitchFamily="49" charset="-122"/>
              <a:ea typeface="楷体" pitchFamily="49" charset="-122"/>
              <a:cs typeface="宋体" pitchFamily="2" charset="-122"/>
            </a:endParaRPr>
          </a:p>
        </p:txBody>
      </p:sp>
      <p:sp>
        <p:nvSpPr>
          <p:cNvPr id="20" name="AutoShape 2"/>
          <p:cNvSpPr>
            <a:spLocks noChangeArrowheads="1"/>
          </p:cNvSpPr>
          <p:nvPr/>
        </p:nvSpPr>
        <p:spPr bwMode="auto">
          <a:xfrm flipH="1">
            <a:off x="4788024" y="123478"/>
            <a:ext cx="1647800" cy="711696"/>
          </a:xfrm>
          <a:prstGeom prst="wedgeRoundRectCallout">
            <a:avLst>
              <a:gd name="adj1" fmla="val -20252"/>
              <a:gd name="adj2" fmla="val 104481"/>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400"/>
              </a:lnSpc>
              <a:spcBef>
                <a:spcPct val="0"/>
              </a:spcBef>
              <a:spcAft>
                <a:spcPct val="0"/>
              </a:spcAft>
            </a:pPr>
            <a:r>
              <a:rPr lang="zh-CN" altLang="zh-CN" sz="900" b="1" dirty="0">
                <a:solidFill>
                  <a:srgbClr val="FF0000"/>
                </a:solidFill>
                <a:latin typeface="楷体" pitchFamily="49" charset="-122"/>
                <a:ea typeface="楷体" pitchFamily="49" charset="-122"/>
              </a:rPr>
              <a:t>休学：</a:t>
            </a:r>
            <a:r>
              <a:rPr lang="zh-CN" altLang="zh-CN" sz="900" b="1" dirty="0">
                <a:latin typeface="楷体" pitchFamily="49" charset="-122"/>
                <a:ea typeface="楷体" pitchFamily="49" charset="-122"/>
              </a:rPr>
              <a:t>是指因病或其他特殊情况，经学校同意离开学校，学校保留其学籍的学生。</a:t>
            </a:r>
            <a:endParaRPr lang="zh-CN" altLang="zh-CN" sz="900" b="1" dirty="0">
              <a:latin typeface="楷体" pitchFamily="49" charset="-122"/>
              <a:ea typeface="楷体" pitchFamily="49" charset="-122"/>
              <a:cs typeface="宋体" pitchFamily="2" charset="-122"/>
            </a:endParaRPr>
          </a:p>
        </p:txBody>
      </p:sp>
      <p:sp>
        <p:nvSpPr>
          <p:cNvPr id="21" name="AutoShape 2"/>
          <p:cNvSpPr>
            <a:spLocks noChangeArrowheads="1"/>
          </p:cNvSpPr>
          <p:nvPr/>
        </p:nvSpPr>
        <p:spPr bwMode="auto">
          <a:xfrm flipH="1">
            <a:off x="1547664" y="1851670"/>
            <a:ext cx="2232248" cy="360040"/>
          </a:xfrm>
          <a:prstGeom prst="wedgeRoundRectCallout">
            <a:avLst>
              <a:gd name="adj1" fmla="val -40496"/>
              <a:gd name="adj2" fmla="val -130729"/>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复学：</a:t>
            </a:r>
            <a:r>
              <a:rPr lang="zh-CN" altLang="zh-CN" sz="900" dirty="0">
                <a:latin typeface="楷体" pitchFamily="49" charset="-122"/>
                <a:ea typeface="楷体" pitchFamily="49" charset="-122"/>
              </a:rPr>
              <a:t>是指因故休学的学生，休学期满后回到学校继续学习的学生。</a:t>
            </a:r>
          </a:p>
        </p:txBody>
      </p:sp>
      <p:sp>
        <p:nvSpPr>
          <p:cNvPr id="22" name="AutoShape 2"/>
          <p:cNvSpPr>
            <a:spLocks noChangeArrowheads="1"/>
          </p:cNvSpPr>
          <p:nvPr/>
        </p:nvSpPr>
        <p:spPr bwMode="auto">
          <a:xfrm flipH="1">
            <a:off x="6084168" y="2067694"/>
            <a:ext cx="1440160" cy="864096"/>
          </a:xfrm>
          <a:prstGeom prst="wedgeRoundRectCallout">
            <a:avLst>
              <a:gd name="adj1" fmla="val 23276"/>
              <a:gd name="adj2" fmla="val -115864"/>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退学：</a:t>
            </a:r>
            <a:r>
              <a:rPr lang="zh-CN" altLang="zh-CN" sz="900" dirty="0">
                <a:latin typeface="楷体" pitchFamily="49" charset="-122"/>
                <a:ea typeface="楷体" pitchFamily="49" charset="-122"/>
              </a:rPr>
              <a:t>是指因故中断学业、放弃学籍的学生（包括办理退学手续和不办理退学手续的学生）。</a:t>
            </a:r>
          </a:p>
        </p:txBody>
      </p:sp>
      <p:sp>
        <p:nvSpPr>
          <p:cNvPr id="23" name="AutoShape 2"/>
          <p:cNvSpPr>
            <a:spLocks noChangeArrowheads="1"/>
          </p:cNvSpPr>
          <p:nvPr/>
        </p:nvSpPr>
        <p:spPr bwMode="auto">
          <a:xfrm flipH="1">
            <a:off x="7667328" y="2283718"/>
            <a:ext cx="1476672" cy="720080"/>
          </a:xfrm>
          <a:prstGeom prst="wedgeRoundRectCallout">
            <a:avLst>
              <a:gd name="adj1" fmla="val 52394"/>
              <a:gd name="adj2" fmla="val -144335"/>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转学：</a:t>
            </a:r>
            <a:r>
              <a:rPr lang="zh-CN" altLang="zh-CN" sz="900" dirty="0">
                <a:latin typeface="楷体" pitchFamily="49" charset="-122"/>
                <a:ea typeface="楷体" pitchFamily="49" charset="-122"/>
              </a:rPr>
              <a:t>是指经学校同意，因故由一所学校转到另一所学校继续学习的学生，包括转入和转出。</a:t>
            </a:r>
          </a:p>
        </p:txBody>
      </p:sp>
      <p:sp>
        <p:nvSpPr>
          <p:cNvPr id="24" name="圆角矩形 23"/>
          <p:cNvSpPr/>
          <p:nvPr/>
        </p:nvSpPr>
        <p:spPr>
          <a:xfrm>
            <a:off x="179512" y="915566"/>
            <a:ext cx="1619672" cy="648072"/>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学生变动情况，从上学年度的学年初</a:t>
            </a:r>
            <a:r>
              <a:rPr lang="en-US" altLang="zh-CN" sz="1050" b="1" dirty="0">
                <a:solidFill>
                  <a:srgbClr val="FF0000"/>
                </a:solidFill>
                <a:latin typeface="楷体" pitchFamily="49" charset="-122"/>
                <a:ea typeface="楷体" pitchFamily="49" charset="-122"/>
              </a:rPr>
              <a:t>9</a:t>
            </a:r>
            <a:r>
              <a:rPr lang="zh-CN" altLang="zh-CN" sz="1050" b="1" dirty="0">
                <a:solidFill>
                  <a:srgbClr val="FF0000"/>
                </a:solidFill>
                <a:latin typeface="楷体" pitchFamily="49" charset="-122"/>
                <a:ea typeface="楷体" pitchFamily="49" charset="-122"/>
              </a:rPr>
              <a:t>月</a:t>
            </a:r>
            <a:r>
              <a:rPr lang="en-US" altLang="zh-CN" sz="1050" b="1" dirty="0">
                <a:solidFill>
                  <a:srgbClr val="FF0000"/>
                </a:solidFill>
                <a:latin typeface="楷体" pitchFamily="49" charset="-122"/>
                <a:ea typeface="楷体" pitchFamily="49" charset="-122"/>
              </a:rPr>
              <a:t>1</a:t>
            </a:r>
            <a:r>
              <a:rPr lang="zh-CN" altLang="zh-CN" sz="1050" b="1" dirty="0">
                <a:solidFill>
                  <a:srgbClr val="FF0000"/>
                </a:solidFill>
                <a:latin typeface="楷体" pitchFamily="49" charset="-122"/>
                <a:ea typeface="楷体" pitchFamily="49" charset="-122"/>
              </a:rPr>
              <a:t>日至学年末</a:t>
            </a:r>
            <a:r>
              <a:rPr lang="en-US" altLang="zh-CN" sz="1050" b="1" dirty="0">
                <a:solidFill>
                  <a:srgbClr val="FF0000"/>
                </a:solidFill>
                <a:latin typeface="楷体" pitchFamily="49" charset="-122"/>
                <a:ea typeface="楷体" pitchFamily="49" charset="-122"/>
              </a:rPr>
              <a:t>8</a:t>
            </a:r>
            <a:r>
              <a:rPr lang="zh-CN" altLang="zh-CN" sz="1050" b="1" dirty="0">
                <a:solidFill>
                  <a:srgbClr val="FF0000"/>
                </a:solidFill>
                <a:latin typeface="楷体" pitchFamily="49" charset="-122"/>
                <a:ea typeface="楷体" pitchFamily="49" charset="-122"/>
              </a:rPr>
              <a:t>月</a:t>
            </a:r>
            <a:r>
              <a:rPr lang="en-US" altLang="zh-CN" sz="1050" b="1" dirty="0">
                <a:solidFill>
                  <a:srgbClr val="FF0000"/>
                </a:solidFill>
                <a:latin typeface="楷体" pitchFamily="49" charset="-122"/>
                <a:ea typeface="楷体" pitchFamily="49" charset="-122"/>
              </a:rPr>
              <a:t>31</a:t>
            </a:r>
            <a:r>
              <a:rPr lang="zh-CN" altLang="zh-CN" sz="1050" b="1" dirty="0">
                <a:solidFill>
                  <a:srgbClr val="FF0000"/>
                </a:solidFill>
                <a:latin typeface="楷体" pitchFamily="49" charset="-122"/>
                <a:ea typeface="楷体" pitchFamily="49" charset="-122"/>
              </a:rPr>
              <a:t>日时间区间内在校生变动情况。</a:t>
            </a:r>
          </a:p>
        </p:txBody>
      </p:sp>
      <p:sp>
        <p:nvSpPr>
          <p:cNvPr id="25" name="AutoShape 2"/>
          <p:cNvSpPr>
            <a:spLocks noChangeArrowheads="1"/>
          </p:cNvSpPr>
          <p:nvPr/>
        </p:nvSpPr>
        <p:spPr bwMode="auto">
          <a:xfrm flipH="1">
            <a:off x="3923928" y="1851670"/>
            <a:ext cx="2088232" cy="936104"/>
          </a:xfrm>
          <a:prstGeom prst="wedgeRoundRectCallout">
            <a:avLst>
              <a:gd name="adj1" fmla="val -25110"/>
              <a:gd name="adj2" fmla="val -86202"/>
              <a:gd name="adj3" fmla="val 16667"/>
            </a:avLst>
          </a:prstGeom>
          <a:solidFill>
            <a:srgbClr val="FFFFDD"/>
          </a:solidFill>
          <a:ln w="28575">
            <a:solidFill>
              <a:srgbClr val="00B050"/>
            </a:solidFill>
            <a:miter lim="800000"/>
            <a:headEnd/>
            <a:tailEnd/>
          </a:ln>
        </p:spPr>
        <p:txBody>
          <a:bodyPr vert="horz" wrap="square" lIns="68580" tIns="34290" rIns="68580" bIns="34290" numCol="1" anchor="t" anchorCtr="0" compatLnSpc="1">
            <a:prstTxWarp prst="textNoShape">
              <a:avLst/>
            </a:prstTxWarp>
          </a:bodyPr>
          <a:lstStyle/>
          <a:p>
            <a:r>
              <a:rPr lang="zh-CN" altLang="zh-CN" sz="750" b="1" dirty="0">
                <a:solidFill>
                  <a:srgbClr val="FF0000"/>
                </a:solidFill>
                <a:latin typeface="楷体" pitchFamily="49" charset="-122"/>
                <a:ea typeface="楷体" pitchFamily="49" charset="-122"/>
              </a:rPr>
              <a:t>结业生数：</a:t>
            </a:r>
            <a:r>
              <a:rPr lang="zh-CN" altLang="zh-CN" sz="750" dirty="0">
                <a:latin typeface="楷体" pitchFamily="49" charset="-122"/>
                <a:ea typeface="楷体" pitchFamily="49" charset="-122"/>
              </a:rPr>
              <a:t>在学历教育中是指在规定的学习年限内，修完所学专业培养方案规定的课程和实践环节，但因个别课程或者实践环节考核不合格而未达到所学专业的毕业要求，未取得毕业证书，取得结业证书的学生；在非学历教育（如培训、进修等）中是指完成学业，考核合格，可取得培训结业证明的学生。</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7544" y="51470"/>
            <a:ext cx="364715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332</a:t>
            </a:r>
            <a:r>
              <a:rPr lang="zh-CN" altLang="zh-CN" sz="2000" dirty="0">
                <a:solidFill>
                  <a:schemeClr val="bg1"/>
                </a:solidFill>
                <a:latin typeface="黑体" pitchFamily="49" charset="-122"/>
                <a:ea typeface="黑体" pitchFamily="49" charset="-122"/>
              </a:rPr>
              <a:t>学生休退学的主要原因</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extLst>
              <p:ext uri="{D42A27DB-BD31-4B8C-83A1-F6EECF244321}">
                <p14:modId xmlns:p14="http://schemas.microsoft.com/office/powerpoint/2010/main" val="3090982601"/>
              </p:ext>
            </p:extLst>
          </p:nvPr>
        </p:nvGraphicFramePr>
        <p:xfrm>
          <a:off x="395536" y="987574"/>
          <a:ext cx="8064901" cy="2952333"/>
        </p:xfrm>
        <a:graphic>
          <a:graphicData uri="http://schemas.openxmlformats.org/drawingml/2006/table">
            <a:tbl>
              <a:tblPr/>
              <a:tblGrid>
                <a:gridCol w="1499705">
                  <a:extLst>
                    <a:ext uri="{9D8B030D-6E8A-4147-A177-3AD203B41FA5}">
                      <a16:colId xmlns:a16="http://schemas.microsoft.com/office/drawing/2014/main" val="20000"/>
                    </a:ext>
                  </a:extLst>
                </a:gridCol>
                <a:gridCol w="197763">
                  <a:extLst>
                    <a:ext uri="{9D8B030D-6E8A-4147-A177-3AD203B41FA5}">
                      <a16:colId xmlns:a16="http://schemas.microsoft.com/office/drawing/2014/main" val="20001"/>
                    </a:ext>
                  </a:extLst>
                </a:gridCol>
                <a:gridCol w="909161">
                  <a:extLst>
                    <a:ext uri="{9D8B030D-6E8A-4147-A177-3AD203B41FA5}">
                      <a16:colId xmlns:a16="http://schemas.microsoft.com/office/drawing/2014/main" val="20002"/>
                    </a:ext>
                  </a:extLst>
                </a:gridCol>
                <a:gridCol w="909712">
                  <a:extLst>
                    <a:ext uri="{9D8B030D-6E8A-4147-A177-3AD203B41FA5}">
                      <a16:colId xmlns:a16="http://schemas.microsoft.com/office/drawing/2014/main" val="20003"/>
                    </a:ext>
                  </a:extLst>
                </a:gridCol>
                <a:gridCol w="909712">
                  <a:extLst>
                    <a:ext uri="{9D8B030D-6E8A-4147-A177-3AD203B41FA5}">
                      <a16:colId xmlns:a16="http://schemas.microsoft.com/office/drawing/2014/main" val="20004"/>
                    </a:ext>
                  </a:extLst>
                </a:gridCol>
                <a:gridCol w="909712">
                  <a:extLst>
                    <a:ext uri="{9D8B030D-6E8A-4147-A177-3AD203B41FA5}">
                      <a16:colId xmlns:a16="http://schemas.microsoft.com/office/drawing/2014/main" val="20005"/>
                    </a:ext>
                  </a:extLst>
                </a:gridCol>
                <a:gridCol w="909712">
                  <a:extLst>
                    <a:ext uri="{9D8B030D-6E8A-4147-A177-3AD203B41FA5}">
                      <a16:colId xmlns:a16="http://schemas.microsoft.com/office/drawing/2014/main" val="20006"/>
                    </a:ext>
                  </a:extLst>
                </a:gridCol>
                <a:gridCol w="909712">
                  <a:extLst>
                    <a:ext uri="{9D8B030D-6E8A-4147-A177-3AD203B41FA5}">
                      <a16:colId xmlns:a16="http://schemas.microsoft.com/office/drawing/2014/main" val="20007"/>
                    </a:ext>
                  </a:extLst>
                </a:gridCol>
                <a:gridCol w="909712">
                  <a:extLst>
                    <a:ext uri="{9D8B030D-6E8A-4147-A177-3AD203B41FA5}">
                      <a16:colId xmlns:a16="http://schemas.microsoft.com/office/drawing/2014/main" val="20008"/>
                    </a:ext>
                  </a:extLst>
                </a:gridCol>
              </a:tblGrid>
              <a:tr h="292939">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编号</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患病</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停学实践（求职）</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solidFill>
                            <a:srgbClr val="FF0000"/>
                          </a:solidFill>
                          <a:latin typeface="Times New Roman"/>
                          <a:ea typeface="宋体"/>
                        </a:rPr>
                        <a:t>贫困</a:t>
                      </a:r>
                      <a:endParaRPr lang="zh-CN" sz="900" kern="100" dirty="0">
                        <a:solidFill>
                          <a:srgbClr val="FF0000"/>
                        </a:solidFill>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学习成绩不好</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出国</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其他</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94282">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4</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89624">
                <a:tc>
                  <a:txBody>
                    <a:bodyPr/>
                    <a:lstStyle/>
                    <a:p>
                      <a:pPr indent="56515" algn="l">
                        <a:spcAft>
                          <a:spcPts val="0"/>
                        </a:spcAft>
                      </a:pPr>
                      <a:r>
                        <a:rPr lang="zh-CN" sz="800" b="1" kern="100">
                          <a:latin typeface="Times New Roman"/>
                          <a:ea typeface="宋体"/>
                        </a:rPr>
                        <a:t>总计</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89624">
                <a:tc>
                  <a:txBody>
                    <a:bodyPr/>
                    <a:lstStyle/>
                    <a:p>
                      <a:pPr algn="l">
                        <a:spcAft>
                          <a:spcPts val="0"/>
                        </a:spcAft>
                      </a:pPr>
                      <a:r>
                        <a:rPr lang="zh-CN" sz="800" kern="100">
                          <a:latin typeface="Times New Roman"/>
                          <a:ea typeface="宋体"/>
                        </a:rPr>
                        <a:t>普通本科、专科生 </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89624">
                <a:tc>
                  <a:txBody>
                    <a:bodyPr/>
                    <a:lstStyle/>
                    <a:p>
                      <a:pPr indent="114300" algn="l">
                        <a:spcAft>
                          <a:spcPts val="0"/>
                        </a:spcAft>
                      </a:pPr>
                      <a:r>
                        <a:rPr lang="zh-CN" sz="800" kern="100">
                          <a:latin typeface="Times New Roman"/>
                          <a:ea typeface="宋体"/>
                        </a:rPr>
                        <a:t>普通专科生 </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89624">
                <a:tc>
                  <a:txBody>
                    <a:bodyPr/>
                    <a:lstStyle/>
                    <a:p>
                      <a:pPr indent="114300" algn="l">
                        <a:spcAft>
                          <a:spcPts val="0"/>
                        </a:spcAft>
                      </a:pPr>
                      <a:r>
                        <a:rPr lang="zh-CN" sz="800" kern="100">
                          <a:latin typeface="Times New Roman"/>
                          <a:ea typeface="宋体"/>
                        </a:rPr>
                        <a:t>普通本科生 </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89624">
                <a:tc>
                  <a:txBody>
                    <a:bodyPr/>
                    <a:lstStyle/>
                    <a:p>
                      <a:pPr algn="l">
                        <a:spcAft>
                          <a:spcPts val="0"/>
                        </a:spcAft>
                      </a:pPr>
                      <a:r>
                        <a:rPr lang="zh-CN" sz="800" kern="100">
                          <a:latin typeface="Times New Roman"/>
                          <a:ea typeface="宋体"/>
                        </a:rPr>
                        <a:t>成人本科、专科生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89624">
                <a:tc>
                  <a:txBody>
                    <a:bodyPr/>
                    <a:lstStyle/>
                    <a:p>
                      <a:pPr indent="114300" algn="l">
                        <a:spcAft>
                          <a:spcPts val="0"/>
                        </a:spcAft>
                      </a:pPr>
                      <a:r>
                        <a:rPr lang="zh-CN" sz="800" kern="100">
                          <a:latin typeface="Times New Roman"/>
                          <a:ea typeface="宋体"/>
                        </a:rPr>
                        <a:t>成人专科生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89624">
                <a:tc>
                  <a:txBody>
                    <a:bodyPr/>
                    <a:lstStyle/>
                    <a:p>
                      <a:pPr indent="114300" algn="l">
                        <a:spcAft>
                          <a:spcPts val="0"/>
                        </a:spcAft>
                      </a:pPr>
                      <a:r>
                        <a:rPr lang="zh-CN" sz="800" kern="100">
                          <a:latin typeface="Times New Roman"/>
                          <a:ea typeface="宋体"/>
                        </a:rPr>
                        <a:t>成人本科生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89624">
                <a:tc>
                  <a:txBody>
                    <a:bodyPr/>
                    <a:lstStyle/>
                    <a:p>
                      <a:pPr algn="just">
                        <a:spcAft>
                          <a:spcPts val="0"/>
                        </a:spcAft>
                      </a:pPr>
                      <a:r>
                        <a:rPr lang="zh-CN" sz="800" kern="100">
                          <a:latin typeface="Times New Roman"/>
                          <a:ea typeface="宋体"/>
                        </a:rPr>
                        <a:t>网络本科、专科生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08</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89624">
                <a:tc>
                  <a:txBody>
                    <a:bodyPr/>
                    <a:lstStyle/>
                    <a:p>
                      <a:pPr indent="114300" algn="l">
                        <a:spcAft>
                          <a:spcPts val="0"/>
                        </a:spcAft>
                      </a:pPr>
                      <a:r>
                        <a:rPr lang="zh-CN" sz="800" kern="100">
                          <a:latin typeface="Times New Roman"/>
                          <a:ea typeface="宋体"/>
                        </a:rPr>
                        <a:t>网络专科生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89624">
                <a:tc>
                  <a:txBody>
                    <a:bodyPr/>
                    <a:lstStyle/>
                    <a:p>
                      <a:pPr indent="114300" algn="l">
                        <a:spcAft>
                          <a:spcPts val="0"/>
                        </a:spcAft>
                      </a:pPr>
                      <a:r>
                        <a:rPr lang="zh-CN" sz="800" kern="100">
                          <a:latin typeface="Times New Roman"/>
                          <a:ea typeface="宋体"/>
                        </a:rPr>
                        <a:t>网络本科生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89624">
                <a:tc>
                  <a:txBody>
                    <a:bodyPr/>
                    <a:lstStyle/>
                    <a:p>
                      <a:pPr algn="just">
                        <a:spcAft>
                          <a:spcPts val="0"/>
                        </a:spcAft>
                      </a:pPr>
                      <a:r>
                        <a:rPr lang="zh-CN" sz="800" kern="100">
                          <a:latin typeface="Times New Roman"/>
                          <a:ea typeface="宋体"/>
                        </a:rPr>
                        <a:t>研究生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89624">
                <a:tc>
                  <a:txBody>
                    <a:bodyPr/>
                    <a:lstStyle/>
                    <a:p>
                      <a:pPr indent="114300" algn="just">
                        <a:spcAft>
                          <a:spcPts val="0"/>
                        </a:spcAft>
                      </a:pPr>
                      <a:r>
                        <a:rPr lang="zh-CN" sz="800" kern="100">
                          <a:latin typeface="Times New Roman"/>
                          <a:ea typeface="宋体"/>
                        </a:rPr>
                        <a:t>硕士研究生</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89624">
                <a:tc>
                  <a:txBody>
                    <a:bodyPr/>
                    <a:lstStyle/>
                    <a:p>
                      <a:pPr indent="114300" algn="just">
                        <a:spcAft>
                          <a:spcPts val="0"/>
                        </a:spcAft>
                      </a:pPr>
                      <a:r>
                        <a:rPr lang="zh-CN" sz="800" kern="100" dirty="0">
                          <a:latin typeface="Times New Roman"/>
                          <a:ea typeface="宋体"/>
                        </a:rPr>
                        <a:t>博士研究生</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13</a:t>
                      </a:r>
                      <a:endParaRPr lang="zh-CN" sz="900" kern="100" dirty="0">
                        <a:latin typeface="Times New Roman"/>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61" marR="124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bl>
          </a:graphicData>
        </a:graphic>
      </p:graphicFrame>
      <p:sp>
        <p:nvSpPr>
          <p:cNvPr id="44034" name="Rectangle 2"/>
          <p:cNvSpPr>
            <a:spLocks noChangeArrowheads="1"/>
          </p:cNvSpPr>
          <p:nvPr/>
        </p:nvSpPr>
        <p:spPr bwMode="auto">
          <a:xfrm>
            <a:off x="395536" y="688001"/>
            <a:ext cx="8050679" cy="25391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22563" algn="l"/>
                <a:tab pos="3184525"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332</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学生休退学的主要原因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44033" name="Line 248"/>
          <p:cNvSpPr>
            <a:spLocks noChangeShapeType="1"/>
          </p:cNvSpPr>
          <p:nvPr/>
        </p:nvSpPr>
        <p:spPr bwMode="auto">
          <a:xfrm>
            <a:off x="5000625" y="263525"/>
            <a:ext cx="0" cy="0"/>
          </a:xfrm>
          <a:prstGeom prst="line">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035" name="Rectangle 3"/>
          <p:cNvSpPr>
            <a:spLocks noChangeArrowheads="1"/>
          </p:cNvSpPr>
          <p:nvPr/>
        </p:nvSpPr>
        <p:spPr bwMode="auto">
          <a:xfrm>
            <a:off x="0" y="4572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CN" sz="1000" b="0" i="0" u="none" strike="noStrike" cap="none" normalizeH="0" baseline="0">
              <a:ln>
                <a:noFill/>
              </a:ln>
              <a:solidFill>
                <a:schemeClr val="tx1"/>
              </a:solidFill>
              <a:effectLst/>
              <a:latin typeface="Times New Roman" pitchFamily="18" charset="0"/>
              <a:ea typeface="宋体" pitchFamily="2" charset="-122"/>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zh-CN" sz="10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br>
            <a:endParaRPr kumimoji="0" lang="en-US" altLang="zh-CN" sz="1800" b="0" i="0" u="none" strike="noStrike" cap="none" normalizeH="0" baseline="0">
              <a:ln>
                <a:noFill/>
              </a:ln>
              <a:solidFill>
                <a:schemeClr val="tx1"/>
              </a:solidFill>
              <a:effectLst/>
              <a:latin typeface="Arial" pitchFamily="34" charset="0"/>
              <a:ea typeface="宋体" pitchFamily="2" charset="-122"/>
              <a:cs typeface="宋体" pitchFamily="2" charset="-122"/>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A5C54D0-1B7B-4117-B7B0-FCBC0F357A44}"/>
              </a:ext>
            </a:extLst>
          </p:cNvPr>
          <p:cNvSpPr>
            <a:spLocks noGrp="1"/>
          </p:cNvSpPr>
          <p:nvPr>
            <p:ph type="title"/>
          </p:nvPr>
        </p:nvSpPr>
        <p:spPr/>
        <p:txBody>
          <a:bodyPr/>
          <a:lstStyle/>
          <a:p>
            <a:endParaRPr lang="zh-CN" altLang="en-US" dirty="0"/>
          </a:p>
        </p:txBody>
      </p:sp>
      <p:sp>
        <p:nvSpPr>
          <p:cNvPr id="3" name="内容占位符 2">
            <a:extLst>
              <a:ext uri="{FF2B5EF4-FFF2-40B4-BE49-F238E27FC236}">
                <a16:creationId xmlns:a16="http://schemas.microsoft.com/office/drawing/2014/main" id="{0CFB9ACE-0559-4DFE-A61B-796FF3EC7F0D}"/>
              </a:ext>
            </a:extLst>
          </p:cNvPr>
          <p:cNvSpPr>
            <a:spLocks noGrp="1"/>
          </p:cNvSpPr>
          <p:nvPr>
            <p:ph idx="1"/>
          </p:nvPr>
        </p:nvSpPr>
        <p:spPr/>
        <p:txBody>
          <a:bodyPr/>
          <a:lstStyle/>
          <a:p>
            <a:endParaRPr lang="zh-CN" altLang="en-US"/>
          </a:p>
        </p:txBody>
      </p:sp>
      <p:pic>
        <p:nvPicPr>
          <p:cNvPr id="5" name="图片 4">
            <a:extLst>
              <a:ext uri="{FF2B5EF4-FFF2-40B4-BE49-F238E27FC236}">
                <a16:creationId xmlns:a16="http://schemas.microsoft.com/office/drawing/2014/main" id="{6FC88F78-189A-4BBF-BCF7-545168A9BE55}"/>
              </a:ext>
            </a:extLst>
          </p:cNvPr>
          <p:cNvPicPr>
            <a:picLocks noChangeAspect="1"/>
          </p:cNvPicPr>
          <p:nvPr/>
        </p:nvPicPr>
        <p:blipFill>
          <a:blip r:embed="rId2"/>
          <a:stretch>
            <a:fillRect/>
          </a:stretch>
        </p:blipFill>
        <p:spPr>
          <a:xfrm>
            <a:off x="0" y="548877"/>
            <a:ext cx="9400778" cy="4111105"/>
          </a:xfrm>
          <a:prstGeom prst="rect">
            <a:avLst/>
          </a:prstGeom>
        </p:spPr>
      </p:pic>
      <p:sp>
        <p:nvSpPr>
          <p:cNvPr id="8" name="文本框 7">
            <a:extLst>
              <a:ext uri="{FF2B5EF4-FFF2-40B4-BE49-F238E27FC236}">
                <a16:creationId xmlns:a16="http://schemas.microsoft.com/office/drawing/2014/main" id="{7F10ADD5-0CDA-4F83-AEFD-4014B69B9F6D}"/>
              </a:ext>
            </a:extLst>
          </p:cNvPr>
          <p:cNvSpPr txBox="1"/>
          <p:nvPr/>
        </p:nvSpPr>
        <p:spPr>
          <a:xfrm>
            <a:off x="107504" y="89774"/>
            <a:ext cx="3672408" cy="369332"/>
          </a:xfrm>
          <a:prstGeom prst="rect">
            <a:avLst/>
          </a:prstGeom>
          <a:noFill/>
        </p:spPr>
        <p:txBody>
          <a:bodyPr wrap="square" rtlCol="0">
            <a:spAutoFit/>
          </a:bodyPr>
          <a:lstStyle/>
          <a:p>
            <a:r>
              <a:rPr lang="zh-CN" altLang="zh-CN" sz="1800" dirty="0">
                <a:solidFill>
                  <a:schemeClr val="bg1"/>
                </a:solidFill>
                <a:latin typeface="黑体" pitchFamily="49" charset="-122"/>
                <a:ea typeface="黑体" pitchFamily="49" charset="-122"/>
              </a:rPr>
              <a:t>高基</a:t>
            </a:r>
            <a:r>
              <a:rPr lang="en-US" altLang="zh-CN" sz="1800" dirty="0">
                <a:solidFill>
                  <a:schemeClr val="bg1"/>
                </a:solidFill>
                <a:latin typeface="黑体" pitchFamily="49" charset="-122"/>
                <a:ea typeface="黑体" pitchFamily="49" charset="-122"/>
              </a:rPr>
              <a:t>333</a:t>
            </a:r>
            <a:r>
              <a:rPr lang="zh-CN" altLang="en-US" sz="1800" dirty="0">
                <a:solidFill>
                  <a:schemeClr val="bg1"/>
                </a:solidFill>
                <a:latin typeface="黑体" pitchFamily="49" charset="-122"/>
                <a:ea typeface="黑体" pitchFamily="49" charset="-122"/>
              </a:rPr>
              <a:t>在校生中死亡的主要原因</a:t>
            </a:r>
          </a:p>
        </p:txBody>
      </p:sp>
    </p:spTree>
    <p:extLst>
      <p:ext uri="{BB962C8B-B14F-4D97-AF65-F5344CB8AC3E}">
        <p14:creationId xmlns:p14="http://schemas.microsoft.com/office/powerpoint/2010/main" val="73724135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0"/>
            <a:ext cx="3134191"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341</a:t>
            </a:r>
            <a:r>
              <a:rPr lang="zh-CN" altLang="zh-CN" sz="2000" dirty="0">
                <a:solidFill>
                  <a:schemeClr val="bg1"/>
                </a:solidFill>
                <a:latin typeface="黑体" pitchFamily="49" charset="-122"/>
                <a:ea typeface="黑体" pitchFamily="49" charset="-122"/>
              </a:rPr>
              <a:t>在校生中其他情况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extLst>
              <p:ext uri="{D42A27DB-BD31-4B8C-83A1-F6EECF244321}">
                <p14:modId xmlns:p14="http://schemas.microsoft.com/office/powerpoint/2010/main" val="3837845226"/>
              </p:ext>
            </p:extLst>
          </p:nvPr>
        </p:nvGraphicFramePr>
        <p:xfrm>
          <a:off x="395538" y="987578"/>
          <a:ext cx="8136905" cy="2732020"/>
        </p:xfrm>
        <a:graphic>
          <a:graphicData uri="http://schemas.openxmlformats.org/drawingml/2006/table">
            <a:tbl>
              <a:tblPr/>
              <a:tblGrid>
                <a:gridCol w="986817">
                  <a:extLst>
                    <a:ext uri="{9D8B030D-6E8A-4147-A177-3AD203B41FA5}">
                      <a16:colId xmlns:a16="http://schemas.microsoft.com/office/drawing/2014/main" val="20000"/>
                    </a:ext>
                  </a:extLst>
                </a:gridCol>
                <a:gridCol w="492830">
                  <a:extLst>
                    <a:ext uri="{9D8B030D-6E8A-4147-A177-3AD203B41FA5}">
                      <a16:colId xmlns:a16="http://schemas.microsoft.com/office/drawing/2014/main" val="20001"/>
                    </a:ext>
                  </a:extLst>
                </a:gridCol>
                <a:gridCol w="680591">
                  <a:extLst>
                    <a:ext uri="{9D8B030D-6E8A-4147-A177-3AD203B41FA5}">
                      <a16:colId xmlns:a16="http://schemas.microsoft.com/office/drawing/2014/main" val="20002"/>
                    </a:ext>
                  </a:extLst>
                </a:gridCol>
                <a:gridCol w="799057">
                  <a:extLst>
                    <a:ext uri="{9D8B030D-6E8A-4147-A177-3AD203B41FA5}">
                      <a16:colId xmlns:a16="http://schemas.microsoft.com/office/drawing/2014/main" val="20003"/>
                    </a:ext>
                  </a:extLst>
                </a:gridCol>
                <a:gridCol w="739245">
                  <a:extLst>
                    <a:ext uri="{9D8B030D-6E8A-4147-A177-3AD203B41FA5}">
                      <a16:colId xmlns:a16="http://schemas.microsoft.com/office/drawing/2014/main" val="20004"/>
                    </a:ext>
                  </a:extLst>
                </a:gridCol>
                <a:gridCol w="739824">
                  <a:extLst>
                    <a:ext uri="{9D8B030D-6E8A-4147-A177-3AD203B41FA5}">
                      <a16:colId xmlns:a16="http://schemas.microsoft.com/office/drawing/2014/main" val="20005"/>
                    </a:ext>
                  </a:extLst>
                </a:gridCol>
                <a:gridCol w="739824">
                  <a:extLst>
                    <a:ext uri="{9D8B030D-6E8A-4147-A177-3AD203B41FA5}">
                      <a16:colId xmlns:a16="http://schemas.microsoft.com/office/drawing/2014/main" val="20006"/>
                    </a:ext>
                  </a:extLst>
                </a:gridCol>
                <a:gridCol w="739824">
                  <a:extLst>
                    <a:ext uri="{9D8B030D-6E8A-4147-A177-3AD203B41FA5}">
                      <a16:colId xmlns:a16="http://schemas.microsoft.com/office/drawing/2014/main" val="20007"/>
                    </a:ext>
                  </a:extLst>
                </a:gridCol>
                <a:gridCol w="739245">
                  <a:extLst>
                    <a:ext uri="{9D8B030D-6E8A-4147-A177-3AD203B41FA5}">
                      <a16:colId xmlns:a16="http://schemas.microsoft.com/office/drawing/2014/main" val="20008"/>
                    </a:ext>
                  </a:extLst>
                </a:gridCol>
                <a:gridCol w="739824">
                  <a:extLst>
                    <a:ext uri="{9D8B030D-6E8A-4147-A177-3AD203B41FA5}">
                      <a16:colId xmlns:a16="http://schemas.microsoft.com/office/drawing/2014/main" val="20009"/>
                    </a:ext>
                  </a:extLst>
                </a:gridCol>
                <a:gridCol w="739824">
                  <a:extLst>
                    <a:ext uri="{9D8B030D-6E8A-4147-A177-3AD203B41FA5}">
                      <a16:colId xmlns:a16="http://schemas.microsoft.com/office/drawing/2014/main" val="20010"/>
                    </a:ext>
                  </a:extLst>
                </a:gridCol>
              </a:tblGrid>
              <a:tr h="153047">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编号</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共产党员</a:t>
                      </a:r>
                      <a:endParaRPr lang="zh-CN" sz="900" kern="100" dirty="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共青团员</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solidFill>
                            <a:srgbClr val="FF0000"/>
                          </a:solidFill>
                          <a:latin typeface="Times New Roman"/>
                          <a:ea typeface="宋体"/>
                        </a:rPr>
                        <a:t>民主党派</a:t>
                      </a:r>
                      <a:endParaRPr lang="zh-CN" sz="900" kern="100" dirty="0">
                        <a:solidFill>
                          <a:srgbClr val="FF0000"/>
                        </a:solidFill>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香港</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澳门</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台湾</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华侨</a:t>
                      </a:r>
                      <a:endParaRPr lang="zh-CN" sz="900" kern="100" dirty="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solidFill>
                            <a:srgbClr val="FF0000"/>
                          </a:solidFill>
                          <a:latin typeface="Times New Roman"/>
                          <a:ea typeface="宋体"/>
                        </a:rPr>
                        <a:t>少数民族</a:t>
                      </a:r>
                      <a:endParaRPr lang="zh-CN" sz="900" kern="100" dirty="0">
                        <a:solidFill>
                          <a:srgbClr val="FF0000"/>
                        </a:solidFill>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solidFill>
                            <a:srgbClr val="FF0000"/>
                          </a:solidFill>
                          <a:latin typeface="Times New Roman"/>
                          <a:ea typeface="宋体"/>
                        </a:rPr>
                        <a:t>残疾人</a:t>
                      </a:r>
                      <a:endParaRPr lang="zh-CN" sz="900" kern="100" dirty="0">
                        <a:solidFill>
                          <a:srgbClr val="FF0000"/>
                        </a:solidFill>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29134">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甲</a:t>
                      </a:r>
                      <a:endParaRPr lang="zh-CN" sz="900" kern="100" dirty="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乙</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2</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3</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4</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5</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6</a:t>
                      </a:r>
                      <a:endParaRPr lang="zh-CN" sz="900" kern="100">
                        <a:latin typeface="Times New Roman"/>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7</a:t>
                      </a:r>
                      <a:endParaRPr lang="zh-CN" sz="900" kern="100">
                        <a:latin typeface="Times New Roman"/>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8</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9</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91308">
                <a:tc>
                  <a:txBody>
                    <a:bodyPr/>
                    <a:lstStyle/>
                    <a:p>
                      <a:pPr indent="104140" algn="just">
                        <a:spcAft>
                          <a:spcPts val="0"/>
                        </a:spcAft>
                        <a:tabLst>
                          <a:tab pos="685800" algn="l"/>
                          <a:tab pos="1239520" algn="l"/>
                          <a:tab pos="1744980" algn="l"/>
                          <a:tab pos="2250440" algn="l"/>
                          <a:tab pos="2717800" algn="l"/>
                          <a:tab pos="3185160" algn="l"/>
                        </a:tabLst>
                      </a:pPr>
                      <a:r>
                        <a:rPr lang="zh-CN" sz="800" b="1" kern="100">
                          <a:latin typeface="Times New Roman"/>
                          <a:ea typeface="宋体"/>
                        </a:rPr>
                        <a:t>总计</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01</a:t>
                      </a:r>
                      <a:endParaRPr lang="zh-CN" sz="900" kern="100" dirty="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58427">
                <a:tc>
                  <a:txBody>
                    <a:bodyPr/>
                    <a:lstStyle/>
                    <a:p>
                      <a:pPr algn="l">
                        <a:spcAft>
                          <a:spcPts val="0"/>
                        </a:spcAft>
                      </a:pPr>
                      <a:r>
                        <a:rPr lang="zh-CN" sz="800" kern="100">
                          <a:latin typeface="Times New Roman"/>
                          <a:ea typeface="宋体"/>
                        </a:rPr>
                        <a:t>普通本科、专科生 </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02</a:t>
                      </a:r>
                      <a:endParaRPr lang="zh-CN" sz="900" kern="100" dirty="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91308">
                <a:tc>
                  <a:txBody>
                    <a:bodyPr/>
                    <a:lstStyle/>
                    <a:p>
                      <a:pPr indent="114300" algn="l">
                        <a:spcAft>
                          <a:spcPts val="0"/>
                        </a:spcAft>
                      </a:pPr>
                      <a:r>
                        <a:rPr lang="zh-CN" sz="800" kern="100">
                          <a:latin typeface="Times New Roman"/>
                          <a:ea typeface="宋体"/>
                        </a:rPr>
                        <a:t>普通专科生 </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03</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91308">
                <a:tc>
                  <a:txBody>
                    <a:bodyPr/>
                    <a:lstStyle/>
                    <a:p>
                      <a:pPr indent="114300" algn="l">
                        <a:spcAft>
                          <a:spcPts val="0"/>
                        </a:spcAft>
                      </a:pPr>
                      <a:r>
                        <a:rPr lang="zh-CN" sz="800" kern="100">
                          <a:latin typeface="Times New Roman"/>
                          <a:ea typeface="宋体"/>
                        </a:rPr>
                        <a:t>普通本科生 </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04</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91308">
                <a:tc>
                  <a:txBody>
                    <a:bodyPr/>
                    <a:lstStyle/>
                    <a:p>
                      <a:pPr algn="l">
                        <a:spcAft>
                          <a:spcPts val="0"/>
                        </a:spcAft>
                      </a:pPr>
                      <a:r>
                        <a:rPr lang="zh-CN" sz="800" kern="100">
                          <a:latin typeface="Times New Roman"/>
                          <a:ea typeface="宋体"/>
                        </a:rPr>
                        <a:t>成人本科、专科生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05</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91308">
                <a:tc>
                  <a:txBody>
                    <a:bodyPr/>
                    <a:lstStyle/>
                    <a:p>
                      <a:pPr indent="114300" algn="l">
                        <a:spcAft>
                          <a:spcPts val="0"/>
                        </a:spcAft>
                      </a:pPr>
                      <a:r>
                        <a:rPr lang="zh-CN" sz="800" kern="100">
                          <a:latin typeface="Times New Roman"/>
                          <a:ea typeface="宋体"/>
                        </a:rPr>
                        <a:t>成人专科生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06</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87024">
                <a:tc>
                  <a:txBody>
                    <a:bodyPr/>
                    <a:lstStyle/>
                    <a:p>
                      <a:pPr indent="114300" algn="l">
                        <a:spcAft>
                          <a:spcPts val="0"/>
                        </a:spcAft>
                      </a:pPr>
                      <a:r>
                        <a:rPr lang="zh-CN" sz="800" kern="100">
                          <a:latin typeface="Times New Roman"/>
                          <a:ea typeface="宋体"/>
                        </a:rPr>
                        <a:t>成人本科生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07</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91308">
                <a:tc>
                  <a:txBody>
                    <a:bodyPr/>
                    <a:lstStyle/>
                    <a:p>
                      <a:pPr algn="just">
                        <a:spcAft>
                          <a:spcPts val="0"/>
                        </a:spcAft>
                      </a:pPr>
                      <a:r>
                        <a:rPr lang="zh-CN" sz="800" kern="100">
                          <a:latin typeface="Times New Roman"/>
                          <a:ea typeface="宋体"/>
                        </a:rPr>
                        <a:t>网络本科、专科生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08</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91308">
                <a:tc>
                  <a:txBody>
                    <a:bodyPr/>
                    <a:lstStyle/>
                    <a:p>
                      <a:pPr indent="57150" algn="l">
                        <a:spcAft>
                          <a:spcPts val="0"/>
                        </a:spcAft>
                      </a:pPr>
                      <a:r>
                        <a:rPr lang="zh-CN" sz="800" kern="100">
                          <a:latin typeface="Times New Roman"/>
                          <a:ea typeface="宋体"/>
                        </a:rPr>
                        <a:t>网络专科生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09</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91308">
                <a:tc>
                  <a:txBody>
                    <a:bodyPr/>
                    <a:lstStyle/>
                    <a:p>
                      <a:pPr indent="57150" algn="l">
                        <a:spcAft>
                          <a:spcPts val="0"/>
                        </a:spcAft>
                      </a:pPr>
                      <a:r>
                        <a:rPr lang="zh-CN" sz="800" kern="100">
                          <a:latin typeface="Times New Roman"/>
                          <a:ea typeface="宋体"/>
                        </a:rPr>
                        <a:t>网络本科生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91308">
                <a:tc>
                  <a:txBody>
                    <a:bodyPr/>
                    <a:lstStyle/>
                    <a:p>
                      <a:pPr algn="just">
                        <a:spcAft>
                          <a:spcPts val="0"/>
                        </a:spcAft>
                      </a:pPr>
                      <a:r>
                        <a:rPr lang="zh-CN" sz="800" kern="100">
                          <a:latin typeface="Times New Roman"/>
                          <a:ea typeface="宋体"/>
                        </a:rPr>
                        <a:t>研究生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11</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91308">
                <a:tc>
                  <a:txBody>
                    <a:bodyPr/>
                    <a:lstStyle/>
                    <a:p>
                      <a:pPr indent="57150" algn="just">
                        <a:spcAft>
                          <a:spcPts val="0"/>
                        </a:spcAft>
                      </a:pPr>
                      <a:r>
                        <a:rPr lang="zh-CN" sz="800" kern="100">
                          <a:latin typeface="Times New Roman"/>
                          <a:ea typeface="宋体"/>
                        </a:rPr>
                        <a:t>硕士研究生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12</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91308">
                <a:tc>
                  <a:txBody>
                    <a:bodyPr/>
                    <a:lstStyle/>
                    <a:p>
                      <a:pPr indent="57150" algn="just">
                        <a:spcAft>
                          <a:spcPts val="0"/>
                        </a:spcAft>
                      </a:pPr>
                      <a:r>
                        <a:rPr lang="zh-CN" sz="800" kern="100">
                          <a:latin typeface="Times New Roman"/>
                          <a:ea typeface="宋体"/>
                        </a:rPr>
                        <a:t>博士研究生</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13</a:t>
                      </a:r>
                      <a:endParaRPr lang="zh-CN" sz="900" kern="100">
                        <a:latin typeface="Times New Roman"/>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6892" marR="4689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bl>
          </a:graphicData>
        </a:graphic>
      </p:graphicFrame>
      <p:sp>
        <p:nvSpPr>
          <p:cNvPr id="45057" name="Rectangle 1"/>
          <p:cNvSpPr>
            <a:spLocks noChangeArrowheads="1"/>
          </p:cNvSpPr>
          <p:nvPr/>
        </p:nvSpPr>
        <p:spPr bwMode="auto">
          <a:xfrm>
            <a:off x="395536" y="688001"/>
            <a:ext cx="8119530"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5715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341</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在校生中其他情况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0" name="AutoShape 2"/>
          <p:cNvSpPr>
            <a:spLocks noChangeArrowheads="1"/>
          </p:cNvSpPr>
          <p:nvPr/>
        </p:nvSpPr>
        <p:spPr bwMode="auto">
          <a:xfrm flipH="1">
            <a:off x="1930175" y="1419622"/>
            <a:ext cx="1656184" cy="722218"/>
          </a:xfrm>
          <a:prstGeom prst="wedgeRoundRectCallout">
            <a:avLst>
              <a:gd name="adj1" fmla="val 12684"/>
              <a:gd name="adj2" fmla="val -86933"/>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en-US" sz="1000" b="1" dirty="0">
                <a:solidFill>
                  <a:srgbClr val="FF0000"/>
                </a:solidFill>
                <a:latin typeface="楷体" pitchFamily="49" charset="-122"/>
                <a:ea typeface="楷体" pitchFamily="49" charset="-122"/>
              </a:rPr>
              <a:t>当同时具有共产党员身份和共青团员身份时，两项指标均要填写。</a:t>
            </a:r>
            <a:endParaRPr lang="zh-CN" altLang="zh-CN" sz="1000" dirty="0">
              <a:latin typeface="楷体" pitchFamily="49" charset="-122"/>
              <a:ea typeface="楷体" pitchFamily="49" charset="-122"/>
            </a:endParaRPr>
          </a:p>
        </p:txBody>
      </p:sp>
      <p:sp>
        <p:nvSpPr>
          <p:cNvPr id="13" name="AutoShape 2"/>
          <p:cNvSpPr>
            <a:spLocks noChangeArrowheads="1"/>
          </p:cNvSpPr>
          <p:nvPr/>
        </p:nvSpPr>
        <p:spPr bwMode="auto">
          <a:xfrm flipH="1">
            <a:off x="7596336" y="1563638"/>
            <a:ext cx="1547664" cy="1512168"/>
          </a:xfrm>
          <a:prstGeom prst="wedgeRoundRectCallout">
            <a:avLst>
              <a:gd name="adj1" fmla="val 23244"/>
              <a:gd name="adj2" fmla="val -72066"/>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残疾人：</a:t>
            </a:r>
            <a:r>
              <a:rPr lang="zh-CN" altLang="zh-CN" sz="900" dirty="0">
                <a:latin typeface="楷体" pitchFamily="49" charset="-122"/>
                <a:ea typeface="楷体" pitchFamily="49" charset="-122"/>
              </a:rPr>
              <a:t>是指在心理、生理、人体结构上，某种组织、功能丧失或者不正常，全部或者部分丧失以正常方式从事某种活动能力的人。残疾人包括视力残疾、听力残疾、言语残疾、肢体残疾、智力残疾、精神残疾、多重残疾等。残疾人的标准由国务院规定。</a:t>
            </a:r>
          </a:p>
        </p:txBody>
      </p:sp>
      <p:sp>
        <p:nvSpPr>
          <p:cNvPr id="14" name="AutoShape 2"/>
          <p:cNvSpPr>
            <a:spLocks noChangeArrowheads="1"/>
          </p:cNvSpPr>
          <p:nvPr/>
        </p:nvSpPr>
        <p:spPr bwMode="auto">
          <a:xfrm flipH="1">
            <a:off x="5868144" y="339502"/>
            <a:ext cx="2088232" cy="360040"/>
          </a:xfrm>
          <a:prstGeom prst="wedgeRoundRectCallout">
            <a:avLst>
              <a:gd name="adj1" fmla="val 14861"/>
              <a:gd name="adj2" fmla="val 123945"/>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1000" b="1" dirty="0">
                <a:solidFill>
                  <a:srgbClr val="FF0000"/>
                </a:solidFill>
                <a:latin typeface="楷体" pitchFamily="49" charset="-122"/>
                <a:ea typeface="楷体" pitchFamily="49" charset="-122"/>
              </a:rPr>
              <a:t>华侨</a:t>
            </a:r>
            <a:r>
              <a:rPr lang="zh-CN" altLang="zh-CN" sz="1000" dirty="0">
                <a:solidFill>
                  <a:srgbClr val="FF0000"/>
                </a:solidFill>
                <a:latin typeface="楷体" pitchFamily="49" charset="-122"/>
                <a:ea typeface="楷体" pitchFamily="49" charset="-122"/>
              </a:rPr>
              <a:t>：</a:t>
            </a:r>
            <a:r>
              <a:rPr lang="zh-CN" altLang="zh-CN" sz="1000" b="1" dirty="0">
                <a:latin typeface="楷体" pitchFamily="49" charset="-122"/>
                <a:ea typeface="楷体" pitchFamily="49" charset="-122"/>
              </a:rPr>
              <a:t>是指定居在国外的中国公民。</a:t>
            </a:r>
          </a:p>
        </p:txBody>
      </p:sp>
      <p:sp>
        <p:nvSpPr>
          <p:cNvPr id="15" name="圆角矩形 14"/>
          <p:cNvSpPr/>
          <p:nvPr/>
        </p:nvSpPr>
        <p:spPr>
          <a:xfrm>
            <a:off x="3995936" y="3775348"/>
            <a:ext cx="4536504" cy="1244674"/>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50" b="1" dirty="0">
                <a:solidFill>
                  <a:srgbClr val="FF0000"/>
                </a:solidFill>
                <a:latin typeface="楷体" pitchFamily="49" charset="-122"/>
                <a:ea typeface="楷体" pitchFamily="49" charset="-122"/>
              </a:rPr>
              <a:t>港澳台、华侨：</a:t>
            </a:r>
            <a:r>
              <a:rPr lang="zh-CN" altLang="zh-CN" sz="850" dirty="0">
                <a:solidFill>
                  <a:schemeClr val="tx1"/>
                </a:solidFill>
                <a:latin typeface="楷体" pitchFamily="49" charset="-122"/>
                <a:ea typeface="楷体" pitchFamily="49" charset="-122"/>
              </a:rPr>
              <a:t>是指报考或入读高校的具有香港、澳门居民身份证和《港澳的基础居民来往内地通行证》的学生；具有在台湾居住的有效身份证明和《台湾居民来往大陆通行证》的学生；华侨考生是必须取得外国长期或永久居留权，本人须持中华人民共和国驻外使（领）馆出具的取得在外国长期或永久居留权的公证书或认证书（中文或英文）以及中华人民共和国护照，且最近四年（截至报名时间结束止）之内有在国外实际居住</a:t>
            </a:r>
            <a:r>
              <a:rPr lang="en-US" altLang="zh-CN" sz="850" dirty="0">
                <a:solidFill>
                  <a:schemeClr val="tx1"/>
                </a:solidFill>
                <a:latin typeface="楷体" pitchFamily="49" charset="-122"/>
                <a:ea typeface="楷体" pitchFamily="49" charset="-122"/>
              </a:rPr>
              <a:t>2</a:t>
            </a:r>
            <a:r>
              <a:rPr lang="zh-CN" altLang="zh-CN" sz="850" dirty="0">
                <a:solidFill>
                  <a:schemeClr val="tx1"/>
                </a:solidFill>
                <a:latin typeface="楷体" pitchFamily="49" charset="-122"/>
                <a:ea typeface="楷体" pitchFamily="49" charset="-122"/>
              </a:rPr>
              <a:t>年以上记录的学生；通过面向港澳台地区的联合招生考试；或者参加内地（祖国大陆）统一高考、研究生招生考试合格；或者通过香港中学文凭考试、台湾地区学科能力测试等统一考试达到同等高校入学标准；或者通过教育部批准的其他入学方式，经内地（祖国大陆）高校录取，取得入学资格。</a:t>
            </a:r>
          </a:p>
        </p:txBody>
      </p:sp>
      <p:sp>
        <p:nvSpPr>
          <p:cNvPr id="16" name="圆角矩形 15"/>
          <p:cNvSpPr/>
          <p:nvPr/>
        </p:nvSpPr>
        <p:spPr>
          <a:xfrm>
            <a:off x="5004048" y="3147814"/>
            <a:ext cx="3384376"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残疾人：中华人民共和国残疾人证是认定残疾人及其残疾类别、残疾等级的合法凭证，是残疾人依法享有国家和地方政府优惠政策的重要依据。</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A2D7B0F-3194-4DA8-BE9D-F2FD2E0A03C8}"/>
              </a:ext>
            </a:extLst>
          </p:cNvPr>
          <p:cNvSpPr>
            <a:spLocks noGrp="1"/>
          </p:cNvSpPr>
          <p:nvPr>
            <p:ph type="title"/>
          </p:nvPr>
        </p:nvSpPr>
        <p:spPr/>
        <p:txBody>
          <a:bodyPr/>
          <a:lstStyle/>
          <a:p>
            <a:endParaRPr lang="zh-CN" altLang="en-US"/>
          </a:p>
        </p:txBody>
      </p:sp>
      <p:sp>
        <p:nvSpPr>
          <p:cNvPr id="3" name="内容占位符 2">
            <a:extLst>
              <a:ext uri="{FF2B5EF4-FFF2-40B4-BE49-F238E27FC236}">
                <a16:creationId xmlns:a16="http://schemas.microsoft.com/office/drawing/2014/main" id="{6B4A1F2E-797B-46B2-8B6E-BE71D6387787}"/>
              </a:ext>
            </a:extLst>
          </p:cNvPr>
          <p:cNvSpPr>
            <a:spLocks noGrp="1"/>
          </p:cNvSpPr>
          <p:nvPr>
            <p:ph idx="1"/>
          </p:nvPr>
        </p:nvSpPr>
        <p:spPr/>
        <p:txBody>
          <a:bodyPr/>
          <a:lstStyle/>
          <a:p>
            <a:endParaRPr lang="zh-CN" altLang="en-US"/>
          </a:p>
        </p:txBody>
      </p:sp>
      <p:pic>
        <p:nvPicPr>
          <p:cNvPr id="4" name="图片 3">
            <a:extLst>
              <a:ext uri="{FF2B5EF4-FFF2-40B4-BE49-F238E27FC236}">
                <a16:creationId xmlns:a16="http://schemas.microsoft.com/office/drawing/2014/main" id="{6536B7A8-45B8-4191-B183-DC7307BF63CB}"/>
              </a:ext>
            </a:extLst>
          </p:cNvPr>
          <p:cNvPicPr>
            <a:picLocks noChangeAspect="1"/>
          </p:cNvPicPr>
          <p:nvPr/>
        </p:nvPicPr>
        <p:blipFill>
          <a:blip r:embed="rId2"/>
          <a:stretch>
            <a:fillRect/>
          </a:stretch>
        </p:blipFill>
        <p:spPr>
          <a:xfrm>
            <a:off x="436416" y="464323"/>
            <a:ext cx="7830616" cy="4214854"/>
          </a:xfrm>
          <a:prstGeom prst="rect">
            <a:avLst/>
          </a:prstGeom>
        </p:spPr>
      </p:pic>
    </p:spTree>
    <p:extLst>
      <p:ext uri="{BB962C8B-B14F-4D97-AF65-F5344CB8AC3E}">
        <p14:creationId xmlns:p14="http://schemas.microsoft.com/office/powerpoint/2010/main" val="391925211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0"/>
            <a:ext cx="6192688"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351</a:t>
            </a:r>
            <a:r>
              <a:rPr lang="zh-CN" altLang="zh-CN" sz="2000" dirty="0">
                <a:solidFill>
                  <a:schemeClr val="bg1"/>
                </a:solidFill>
                <a:latin typeface="黑体" pitchFamily="49" charset="-122"/>
                <a:ea typeface="黑体" pitchFamily="49" charset="-122"/>
              </a:rPr>
              <a:t>在职人员攻读硕士学位分专业（领域）学生数</a:t>
            </a:r>
          </a:p>
        </p:txBody>
      </p:sp>
      <p:graphicFrame>
        <p:nvGraphicFramePr>
          <p:cNvPr id="5" name="表格 4"/>
          <p:cNvGraphicFramePr>
            <a:graphicFrameLocks noGrp="1"/>
          </p:cNvGraphicFramePr>
          <p:nvPr/>
        </p:nvGraphicFramePr>
        <p:xfrm>
          <a:off x="323528" y="771550"/>
          <a:ext cx="8280919" cy="1080121"/>
        </p:xfrm>
        <a:graphic>
          <a:graphicData uri="http://schemas.openxmlformats.org/drawingml/2006/table">
            <a:tbl>
              <a:tblPr/>
              <a:tblGrid>
                <a:gridCol w="1277454">
                  <a:extLst>
                    <a:ext uri="{9D8B030D-6E8A-4147-A177-3AD203B41FA5}">
                      <a16:colId xmlns:a16="http://schemas.microsoft.com/office/drawing/2014/main" val="20000"/>
                    </a:ext>
                  </a:extLst>
                </a:gridCol>
                <a:gridCol w="1123687">
                  <a:extLst>
                    <a:ext uri="{9D8B030D-6E8A-4147-A177-3AD203B41FA5}">
                      <a16:colId xmlns:a16="http://schemas.microsoft.com/office/drawing/2014/main" val="20001"/>
                    </a:ext>
                  </a:extLst>
                </a:gridCol>
                <a:gridCol w="1191839">
                  <a:extLst>
                    <a:ext uri="{9D8B030D-6E8A-4147-A177-3AD203B41FA5}">
                      <a16:colId xmlns:a16="http://schemas.microsoft.com/office/drawing/2014/main" val="20002"/>
                    </a:ext>
                  </a:extLst>
                </a:gridCol>
                <a:gridCol w="317673">
                  <a:extLst>
                    <a:ext uri="{9D8B030D-6E8A-4147-A177-3AD203B41FA5}">
                      <a16:colId xmlns:a16="http://schemas.microsoft.com/office/drawing/2014/main" val="20003"/>
                    </a:ext>
                  </a:extLst>
                </a:gridCol>
                <a:gridCol w="479326">
                  <a:extLst>
                    <a:ext uri="{9D8B030D-6E8A-4147-A177-3AD203B41FA5}">
                      <a16:colId xmlns:a16="http://schemas.microsoft.com/office/drawing/2014/main" val="20004"/>
                    </a:ext>
                  </a:extLst>
                </a:gridCol>
                <a:gridCol w="959780">
                  <a:extLst>
                    <a:ext uri="{9D8B030D-6E8A-4147-A177-3AD203B41FA5}">
                      <a16:colId xmlns:a16="http://schemas.microsoft.com/office/drawing/2014/main" val="20005"/>
                    </a:ext>
                  </a:extLst>
                </a:gridCol>
                <a:gridCol w="732790">
                  <a:extLst>
                    <a:ext uri="{9D8B030D-6E8A-4147-A177-3AD203B41FA5}">
                      <a16:colId xmlns:a16="http://schemas.microsoft.com/office/drawing/2014/main" val="20006"/>
                    </a:ext>
                  </a:extLst>
                </a:gridCol>
                <a:gridCol w="732790">
                  <a:extLst>
                    <a:ext uri="{9D8B030D-6E8A-4147-A177-3AD203B41FA5}">
                      <a16:colId xmlns:a16="http://schemas.microsoft.com/office/drawing/2014/main" val="20007"/>
                    </a:ext>
                  </a:extLst>
                </a:gridCol>
                <a:gridCol w="732790">
                  <a:extLst>
                    <a:ext uri="{9D8B030D-6E8A-4147-A177-3AD203B41FA5}">
                      <a16:colId xmlns:a16="http://schemas.microsoft.com/office/drawing/2014/main" val="20008"/>
                    </a:ext>
                  </a:extLst>
                </a:gridCol>
                <a:gridCol w="732790">
                  <a:extLst>
                    <a:ext uri="{9D8B030D-6E8A-4147-A177-3AD203B41FA5}">
                      <a16:colId xmlns:a16="http://schemas.microsoft.com/office/drawing/2014/main" val="20009"/>
                    </a:ext>
                  </a:extLst>
                </a:gridCol>
              </a:tblGrid>
              <a:tr h="167460">
                <a:tc rowSpan="2">
                  <a:txBody>
                    <a:bodyPr/>
                    <a:lstStyle/>
                    <a:p>
                      <a:pPr algn="ctr">
                        <a:spcAft>
                          <a:spcPts val="0"/>
                        </a:spcAft>
                      </a:pP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自主专业名称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专业代码</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年制</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授予学位数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100" dirty="0">
                          <a:latin typeface="Times New Roman"/>
                          <a:ea typeface="宋体"/>
                        </a:rPr>
                        <a:t>在校生数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312418">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一年级</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三年级及以上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52808">
                <a:tc>
                  <a:txBody>
                    <a:bodyPr/>
                    <a:lstStyle/>
                    <a:p>
                      <a:pPr algn="ctr">
                        <a:lnSpc>
                          <a:spcPct val="75000"/>
                        </a:lnSpc>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zh-CN" sz="800" kern="100" dirty="0">
                          <a:latin typeface="Times New Roman"/>
                          <a:ea typeface="宋体"/>
                        </a:rPr>
                        <a:t>丁</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dirty="0">
                          <a:latin typeface="宋体"/>
                          <a:ea typeface="宋体"/>
                        </a:rPr>
                        <a:t>3</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145">
                <a:tc>
                  <a:txBody>
                    <a:bodyPr/>
                    <a:lstStyle/>
                    <a:p>
                      <a:pPr indent="224790" algn="just">
                        <a:spcAft>
                          <a:spcPts val="0"/>
                        </a:spcAft>
                      </a:pPr>
                      <a:r>
                        <a:rPr lang="zh-CN" sz="800" b="1" kern="100">
                          <a:latin typeface="Times New Roman"/>
                          <a:ea typeface="宋体"/>
                        </a:rPr>
                        <a:t>硕士学位学生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68910" algn="just">
                        <a:spcAft>
                          <a:spcPts val="0"/>
                        </a:spcAft>
                      </a:pPr>
                      <a:r>
                        <a:rPr lang="zh-CN" sz="800" b="1" kern="100">
                          <a:latin typeface="Times New Roman"/>
                          <a:ea typeface="宋体"/>
                        </a:rPr>
                        <a:t>硕士学位学生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44200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145">
                <a:tc>
                  <a:txBody>
                    <a:bodyPr/>
                    <a:lstStyle/>
                    <a:p>
                      <a:pPr algn="ctr">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100">
                          <a:latin typeface="宋体"/>
                          <a:ea typeface="宋体"/>
                        </a:rPr>
                        <a:t>442002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49145">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lnSpc>
                          <a:spcPct val="750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750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46081" name="Rectangle 1"/>
          <p:cNvSpPr>
            <a:spLocks noChangeArrowheads="1"/>
          </p:cNvSpPr>
          <p:nvPr/>
        </p:nvSpPr>
        <p:spPr bwMode="auto">
          <a:xfrm>
            <a:off x="179512" y="555526"/>
            <a:ext cx="8433719"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168275"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 pos="6400800"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351</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在职人员攻读硕士学位分专业（领域）学生数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graphicFrame>
        <p:nvGraphicFramePr>
          <p:cNvPr id="7" name="表格 6"/>
          <p:cNvGraphicFramePr>
            <a:graphicFrameLocks noGrp="1"/>
          </p:cNvGraphicFramePr>
          <p:nvPr/>
        </p:nvGraphicFramePr>
        <p:xfrm>
          <a:off x="395536" y="3003798"/>
          <a:ext cx="8208911" cy="1641778"/>
        </p:xfrm>
        <a:graphic>
          <a:graphicData uri="http://schemas.openxmlformats.org/drawingml/2006/table">
            <a:tbl>
              <a:tblPr/>
              <a:tblGrid>
                <a:gridCol w="1279537">
                  <a:extLst>
                    <a:ext uri="{9D8B030D-6E8A-4147-A177-3AD203B41FA5}">
                      <a16:colId xmlns:a16="http://schemas.microsoft.com/office/drawing/2014/main" val="20000"/>
                    </a:ext>
                  </a:extLst>
                </a:gridCol>
                <a:gridCol w="1354928">
                  <a:extLst>
                    <a:ext uri="{9D8B030D-6E8A-4147-A177-3AD203B41FA5}">
                      <a16:colId xmlns:a16="http://schemas.microsoft.com/office/drawing/2014/main" val="20001"/>
                    </a:ext>
                  </a:extLst>
                </a:gridCol>
                <a:gridCol w="904701">
                  <a:extLst>
                    <a:ext uri="{9D8B030D-6E8A-4147-A177-3AD203B41FA5}">
                      <a16:colId xmlns:a16="http://schemas.microsoft.com/office/drawing/2014/main" val="20002"/>
                    </a:ext>
                  </a:extLst>
                </a:gridCol>
                <a:gridCol w="299443">
                  <a:extLst>
                    <a:ext uri="{9D8B030D-6E8A-4147-A177-3AD203B41FA5}">
                      <a16:colId xmlns:a16="http://schemas.microsoft.com/office/drawing/2014/main" val="20003"/>
                    </a:ext>
                  </a:extLst>
                </a:gridCol>
                <a:gridCol w="605258">
                  <a:extLst>
                    <a:ext uri="{9D8B030D-6E8A-4147-A177-3AD203B41FA5}">
                      <a16:colId xmlns:a16="http://schemas.microsoft.com/office/drawing/2014/main" val="20004"/>
                    </a:ext>
                  </a:extLst>
                </a:gridCol>
                <a:gridCol w="752326">
                  <a:extLst>
                    <a:ext uri="{9D8B030D-6E8A-4147-A177-3AD203B41FA5}">
                      <a16:colId xmlns:a16="http://schemas.microsoft.com/office/drawing/2014/main" val="20005"/>
                    </a:ext>
                  </a:extLst>
                </a:gridCol>
                <a:gridCol w="653042">
                  <a:extLst>
                    <a:ext uri="{9D8B030D-6E8A-4147-A177-3AD203B41FA5}">
                      <a16:colId xmlns:a16="http://schemas.microsoft.com/office/drawing/2014/main" val="20006"/>
                    </a:ext>
                  </a:extLst>
                </a:gridCol>
                <a:gridCol w="653042">
                  <a:extLst>
                    <a:ext uri="{9D8B030D-6E8A-4147-A177-3AD203B41FA5}">
                      <a16:colId xmlns:a16="http://schemas.microsoft.com/office/drawing/2014/main" val="20007"/>
                    </a:ext>
                  </a:extLst>
                </a:gridCol>
                <a:gridCol w="653042">
                  <a:extLst>
                    <a:ext uri="{9D8B030D-6E8A-4147-A177-3AD203B41FA5}">
                      <a16:colId xmlns:a16="http://schemas.microsoft.com/office/drawing/2014/main" val="20008"/>
                    </a:ext>
                  </a:extLst>
                </a:gridCol>
                <a:gridCol w="1053592">
                  <a:extLst>
                    <a:ext uri="{9D8B030D-6E8A-4147-A177-3AD203B41FA5}">
                      <a16:colId xmlns:a16="http://schemas.microsoft.com/office/drawing/2014/main" val="20009"/>
                    </a:ext>
                  </a:extLst>
                </a:gridCol>
              </a:tblGrid>
              <a:tr h="132702">
                <a:tc rowSpan="2">
                  <a:txBody>
                    <a:bodyPr/>
                    <a:lstStyle/>
                    <a:p>
                      <a:pPr algn="ctr">
                        <a:lnSpc>
                          <a:spcPts val="1200"/>
                        </a:lnSpc>
                        <a:spcAft>
                          <a:spcPts val="0"/>
                        </a:spcAft>
                      </a:pPr>
                      <a:r>
                        <a:rPr lang="zh-CN" sz="800" kern="100" dirty="0">
                          <a:latin typeface="Times New Roman"/>
                          <a:ea typeface="宋体"/>
                        </a:rPr>
                        <a:t>专业名称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自主专业名称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专业代码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年制</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dirty="0">
                          <a:latin typeface="Times New Roman"/>
                          <a:ea typeface="宋体"/>
                        </a:rPr>
                        <a:t>授予学位数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lnSpc>
                          <a:spcPts val="1200"/>
                        </a:lnSpc>
                        <a:spcAft>
                          <a:spcPts val="0"/>
                        </a:spcAft>
                      </a:pPr>
                      <a:r>
                        <a:rPr lang="zh-CN" sz="800" kern="100">
                          <a:latin typeface="Times New Roman"/>
                          <a:ea typeface="宋体"/>
                        </a:rPr>
                        <a:t>招生数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lnSpc>
                          <a:spcPts val="1200"/>
                        </a:lnSpc>
                        <a:spcAft>
                          <a:spcPts val="0"/>
                        </a:spcAft>
                      </a:pPr>
                      <a:r>
                        <a:rPr lang="zh-CN" sz="800" kern="100">
                          <a:latin typeface="Times New Roman"/>
                          <a:ea typeface="宋体"/>
                        </a:rPr>
                        <a:t>在校生数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24757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一年级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635" algn="ctr">
                        <a:lnSpc>
                          <a:spcPts val="1200"/>
                        </a:lnSpc>
                        <a:spcAft>
                          <a:spcPts val="0"/>
                        </a:spcAft>
                      </a:pPr>
                      <a:r>
                        <a:rPr lang="zh-CN" sz="800" kern="100">
                          <a:latin typeface="Times New Roman"/>
                          <a:ea typeface="宋体"/>
                        </a:rPr>
                        <a:t>二年级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三年级及以上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21091">
                <a:tc>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zh-CN" sz="800" kern="100">
                          <a:latin typeface="Times New Roman"/>
                          <a:ea typeface="宋体"/>
                        </a:rPr>
                        <a:t>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33117">
                <a:tc>
                  <a:txBody>
                    <a:bodyPr/>
                    <a:lstStyle/>
                    <a:p>
                      <a:pPr indent="337185" algn="just">
                        <a:lnSpc>
                          <a:spcPts val="1200"/>
                        </a:lnSpc>
                        <a:spcAft>
                          <a:spcPts val="0"/>
                        </a:spcAft>
                      </a:pPr>
                      <a:r>
                        <a:rPr lang="zh-CN" sz="800" b="1" kern="100">
                          <a:latin typeface="Times New Roman"/>
                          <a:ea typeface="宋体"/>
                        </a:rPr>
                        <a:t>硕士学位学生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37185" algn="just">
                        <a:lnSpc>
                          <a:spcPts val="1200"/>
                        </a:lnSpc>
                        <a:spcAft>
                          <a:spcPts val="0"/>
                        </a:spcAft>
                      </a:pPr>
                      <a:r>
                        <a:rPr lang="zh-CN" sz="800" b="1" kern="100" dirty="0">
                          <a:latin typeface="Times New Roman"/>
                          <a:ea typeface="宋体"/>
                        </a:rPr>
                        <a:t>硕士学位学生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44200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latinLnBrk="1">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33117">
                <a:tc>
                  <a:txBody>
                    <a:bodyPr/>
                    <a:lstStyle/>
                    <a:p>
                      <a:pPr indent="56896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6896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442002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latinLnBrk="1">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33117">
                <a:tc>
                  <a:txBody>
                    <a:bodyPr/>
                    <a:lstStyle/>
                    <a:p>
                      <a:pPr indent="344170" algn="just">
                        <a:lnSpc>
                          <a:spcPts val="1200"/>
                        </a:lnSpc>
                        <a:spcAft>
                          <a:spcPts val="0"/>
                        </a:spcAft>
                      </a:pPr>
                      <a:r>
                        <a:rPr lang="zh-CN" sz="800" b="1" kern="100">
                          <a:latin typeface="Times New Roman"/>
                          <a:ea typeface="宋体"/>
                        </a:rPr>
                        <a:t>学术学位硕士</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44170" algn="just">
                        <a:lnSpc>
                          <a:spcPts val="1200"/>
                        </a:lnSpc>
                        <a:spcAft>
                          <a:spcPts val="0"/>
                        </a:spcAft>
                      </a:pPr>
                      <a:r>
                        <a:rPr lang="zh-CN" sz="800" b="1" kern="100">
                          <a:latin typeface="Times New Roman"/>
                          <a:ea typeface="宋体"/>
                        </a:rPr>
                        <a:t>学术学位硕士</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dirty="0">
                          <a:latin typeface="宋体"/>
                          <a:ea typeface="宋体"/>
                        </a:rPr>
                        <a:t>44210</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latinLnBrk="1">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33117">
                <a:tc>
                  <a:txBody>
                    <a:bodyPr/>
                    <a:lstStyle/>
                    <a:p>
                      <a:pPr indent="57404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404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442102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latinLnBrk="1">
                        <a:spcAft>
                          <a:spcPts val="0"/>
                        </a:spcAft>
                      </a:pPr>
                      <a:endParaRPr lang="en-US" sz="800" kern="100" dirty="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18188">
                <a:tc>
                  <a:txBody>
                    <a:bodyPr/>
                    <a:lstStyle/>
                    <a:p>
                      <a:pPr indent="571500" algn="just">
                        <a:lnSpc>
                          <a:spcPts val="1200"/>
                        </a:lnSpc>
                        <a:spcAft>
                          <a:spcPts val="0"/>
                        </a:spcAft>
                      </a:pPr>
                      <a:r>
                        <a:rPr lang="zh-CN" sz="800" kern="100">
                          <a:latin typeface="Times New Roman"/>
                          <a:ea typeface="宋体"/>
                        </a:rPr>
                        <a:t>哲学</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1500" algn="just">
                        <a:lnSpc>
                          <a:spcPts val="1200"/>
                        </a:lnSpc>
                        <a:spcAft>
                          <a:spcPts val="0"/>
                        </a:spcAft>
                      </a:pPr>
                      <a:r>
                        <a:rPr lang="zh-CN" sz="800" kern="100" dirty="0">
                          <a:latin typeface="Times New Roman"/>
                          <a:ea typeface="宋体"/>
                        </a:rPr>
                        <a:t>哲学</a:t>
                      </a:r>
                      <a:r>
                        <a:rPr lang="en-US" sz="800" kern="0" dirty="0">
                          <a:latin typeface="宋体"/>
                          <a:ea typeface="宋体"/>
                          <a:cs typeface="宋体"/>
                        </a:rPr>
                        <a:t>……</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44210010101</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3 </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latinLnBrk="1">
                        <a:spcAft>
                          <a:spcPts val="0"/>
                        </a:spcAft>
                      </a:pPr>
                      <a:endParaRPr lang="en-US" sz="800" kern="100" dirty="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18188">
                <a:tc>
                  <a:txBody>
                    <a:bodyPr/>
                    <a:lstStyle/>
                    <a:p>
                      <a:pPr indent="337185" algn="just">
                        <a:lnSpc>
                          <a:spcPts val="1200"/>
                        </a:lnSpc>
                        <a:spcAft>
                          <a:spcPts val="0"/>
                        </a:spcAft>
                      </a:pPr>
                      <a:r>
                        <a:rPr lang="zh-CN" sz="800" b="1" kern="100">
                          <a:latin typeface="Times New Roman"/>
                          <a:ea typeface="宋体"/>
                        </a:rPr>
                        <a:t>专业学位硕士</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337185" algn="just">
                        <a:lnSpc>
                          <a:spcPts val="1200"/>
                        </a:lnSpc>
                        <a:spcAft>
                          <a:spcPts val="0"/>
                        </a:spcAft>
                      </a:pPr>
                      <a:r>
                        <a:rPr lang="zh-CN" sz="800" b="1" kern="100">
                          <a:latin typeface="Times New Roman"/>
                          <a:ea typeface="宋体"/>
                        </a:rPr>
                        <a:t>专业学位硕士</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44220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18188">
                <a:tc>
                  <a:txBody>
                    <a:bodyPr/>
                    <a:lstStyle/>
                    <a:p>
                      <a:pPr indent="57404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574040" algn="just">
                        <a:lnSpc>
                          <a:spcPts val="1200"/>
                        </a:lnSpc>
                        <a:spcAft>
                          <a:spcPts val="0"/>
                        </a:spcAft>
                      </a:pPr>
                      <a:r>
                        <a:rPr lang="zh-CN" sz="800" b="1"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b="1" kern="100">
                          <a:latin typeface="宋体"/>
                          <a:ea typeface="宋体"/>
                        </a:rPr>
                        <a:t>442202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18188">
                <a:tc>
                  <a:txBody>
                    <a:bodyPr/>
                    <a:lstStyle/>
                    <a:p>
                      <a:pPr indent="0" algn="just">
                        <a:lnSpc>
                          <a:spcPts val="1200"/>
                        </a:lnSpc>
                        <a:spcAft>
                          <a:spcPts val="0"/>
                        </a:spcAft>
                      </a:pPr>
                      <a:r>
                        <a:rPr lang="zh-CN" sz="800" kern="100" dirty="0">
                          <a:latin typeface="Times New Roman"/>
                          <a:ea typeface="宋体"/>
                        </a:rPr>
                        <a:t>法律专业学位</a:t>
                      </a:r>
                      <a:r>
                        <a:rPr lang="en-US" sz="800" kern="0" dirty="0">
                          <a:latin typeface="宋体"/>
                          <a:ea typeface="宋体"/>
                          <a:cs typeface="宋体"/>
                        </a:rPr>
                        <a:t>……</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0" algn="l">
                        <a:lnSpc>
                          <a:spcPts val="1200"/>
                        </a:lnSpc>
                        <a:spcAft>
                          <a:spcPts val="0"/>
                        </a:spcAft>
                      </a:pPr>
                      <a:r>
                        <a:rPr lang="zh-CN" sz="800" kern="100" dirty="0">
                          <a:latin typeface="Times New Roman"/>
                          <a:ea typeface="宋体"/>
                        </a:rPr>
                        <a:t>法律专业学位</a:t>
                      </a:r>
                      <a:r>
                        <a:rPr lang="en-US" sz="800" kern="0" dirty="0">
                          <a:latin typeface="宋体"/>
                          <a:ea typeface="宋体"/>
                          <a:cs typeface="宋体"/>
                        </a:rPr>
                        <a:t>……</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lnSpc>
                          <a:spcPts val="1200"/>
                        </a:lnSpc>
                        <a:spcAft>
                          <a:spcPts val="0"/>
                        </a:spcAft>
                      </a:pPr>
                      <a:r>
                        <a:rPr lang="en-US" sz="800" kern="100">
                          <a:latin typeface="宋体"/>
                          <a:ea typeface="宋体"/>
                        </a:rPr>
                        <a:t>44220035100</a:t>
                      </a:r>
                      <a:r>
                        <a:rPr lang="en-US" sz="800" kern="0">
                          <a:latin typeface="宋体"/>
                          <a:ea typeface="宋体"/>
                          <a:cs typeface="宋体"/>
                        </a:rPr>
                        <a:t>……</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ts val="1200"/>
                        </a:lnSpc>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lnSpc>
                          <a:spcPts val="1200"/>
                        </a:lnSpc>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bl>
          </a:graphicData>
        </a:graphic>
      </p:graphicFrame>
      <p:sp>
        <p:nvSpPr>
          <p:cNvPr id="46082" name="Rectangle 2"/>
          <p:cNvSpPr>
            <a:spLocks noChangeArrowheads="1"/>
          </p:cNvSpPr>
          <p:nvPr/>
        </p:nvSpPr>
        <p:spPr bwMode="auto">
          <a:xfrm>
            <a:off x="-252536" y="2715766"/>
            <a:ext cx="8856984" cy="2308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57150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 pos="6400800"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351</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在职人员攻读硕士学位分专业（领域）学生数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3" name="线形标注 1 12"/>
          <p:cNvSpPr/>
          <p:nvPr/>
        </p:nvSpPr>
        <p:spPr>
          <a:xfrm>
            <a:off x="3563888" y="2067694"/>
            <a:ext cx="1512168" cy="648072"/>
          </a:xfrm>
          <a:prstGeom prst="borderCallout1">
            <a:avLst>
              <a:gd name="adj1" fmla="val 101055"/>
              <a:gd name="adj2" fmla="val 49846"/>
              <a:gd name="adj3" fmla="val 276043"/>
              <a:gd name="adj4" fmla="val -5436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000" b="1" dirty="0">
                <a:solidFill>
                  <a:srgbClr val="FF0000"/>
                </a:solidFill>
                <a:latin typeface="楷体" pitchFamily="49" charset="-122"/>
                <a:ea typeface="楷体" pitchFamily="49" charset="-122"/>
              </a:rPr>
              <a:t>学术学位：</a:t>
            </a:r>
            <a:r>
              <a:rPr lang="zh-CN" altLang="zh-CN" sz="1000" dirty="0">
                <a:solidFill>
                  <a:schemeClr val="tx1"/>
                </a:solidFill>
                <a:latin typeface="楷体" pitchFamily="49" charset="-122"/>
                <a:ea typeface="楷体" pitchFamily="49" charset="-122"/>
              </a:rPr>
              <a:t>是指以学术研究为导向，偏重理论和研究，主要培养大学教师和科研人员。</a:t>
            </a:r>
          </a:p>
        </p:txBody>
      </p:sp>
      <p:sp>
        <p:nvSpPr>
          <p:cNvPr id="16" name="线形标注 1 15"/>
          <p:cNvSpPr/>
          <p:nvPr/>
        </p:nvSpPr>
        <p:spPr>
          <a:xfrm>
            <a:off x="4283968" y="4083918"/>
            <a:ext cx="1800200" cy="648072"/>
          </a:xfrm>
          <a:prstGeom prst="borderCallout1">
            <a:avLst>
              <a:gd name="adj1" fmla="val 25163"/>
              <a:gd name="adj2" fmla="val -1461"/>
              <a:gd name="adj3" fmla="val 41953"/>
              <a:gd name="adj4" fmla="val -84528"/>
            </a:avLst>
          </a:prstGeom>
          <a:solidFill>
            <a:srgbClr val="FFFFCC"/>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000" b="1" dirty="0">
                <a:solidFill>
                  <a:srgbClr val="FF0000"/>
                </a:solidFill>
                <a:latin typeface="楷体" pitchFamily="49" charset="-122"/>
                <a:ea typeface="楷体" pitchFamily="49" charset="-122"/>
              </a:rPr>
              <a:t>专业学位：</a:t>
            </a:r>
            <a:r>
              <a:rPr lang="zh-CN" altLang="zh-CN" sz="1000" dirty="0">
                <a:solidFill>
                  <a:schemeClr val="tx1"/>
                </a:solidFill>
                <a:latin typeface="楷体" pitchFamily="49" charset="-122"/>
                <a:ea typeface="楷体" pitchFamily="49" charset="-122"/>
              </a:rPr>
              <a:t>是指以培养具有扎实理论基础，并适应特定行业或职业实际工作需要的应用型高层次专门人才。</a:t>
            </a:r>
          </a:p>
        </p:txBody>
      </p:sp>
      <p:sp>
        <p:nvSpPr>
          <p:cNvPr id="17" name="线形标注 1 16"/>
          <p:cNvSpPr/>
          <p:nvPr/>
        </p:nvSpPr>
        <p:spPr>
          <a:xfrm>
            <a:off x="395536" y="1923678"/>
            <a:ext cx="2943944" cy="800472"/>
          </a:xfrm>
          <a:prstGeom prst="borderCallout1">
            <a:avLst>
              <a:gd name="adj1" fmla="val 209"/>
              <a:gd name="adj2" fmla="val 50331"/>
              <a:gd name="adj3" fmla="val -131572"/>
              <a:gd name="adj4" fmla="val 86812"/>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在职人员攻读硕士学位学生</a:t>
            </a:r>
            <a:r>
              <a:rPr lang="zh-CN" altLang="zh-CN" sz="1000" dirty="0">
                <a:solidFill>
                  <a:schemeClr val="tx1"/>
                </a:solidFill>
                <a:latin typeface="楷体" pitchFamily="49" charset="-122"/>
                <a:ea typeface="楷体" pitchFamily="49" charset="-122"/>
              </a:rPr>
              <a:t>：是指具有本科学历或者同等学力的在职人员，通过在职人员攻读硕士学位全国联考，由经批准承担研究生教育任务的高等学校或科研机构培养攻读硕士学位的学生。培养的学生只有学位没有学历</a:t>
            </a:r>
            <a:r>
              <a:rPr lang="zh-CN" altLang="en-US" sz="1000" dirty="0">
                <a:solidFill>
                  <a:schemeClr val="tx1"/>
                </a:solidFill>
                <a:latin typeface="楷体" pitchFamily="49" charset="-122"/>
                <a:ea typeface="楷体" pitchFamily="49" charset="-122"/>
              </a:rPr>
              <a:t>。</a:t>
            </a:r>
            <a:endParaRPr lang="zh-CN" altLang="zh-CN" sz="1000" dirty="0">
              <a:solidFill>
                <a:schemeClr val="tx1"/>
              </a:solidFill>
              <a:latin typeface="楷体" pitchFamily="49" charset="-122"/>
              <a:ea typeface="楷体" pitchFamily="49" charset="-122"/>
            </a:endParaRPr>
          </a:p>
        </p:txBody>
      </p:sp>
      <p:sp>
        <p:nvSpPr>
          <p:cNvPr id="18" name="圆角矩形 17"/>
          <p:cNvSpPr/>
          <p:nvPr/>
        </p:nvSpPr>
        <p:spPr>
          <a:xfrm>
            <a:off x="3419872" y="411510"/>
            <a:ext cx="4464496" cy="360040"/>
          </a:xfrm>
          <a:prstGeom prst="roundRect">
            <a:avLst/>
          </a:prstGeom>
          <a:solidFill>
            <a:srgbClr val="FFFF66"/>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rPr>
              <a:t>本表只统计</a:t>
            </a:r>
            <a:r>
              <a:rPr lang="en-US" altLang="zh-CN" sz="1000" b="1" dirty="0">
                <a:solidFill>
                  <a:srgbClr val="FF0000"/>
                </a:solidFill>
              </a:rPr>
              <a:t>2016</a:t>
            </a:r>
            <a:r>
              <a:rPr lang="zh-CN" altLang="zh-CN" sz="1000" b="1" dirty="0">
                <a:solidFill>
                  <a:srgbClr val="FF0000"/>
                </a:solidFill>
              </a:rPr>
              <a:t>年</a:t>
            </a:r>
            <a:r>
              <a:rPr lang="en-US" altLang="zh-CN" sz="1000" b="1" dirty="0">
                <a:solidFill>
                  <a:srgbClr val="FF0000"/>
                </a:solidFill>
              </a:rPr>
              <a:t>11</a:t>
            </a:r>
            <a:r>
              <a:rPr lang="zh-CN" altLang="zh-CN" sz="1000" b="1" dirty="0">
                <a:solidFill>
                  <a:srgbClr val="FF0000"/>
                </a:solidFill>
              </a:rPr>
              <a:t>月</a:t>
            </a:r>
            <a:r>
              <a:rPr lang="en-US" altLang="zh-CN" sz="1000" b="1" dirty="0">
                <a:solidFill>
                  <a:srgbClr val="FF0000"/>
                </a:solidFill>
              </a:rPr>
              <a:t>30</a:t>
            </a:r>
            <a:r>
              <a:rPr lang="zh-CN" altLang="zh-CN" sz="1000" b="1" dirty="0">
                <a:solidFill>
                  <a:srgbClr val="FF0000"/>
                </a:solidFill>
              </a:rPr>
              <a:t>日前录取的学生</a:t>
            </a:r>
            <a:r>
              <a:rPr lang="zh-CN" altLang="en-US" sz="1000" b="1" dirty="0">
                <a:solidFill>
                  <a:srgbClr val="FF0000"/>
                </a:solidFill>
              </a:rPr>
              <a:t>，</a:t>
            </a:r>
            <a:r>
              <a:rPr lang="zh-CN" altLang="zh-CN" sz="1000" b="1" dirty="0">
                <a:solidFill>
                  <a:srgbClr val="FF0000"/>
                </a:solidFill>
              </a:rPr>
              <a:t>免费师范生”在职攻读教育硕士填报本表。</a:t>
            </a:r>
            <a:r>
              <a:rPr lang="en-US" altLang="zh-CN" sz="1000" b="1" dirty="0">
                <a:solidFill>
                  <a:srgbClr val="FF0000"/>
                </a:solidFill>
              </a:rPr>
              <a:t> </a:t>
            </a:r>
            <a:r>
              <a:rPr lang="zh-CN" altLang="zh-CN" sz="1000" b="1" dirty="0">
                <a:solidFill>
                  <a:srgbClr val="FF0000"/>
                </a:solidFill>
              </a:rPr>
              <a:t>本表不包括同等学力申请学位的人员、研究生课程进修班学生。</a:t>
            </a:r>
          </a:p>
        </p:txBody>
      </p:sp>
      <p:sp>
        <p:nvSpPr>
          <p:cNvPr id="19" name="矩形 18"/>
          <p:cNvSpPr/>
          <p:nvPr/>
        </p:nvSpPr>
        <p:spPr>
          <a:xfrm>
            <a:off x="2286000" y="2248585"/>
            <a:ext cx="4572000" cy="369332"/>
          </a:xfrm>
          <a:prstGeom prst="rect">
            <a:avLst/>
          </a:prstGeom>
        </p:spPr>
        <p:txBody>
          <a:bodyPr>
            <a:spAutoFit/>
          </a:bodyPr>
          <a:lstStyle/>
          <a:p>
            <a:r>
              <a:rPr lang="zh-CN" altLang="zh-CN" dirty="0"/>
              <a:t> “</a:t>
            </a:r>
            <a:endParaRPr lang="zh-CN" altLang="en-US" dirty="0"/>
          </a:p>
        </p:txBody>
      </p:sp>
      <p:sp>
        <p:nvSpPr>
          <p:cNvPr id="20" name="线形标注 1 19"/>
          <p:cNvSpPr/>
          <p:nvPr/>
        </p:nvSpPr>
        <p:spPr>
          <a:xfrm>
            <a:off x="4283968" y="3363838"/>
            <a:ext cx="3312368" cy="648072"/>
          </a:xfrm>
          <a:prstGeom prst="borderCallout1">
            <a:avLst>
              <a:gd name="adj1" fmla="val 47610"/>
              <a:gd name="adj2" fmla="val -1920"/>
              <a:gd name="adj3" fmla="val 101812"/>
              <a:gd name="adj4" fmla="val -24062"/>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000" b="1" dirty="0">
                <a:solidFill>
                  <a:srgbClr val="FF0000"/>
                </a:solidFill>
                <a:latin typeface="楷体" pitchFamily="49" charset="-122"/>
                <a:ea typeface="楷体" pitchFamily="49" charset="-122"/>
              </a:rPr>
              <a:t>在职人员攻读硕士学位各类小计顺序为：</a:t>
            </a:r>
            <a:r>
              <a:rPr lang="zh-CN" altLang="zh-CN" sz="1000" dirty="0">
                <a:solidFill>
                  <a:schemeClr val="tx1"/>
                </a:solidFill>
                <a:latin typeface="楷体" pitchFamily="49" charset="-122"/>
                <a:ea typeface="楷体" pitchFamily="49" charset="-122"/>
              </a:rPr>
              <a:t>硕士（</a:t>
            </a:r>
            <a:r>
              <a:rPr lang="en-US" altLang="zh-CN" sz="1000" dirty="0">
                <a:solidFill>
                  <a:schemeClr val="tx1"/>
                </a:solidFill>
                <a:latin typeface="楷体" pitchFamily="49" charset="-122"/>
                <a:ea typeface="楷体" pitchFamily="49" charset="-122"/>
              </a:rPr>
              <a:t>44200</a:t>
            </a:r>
            <a:r>
              <a:rPr lang="zh-CN" altLang="zh-CN" sz="1000" dirty="0">
                <a:solidFill>
                  <a:schemeClr val="tx1"/>
                </a:solidFill>
                <a:latin typeface="楷体" pitchFamily="49" charset="-122"/>
                <a:ea typeface="楷体" pitchFamily="49" charset="-122"/>
              </a:rPr>
              <a:t>）、其中：女（</a:t>
            </a:r>
            <a:r>
              <a:rPr lang="en-US" altLang="zh-CN" sz="1000" dirty="0">
                <a:solidFill>
                  <a:schemeClr val="tx1"/>
                </a:solidFill>
                <a:latin typeface="楷体" pitchFamily="49" charset="-122"/>
                <a:ea typeface="楷体" pitchFamily="49" charset="-122"/>
              </a:rPr>
              <a:t>442002</a:t>
            </a:r>
            <a:r>
              <a:rPr lang="zh-CN" altLang="zh-CN" sz="1000" dirty="0">
                <a:solidFill>
                  <a:schemeClr val="tx1"/>
                </a:solidFill>
                <a:latin typeface="楷体" pitchFamily="49" charset="-122"/>
                <a:ea typeface="楷体" pitchFamily="49" charset="-122"/>
              </a:rPr>
              <a:t>）、学术学位硕士（</a:t>
            </a:r>
            <a:r>
              <a:rPr lang="en-US" altLang="zh-CN" sz="1000" dirty="0">
                <a:solidFill>
                  <a:schemeClr val="tx1"/>
                </a:solidFill>
                <a:latin typeface="楷体" pitchFamily="49" charset="-122"/>
                <a:ea typeface="楷体" pitchFamily="49" charset="-122"/>
              </a:rPr>
              <a:t>44210</a:t>
            </a:r>
            <a:r>
              <a:rPr lang="zh-CN" altLang="zh-CN" sz="1000" dirty="0">
                <a:solidFill>
                  <a:schemeClr val="tx1"/>
                </a:solidFill>
                <a:latin typeface="楷体" pitchFamily="49" charset="-122"/>
                <a:ea typeface="楷体" pitchFamily="49" charset="-122"/>
              </a:rPr>
              <a:t>）、其中：女（</a:t>
            </a:r>
            <a:r>
              <a:rPr lang="en-US" altLang="zh-CN" sz="1000" dirty="0">
                <a:solidFill>
                  <a:schemeClr val="tx1"/>
                </a:solidFill>
                <a:latin typeface="楷体" pitchFamily="49" charset="-122"/>
                <a:ea typeface="楷体" pitchFamily="49" charset="-122"/>
              </a:rPr>
              <a:t>442102</a:t>
            </a:r>
            <a:r>
              <a:rPr lang="zh-CN" altLang="zh-CN" sz="1000" dirty="0">
                <a:solidFill>
                  <a:schemeClr val="tx1"/>
                </a:solidFill>
                <a:latin typeface="楷体" pitchFamily="49" charset="-122"/>
                <a:ea typeface="楷体" pitchFamily="49" charset="-122"/>
              </a:rPr>
              <a:t>）、专业学位硕士（</a:t>
            </a:r>
            <a:r>
              <a:rPr lang="en-US" altLang="zh-CN" sz="1000" dirty="0">
                <a:solidFill>
                  <a:schemeClr val="tx1"/>
                </a:solidFill>
                <a:latin typeface="楷体" pitchFamily="49" charset="-122"/>
                <a:ea typeface="楷体" pitchFamily="49" charset="-122"/>
              </a:rPr>
              <a:t>44220</a:t>
            </a:r>
            <a:r>
              <a:rPr lang="zh-CN" altLang="zh-CN" sz="1000" dirty="0">
                <a:solidFill>
                  <a:schemeClr val="tx1"/>
                </a:solidFill>
                <a:latin typeface="楷体" pitchFamily="49" charset="-122"/>
                <a:ea typeface="楷体" pitchFamily="49" charset="-122"/>
              </a:rPr>
              <a:t>）、其中：女（</a:t>
            </a:r>
            <a:r>
              <a:rPr lang="en-US" altLang="zh-CN" sz="1000" dirty="0">
                <a:solidFill>
                  <a:schemeClr val="tx1"/>
                </a:solidFill>
                <a:latin typeface="楷体" pitchFamily="49" charset="-122"/>
                <a:ea typeface="楷体" pitchFamily="49" charset="-122"/>
              </a:rPr>
              <a:t>442202</a:t>
            </a:r>
            <a:r>
              <a:rPr lang="zh-CN" altLang="zh-CN" sz="1000" dirty="0">
                <a:solidFill>
                  <a:schemeClr val="tx1"/>
                </a:solidFill>
                <a:latin typeface="楷体" pitchFamily="49" charset="-122"/>
                <a:ea typeface="楷体" pitchFamily="49" charset="-122"/>
              </a:rPr>
              <a:t>）。</a:t>
            </a:r>
          </a:p>
        </p:txBody>
      </p:sp>
      <p:sp>
        <p:nvSpPr>
          <p:cNvPr id="21" name="线形标注 1 20"/>
          <p:cNvSpPr/>
          <p:nvPr/>
        </p:nvSpPr>
        <p:spPr>
          <a:xfrm>
            <a:off x="5220072" y="1275606"/>
            <a:ext cx="3600400" cy="1368152"/>
          </a:xfrm>
          <a:prstGeom prst="borderCallout1">
            <a:avLst>
              <a:gd name="adj1" fmla="val 103192"/>
              <a:gd name="adj2" fmla="val 25624"/>
              <a:gd name="adj3" fmla="val 138149"/>
              <a:gd name="adj4" fmla="val -68522"/>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dirty="0">
                <a:solidFill>
                  <a:schemeClr val="tx1"/>
                </a:solidFill>
                <a:latin typeface="楷体" pitchFamily="49" charset="-122"/>
                <a:ea typeface="楷体" pitchFamily="49" charset="-122"/>
              </a:rPr>
              <a:t>学术学位专业名称和专业代码按《学位授予和人才培养学科目录（统计用）》填写，专业学位专业名称和专业代码按《专业学位类别、专业（领域）代码（统计用）》的专业（领域）代码填写。专业代码的填写方法前五位为小计类别码，后六位为专业代码。如：学术学位硕士哲学专业的代码应填</a:t>
            </a:r>
            <a:r>
              <a:rPr lang="en-US" altLang="zh-CN" sz="900" dirty="0">
                <a:solidFill>
                  <a:schemeClr val="tx1"/>
                </a:solidFill>
                <a:latin typeface="楷体" pitchFamily="49" charset="-122"/>
                <a:ea typeface="楷体" pitchFamily="49" charset="-122"/>
              </a:rPr>
              <a:t>44210010101</a:t>
            </a:r>
            <a:r>
              <a:rPr lang="zh-CN" altLang="zh-CN" sz="900" dirty="0">
                <a:solidFill>
                  <a:schemeClr val="tx1"/>
                </a:solidFill>
                <a:latin typeface="楷体" pitchFamily="49" charset="-122"/>
                <a:ea typeface="楷体" pitchFamily="49" charset="-122"/>
              </a:rPr>
              <a:t>。自主专业名称的专业，按其培养方案、培养方向、课程安排归类到专业目录中的二级学科代码，自主专业名称栏按实际专业名称填报。当按一级学科招生时，专业代码第</a:t>
            </a:r>
            <a:r>
              <a:rPr lang="en-US" altLang="zh-CN" sz="900" dirty="0">
                <a:solidFill>
                  <a:schemeClr val="tx1"/>
                </a:solidFill>
                <a:latin typeface="楷体" pitchFamily="49" charset="-122"/>
                <a:ea typeface="楷体" pitchFamily="49" charset="-122"/>
              </a:rPr>
              <a:t>5</a:t>
            </a:r>
            <a:r>
              <a:rPr lang="zh-CN" altLang="zh-CN" sz="900" dirty="0">
                <a:solidFill>
                  <a:schemeClr val="tx1"/>
                </a:solidFill>
                <a:latin typeface="楷体" pitchFamily="49" charset="-122"/>
                <a:ea typeface="楷体" pitchFamily="49" charset="-122"/>
              </a:rPr>
              <a:t>、</a:t>
            </a:r>
            <a:r>
              <a:rPr lang="en-US" altLang="zh-CN" sz="900" dirty="0">
                <a:solidFill>
                  <a:schemeClr val="tx1"/>
                </a:solidFill>
                <a:latin typeface="楷体" pitchFamily="49" charset="-122"/>
                <a:ea typeface="楷体" pitchFamily="49" charset="-122"/>
              </a:rPr>
              <a:t>6</a:t>
            </a:r>
            <a:r>
              <a:rPr lang="zh-CN" altLang="zh-CN" sz="900" dirty="0">
                <a:solidFill>
                  <a:schemeClr val="tx1"/>
                </a:solidFill>
                <a:latin typeface="楷体" pitchFamily="49" charset="-122"/>
                <a:ea typeface="楷体" pitchFamily="49" charset="-122"/>
              </a:rPr>
              <a:t>位填‘</a:t>
            </a:r>
            <a:r>
              <a:rPr lang="en-US" altLang="zh-CN" sz="900" dirty="0">
                <a:solidFill>
                  <a:schemeClr val="tx1"/>
                </a:solidFill>
                <a:latin typeface="楷体" pitchFamily="49" charset="-122"/>
                <a:ea typeface="楷体" pitchFamily="49" charset="-122"/>
              </a:rPr>
              <a:t>TP</a:t>
            </a:r>
            <a:r>
              <a:rPr lang="zh-CN" altLang="zh-CN" sz="900" dirty="0">
                <a:solidFill>
                  <a:schemeClr val="tx1"/>
                </a:solidFill>
                <a:latin typeface="楷体" pitchFamily="49" charset="-122"/>
                <a:ea typeface="楷体" pitchFamily="49" charset="-122"/>
              </a:rPr>
              <a:t>’。如：当按哲学一级学科（</a:t>
            </a:r>
            <a:r>
              <a:rPr lang="en-US" altLang="zh-CN" sz="900" dirty="0">
                <a:solidFill>
                  <a:schemeClr val="tx1"/>
                </a:solidFill>
                <a:latin typeface="楷体" pitchFamily="49" charset="-122"/>
                <a:ea typeface="楷体" pitchFamily="49" charset="-122"/>
              </a:rPr>
              <a:t>010100</a:t>
            </a:r>
            <a:r>
              <a:rPr lang="zh-CN" altLang="zh-CN" sz="900" dirty="0">
                <a:solidFill>
                  <a:schemeClr val="tx1"/>
                </a:solidFill>
                <a:latin typeface="楷体" pitchFamily="49" charset="-122"/>
                <a:ea typeface="楷体" pitchFamily="49" charset="-122"/>
              </a:rPr>
              <a:t>）招生时，专业代码按</a:t>
            </a:r>
            <a:r>
              <a:rPr lang="en-US" altLang="zh-CN" sz="900" dirty="0">
                <a:solidFill>
                  <a:schemeClr val="tx1"/>
                </a:solidFill>
                <a:latin typeface="楷体" pitchFamily="49" charset="-122"/>
                <a:ea typeface="楷体" pitchFamily="49" charset="-122"/>
              </a:rPr>
              <a:t>0101TP</a:t>
            </a:r>
            <a:r>
              <a:rPr lang="zh-CN" altLang="zh-CN" sz="900" dirty="0">
                <a:solidFill>
                  <a:schemeClr val="tx1"/>
                </a:solidFill>
                <a:latin typeface="楷体" pitchFamily="49" charset="-122"/>
                <a:ea typeface="楷体" pitchFamily="49" charset="-122"/>
              </a:rPr>
              <a:t>填报。</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0"/>
            <a:ext cx="9144000" cy="432048"/>
          </a:xfrm>
          <a:prstGeom prst="rect">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zh-CN" sz="2200" b="1" dirty="0"/>
              <a:t>高等教育学校（机构）统计报表填报范围</a:t>
            </a:r>
            <a:r>
              <a:rPr lang="zh-CN" altLang="en-US" sz="2200" b="1" dirty="0"/>
              <a:t>（一）</a:t>
            </a:r>
            <a:endParaRPr lang="zh-CN" altLang="en-US" sz="2200" dirty="0"/>
          </a:p>
        </p:txBody>
      </p:sp>
      <p:graphicFrame>
        <p:nvGraphicFramePr>
          <p:cNvPr id="3" name="表格 2"/>
          <p:cNvGraphicFramePr>
            <a:graphicFrameLocks noGrp="1"/>
          </p:cNvGraphicFramePr>
          <p:nvPr/>
        </p:nvGraphicFramePr>
        <p:xfrm>
          <a:off x="539552" y="699542"/>
          <a:ext cx="8136904" cy="3816427"/>
        </p:xfrm>
        <a:graphic>
          <a:graphicData uri="http://schemas.openxmlformats.org/drawingml/2006/table">
            <a:tbl>
              <a:tblPr/>
              <a:tblGrid>
                <a:gridCol w="878725">
                  <a:extLst>
                    <a:ext uri="{9D8B030D-6E8A-4147-A177-3AD203B41FA5}">
                      <a16:colId xmlns:a16="http://schemas.microsoft.com/office/drawing/2014/main" val="20000"/>
                    </a:ext>
                  </a:extLst>
                </a:gridCol>
                <a:gridCol w="3245580">
                  <a:extLst>
                    <a:ext uri="{9D8B030D-6E8A-4147-A177-3AD203B41FA5}">
                      <a16:colId xmlns:a16="http://schemas.microsoft.com/office/drawing/2014/main" val="20001"/>
                    </a:ext>
                  </a:extLst>
                </a:gridCol>
                <a:gridCol w="4012599">
                  <a:extLst>
                    <a:ext uri="{9D8B030D-6E8A-4147-A177-3AD203B41FA5}">
                      <a16:colId xmlns:a16="http://schemas.microsoft.com/office/drawing/2014/main" val="20002"/>
                    </a:ext>
                  </a:extLst>
                </a:gridCol>
              </a:tblGrid>
              <a:tr h="232797">
                <a:tc>
                  <a:txBody>
                    <a:bodyPr/>
                    <a:lstStyle/>
                    <a:p>
                      <a:pPr algn="ctr">
                        <a:spcAft>
                          <a:spcPts val="0"/>
                        </a:spcAft>
                      </a:pPr>
                      <a:r>
                        <a:rPr lang="zh-CN" sz="1000" b="0" kern="0" dirty="0">
                          <a:latin typeface="黑体" pitchFamily="49" charset="-122"/>
                          <a:ea typeface="黑体" pitchFamily="49" charset="-122"/>
                          <a:cs typeface="宋体"/>
                        </a:rPr>
                        <a:t>表号</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0" kern="0" dirty="0">
                          <a:latin typeface="黑体" pitchFamily="49" charset="-122"/>
                          <a:ea typeface="黑体" pitchFamily="49" charset="-122"/>
                          <a:cs typeface="宋体"/>
                        </a:rPr>
                        <a:t>表名</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0" kern="0" dirty="0">
                          <a:latin typeface="黑体" pitchFamily="49" charset="-122"/>
                          <a:ea typeface="黑体" pitchFamily="49" charset="-122"/>
                          <a:cs typeface="宋体"/>
                        </a:rPr>
                        <a:t>填表范围</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55810">
                <a:tc>
                  <a:txBody>
                    <a:bodyPr/>
                    <a:lstStyle/>
                    <a:p>
                      <a:pPr algn="ctr">
                        <a:spcAft>
                          <a:spcPts val="0"/>
                        </a:spcAft>
                      </a:pPr>
                      <a:r>
                        <a:rPr lang="zh-CN" sz="800" b="0" kern="0" dirty="0">
                          <a:latin typeface="Times New Roman"/>
                          <a:ea typeface="宋体"/>
                          <a:cs typeface="宋体"/>
                        </a:rPr>
                        <a:t>高基</a:t>
                      </a:r>
                      <a:r>
                        <a:rPr lang="en-US" sz="800" b="0" kern="0" dirty="0">
                          <a:latin typeface="Times New Roman"/>
                          <a:ea typeface="宋体"/>
                          <a:cs typeface="宋体"/>
                        </a:rPr>
                        <a:t>111</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学校（机构）基本情况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科研机构、普通高校、成人高校、民办的其他高等教育机构</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55810">
                <a:tc>
                  <a:txBody>
                    <a:bodyPr/>
                    <a:lstStyle/>
                    <a:p>
                      <a:pPr algn="ctr">
                        <a:spcAft>
                          <a:spcPts val="0"/>
                        </a:spcAft>
                      </a:pPr>
                      <a:r>
                        <a:rPr lang="zh-CN" sz="800" b="0" kern="0" dirty="0">
                          <a:latin typeface="Times New Roman"/>
                          <a:ea typeface="宋体"/>
                          <a:cs typeface="宋体"/>
                        </a:rPr>
                        <a:t>高基</a:t>
                      </a:r>
                      <a:r>
                        <a:rPr lang="en-US" sz="800" b="0" kern="0" dirty="0">
                          <a:latin typeface="Times New Roman"/>
                          <a:ea typeface="宋体"/>
                          <a:cs typeface="宋体"/>
                        </a:rPr>
                        <a:t>112</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学校（机构）基本情况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科研机构、普通高校、成人高校、民办的其他高等教育机构</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普通专科分专业学生数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普通高校、经批准的部分成人高校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312</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普通本科分专业学生数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普通高校、经批准的部分成人高校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313</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成人专科分专业学生数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314</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成人本科分专业学生数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315</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网络专科分专业学生数</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经批准的部分普通高校、成人高校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316</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网络本科分专业学生数</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经批准的部分普通高校、成人高校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317</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硕士研究生分专业（领域）学生数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科研机构、普通高校（大学、学院）</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318</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博士研究生分专业（领域）学生数</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科研机构、普通高校（大学、学院）</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321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在校生分年龄情况</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科研机构、普通高校、成人高校</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322</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招生、在校生来源情况</a:t>
                      </a:r>
                      <a:endParaRPr lang="zh-CN" sz="900" b="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科研机构、普通高校、成人高校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331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学生变动情况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科研机构、普通高校、成人高校</a:t>
                      </a:r>
                      <a:endParaRPr lang="zh-CN" sz="900" b="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332</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学生休退学的主要原因</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科研机构、普通高校、成人高校</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341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在校生中其他情况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科研机构、普通高校、成人高校</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351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在职人员攻读硕士学位分专业（领域）学生数</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科研机构、普通高校（大学、学院）</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361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其他学生情况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371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外国留学生情况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科研机构、普通高校、成人高校</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411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教职工情况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421</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专任教师、聘请校外教师岗位分类情况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422</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专任教师、聘请校外教师学历（位）情况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423</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专任教师分年龄情况</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155810">
                <a:tc>
                  <a:txBody>
                    <a:bodyPr/>
                    <a:lstStyle/>
                    <a:p>
                      <a:pPr algn="ctr">
                        <a:spcAft>
                          <a:spcPts val="0"/>
                        </a:spcAft>
                      </a:pPr>
                      <a:r>
                        <a:rPr lang="zh-CN" sz="800" b="0" kern="0">
                          <a:latin typeface="Times New Roman"/>
                          <a:ea typeface="宋体"/>
                          <a:cs typeface="宋体"/>
                        </a:rPr>
                        <a:t>高基</a:t>
                      </a:r>
                      <a:r>
                        <a:rPr lang="en-US" sz="800" b="0" kern="0" dirty="0">
                          <a:latin typeface="Times New Roman"/>
                          <a:ea typeface="宋体"/>
                          <a:cs typeface="宋体"/>
                        </a:rPr>
                        <a:t>424</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a:latin typeface="Times New Roman"/>
                          <a:ea typeface="宋体"/>
                          <a:cs typeface="宋体"/>
                        </a:rPr>
                        <a:t>分学科专任教师数</a:t>
                      </a:r>
                      <a:endParaRPr lang="zh-CN" sz="900" b="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b="0" kern="0" dirty="0">
                          <a:latin typeface="Times New Roman"/>
                          <a:ea typeface="宋体"/>
                          <a:cs typeface="宋体"/>
                        </a:rPr>
                        <a:t>普通高校、成人高校、民办的其他高等教育机构</a:t>
                      </a:r>
                      <a:endParaRPr lang="zh-CN" sz="900" b="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bl>
          </a:graphicData>
        </a:graphic>
      </p:graphicFrame>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7544" y="51470"/>
            <a:ext cx="2621230"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361</a:t>
            </a:r>
            <a:r>
              <a:rPr lang="zh-CN" altLang="zh-CN" sz="2000" dirty="0">
                <a:solidFill>
                  <a:schemeClr val="bg1"/>
                </a:solidFill>
                <a:latin typeface="黑体" pitchFamily="49" charset="-122"/>
                <a:ea typeface="黑体" pitchFamily="49" charset="-122"/>
              </a:rPr>
              <a:t>其他学生情况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extLst>
              <p:ext uri="{D42A27DB-BD31-4B8C-83A1-F6EECF244321}">
                <p14:modId xmlns:p14="http://schemas.microsoft.com/office/powerpoint/2010/main" val="788855119"/>
              </p:ext>
            </p:extLst>
          </p:nvPr>
        </p:nvGraphicFramePr>
        <p:xfrm>
          <a:off x="323528" y="843558"/>
          <a:ext cx="8232575" cy="3672411"/>
        </p:xfrm>
        <a:graphic>
          <a:graphicData uri="http://schemas.openxmlformats.org/drawingml/2006/table">
            <a:tbl>
              <a:tblPr/>
              <a:tblGrid>
                <a:gridCol w="867686">
                  <a:extLst>
                    <a:ext uri="{9D8B030D-6E8A-4147-A177-3AD203B41FA5}">
                      <a16:colId xmlns:a16="http://schemas.microsoft.com/office/drawing/2014/main" val="20000"/>
                    </a:ext>
                  </a:extLst>
                </a:gridCol>
                <a:gridCol w="867686">
                  <a:extLst>
                    <a:ext uri="{9D8B030D-6E8A-4147-A177-3AD203B41FA5}">
                      <a16:colId xmlns:a16="http://schemas.microsoft.com/office/drawing/2014/main" val="20001"/>
                    </a:ext>
                  </a:extLst>
                </a:gridCol>
                <a:gridCol w="504834">
                  <a:extLst>
                    <a:ext uri="{9D8B030D-6E8A-4147-A177-3AD203B41FA5}">
                      <a16:colId xmlns:a16="http://schemas.microsoft.com/office/drawing/2014/main" val="20002"/>
                    </a:ext>
                  </a:extLst>
                </a:gridCol>
                <a:gridCol w="504834">
                  <a:extLst>
                    <a:ext uri="{9D8B030D-6E8A-4147-A177-3AD203B41FA5}">
                      <a16:colId xmlns:a16="http://schemas.microsoft.com/office/drawing/2014/main" val="20003"/>
                    </a:ext>
                  </a:extLst>
                </a:gridCol>
                <a:gridCol w="360305">
                  <a:extLst>
                    <a:ext uri="{9D8B030D-6E8A-4147-A177-3AD203B41FA5}">
                      <a16:colId xmlns:a16="http://schemas.microsoft.com/office/drawing/2014/main" val="20004"/>
                    </a:ext>
                  </a:extLst>
                </a:gridCol>
                <a:gridCol w="360814">
                  <a:extLst>
                    <a:ext uri="{9D8B030D-6E8A-4147-A177-3AD203B41FA5}">
                      <a16:colId xmlns:a16="http://schemas.microsoft.com/office/drawing/2014/main" val="20005"/>
                    </a:ext>
                  </a:extLst>
                </a:gridCol>
                <a:gridCol w="363360">
                  <a:extLst>
                    <a:ext uri="{9D8B030D-6E8A-4147-A177-3AD203B41FA5}">
                      <a16:colId xmlns:a16="http://schemas.microsoft.com/office/drawing/2014/main" val="20006"/>
                    </a:ext>
                  </a:extLst>
                </a:gridCol>
                <a:gridCol w="363360">
                  <a:extLst>
                    <a:ext uri="{9D8B030D-6E8A-4147-A177-3AD203B41FA5}">
                      <a16:colId xmlns:a16="http://schemas.microsoft.com/office/drawing/2014/main" val="20007"/>
                    </a:ext>
                  </a:extLst>
                </a:gridCol>
                <a:gridCol w="430026">
                  <a:extLst>
                    <a:ext uri="{9D8B030D-6E8A-4147-A177-3AD203B41FA5}">
                      <a16:colId xmlns:a16="http://schemas.microsoft.com/office/drawing/2014/main" val="20008"/>
                    </a:ext>
                  </a:extLst>
                </a:gridCol>
                <a:gridCol w="430026">
                  <a:extLst>
                    <a:ext uri="{9D8B030D-6E8A-4147-A177-3AD203B41FA5}">
                      <a16:colId xmlns:a16="http://schemas.microsoft.com/office/drawing/2014/main" val="20009"/>
                    </a:ext>
                  </a:extLst>
                </a:gridCol>
                <a:gridCol w="360814">
                  <a:extLst>
                    <a:ext uri="{9D8B030D-6E8A-4147-A177-3AD203B41FA5}">
                      <a16:colId xmlns:a16="http://schemas.microsoft.com/office/drawing/2014/main" val="20010"/>
                    </a:ext>
                  </a:extLst>
                </a:gridCol>
                <a:gridCol w="360814">
                  <a:extLst>
                    <a:ext uri="{9D8B030D-6E8A-4147-A177-3AD203B41FA5}">
                      <a16:colId xmlns:a16="http://schemas.microsoft.com/office/drawing/2014/main" val="20011"/>
                    </a:ext>
                  </a:extLst>
                </a:gridCol>
                <a:gridCol w="360814">
                  <a:extLst>
                    <a:ext uri="{9D8B030D-6E8A-4147-A177-3AD203B41FA5}">
                      <a16:colId xmlns:a16="http://schemas.microsoft.com/office/drawing/2014/main" val="20012"/>
                    </a:ext>
                  </a:extLst>
                </a:gridCol>
                <a:gridCol w="360814">
                  <a:extLst>
                    <a:ext uri="{9D8B030D-6E8A-4147-A177-3AD203B41FA5}">
                      <a16:colId xmlns:a16="http://schemas.microsoft.com/office/drawing/2014/main" val="20013"/>
                    </a:ext>
                  </a:extLst>
                </a:gridCol>
                <a:gridCol w="360814">
                  <a:extLst>
                    <a:ext uri="{9D8B030D-6E8A-4147-A177-3AD203B41FA5}">
                      <a16:colId xmlns:a16="http://schemas.microsoft.com/office/drawing/2014/main" val="20014"/>
                    </a:ext>
                  </a:extLst>
                </a:gridCol>
                <a:gridCol w="360814">
                  <a:extLst>
                    <a:ext uri="{9D8B030D-6E8A-4147-A177-3AD203B41FA5}">
                      <a16:colId xmlns:a16="http://schemas.microsoft.com/office/drawing/2014/main" val="20015"/>
                    </a:ext>
                  </a:extLst>
                </a:gridCol>
                <a:gridCol w="507380">
                  <a:extLst>
                    <a:ext uri="{9D8B030D-6E8A-4147-A177-3AD203B41FA5}">
                      <a16:colId xmlns:a16="http://schemas.microsoft.com/office/drawing/2014/main" val="20016"/>
                    </a:ext>
                  </a:extLst>
                </a:gridCol>
                <a:gridCol w="507380">
                  <a:extLst>
                    <a:ext uri="{9D8B030D-6E8A-4147-A177-3AD203B41FA5}">
                      <a16:colId xmlns:a16="http://schemas.microsoft.com/office/drawing/2014/main" val="20017"/>
                    </a:ext>
                  </a:extLst>
                </a:gridCol>
              </a:tblGrid>
              <a:tr h="185024">
                <a:tc rowSpan="3" gridSpan="2">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hMerge="1">
                  <a:txBody>
                    <a:bodyPr/>
                    <a:lstStyle/>
                    <a:p>
                      <a:endParaRPr lang="zh-CN" altLang="en-US"/>
                    </a:p>
                  </a:txBody>
                  <a:tcPr/>
                </a:tc>
                <a:tc rowSpan="3">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编号</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tabLst>
                          <a:tab pos="685800" algn="l"/>
                          <a:tab pos="1744980" algn="l"/>
                          <a:tab pos="2250440" algn="l"/>
                          <a:tab pos="2717800" algn="l"/>
                          <a:tab pos="3185160" algn="l"/>
                        </a:tabLst>
                      </a:pPr>
                      <a:r>
                        <a:rPr lang="zh-CN" sz="800" kern="100" dirty="0">
                          <a:latin typeface="Times New Roman"/>
                          <a:ea typeface="宋体"/>
                        </a:rPr>
                        <a:t>集中培训</a:t>
                      </a:r>
                      <a:endParaRPr lang="zh-CN" sz="900" kern="100" dirty="0">
                        <a:latin typeface="Times New Roman"/>
                        <a:ea typeface="宋体"/>
                      </a:endParaRPr>
                    </a:p>
                    <a:p>
                      <a:pPr algn="ctr">
                        <a:spcAft>
                          <a:spcPts val="0"/>
                        </a:spcAft>
                        <a:tabLst>
                          <a:tab pos="685800" algn="l"/>
                          <a:tab pos="1744980" algn="l"/>
                          <a:tab pos="2250440" algn="l"/>
                          <a:tab pos="2717800" algn="l"/>
                          <a:tab pos="3185160" algn="l"/>
                        </a:tabLst>
                      </a:pPr>
                      <a:r>
                        <a:rPr lang="zh-CN" sz="800" kern="100" dirty="0">
                          <a:latin typeface="Times New Roman"/>
                          <a:ea typeface="宋体"/>
                        </a:rPr>
                        <a:t>（班数）</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培训时间（学时）</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8">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结业生数</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注册学生数</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extLst>
                  <a:ext uri="{0D108BD9-81ED-4DB2-BD59-A6C34878D82A}">
                    <a16:rowId xmlns:a16="http://schemas.microsoft.com/office/drawing/2014/main" val="10000"/>
                  </a:ext>
                </a:extLst>
              </a:tr>
              <a:tr h="194275">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spcAft>
                          <a:spcPts val="0"/>
                        </a:spcAft>
                        <a:tabLst>
                          <a:tab pos="685800" algn="l"/>
                          <a:tab pos="1744980" algn="l"/>
                          <a:tab pos="2250440" algn="l"/>
                          <a:tab pos="2717800" algn="l"/>
                          <a:tab pos="3185160" algn="l"/>
                        </a:tabLst>
                      </a:pPr>
                      <a:r>
                        <a:rPr lang="zh-CN" sz="800" kern="100">
                          <a:latin typeface="Times New Roman"/>
                          <a:ea typeface="宋体"/>
                        </a:rPr>
                        <a:t>计</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集中培训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远程培训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跟岗实践</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计</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4">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其中：女</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计</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其中：女</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94718">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计</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集中培训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744980" algn="l"/>
                          <a:tab pos="2250440" algn="l"/>
                          <a:tab pos="2717800" algn="l"/>
                          <a:tab pos="3185160" algn="l"/>
                        </a:tabLst>
                      </a:pPr>
                      <a:r>
                        <a:rPr lang="zh-CN" sz="800" kern="100" dirty="0">
                          <a:latin typeface="Times New Roman"/>
                          <a:ea typeface="宋体"/>
                        </a:rPr>
                        <a:t>远程培训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跟岗实践</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计</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集中培训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744980" algn="l"/>
                          <a:tab pos="2250440" algn="l"/>
                          <a:tab pos="2717800" algn="l"/>
                          <a:tab pos="3185160" algn="l"/>
                        </a:tabLst>
                      </a:pPr>
                      <a:r>
                        <a:rPr lang="zh-CN" sz="800" kern="100">
                          <a:latin typeface="Times New Roman"/>
                          <a:ea typeface="宋体"/>
                        </a:rPr>
                        <a:t>远程培训</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zh-CN" sz="800" kern="100">
                          <a:latin typeface="Times New Roman"/>
                          <a:ea typeface="宋体"/>
                        </a:rPr>
                        <a:t>跟岗实践</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222954">
                <a:tc gridSpan="2">
                  <a:txBody>
                    <a:bodyPr/>
                    <a:lstStyle/>
                    <a:p>
                      <a:pPr algn="ctr">
                        <a:lnSpc>
                          <a:spcPts val="1200"/>
                        </a:lnSpc>
                        <a:spcAft>
                          <a:spcPts val="0"/>
                        </a:spcAft>
                      </a:pPr>
                      <a:r>
                        <a:rPr lang="zh-CN" sz="800" kern="100">
                          <a:latin typeface="Times New Roman"/>
                          <a:ea typeface="宋体"/>
                        </a:rPr>
                        <a:t>甲</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lnSpc>
                          <a:spcPts val="1200"/>
                        </a:lnSpc>
                        <a:spcAft>
                          <a:spcPts val="0"/>
                        </a:spcAft>
                      </a:pPr>
                      <a:r>
                        <a:rPr lang="zh-CN" sz="800" kern="100">
                          <a:latin typeface="Times New Roman"/>
                          <a:ea typeface="宋体"/>
                        </a:rPr>
                        <a:t>乙</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2</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3</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4</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5</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6</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7</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8</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9</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11</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12</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13</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14</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15</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a:latin typeface="Times New Roman"/>
                          <a:ea typeface="宋体"/>
                        </a:rPr>
                        <a:t>自考助学班</a:t>
                      </a:r>
                      <a:endParaRPr lang="zh-CN" sz="900" kern="10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01</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普通预科生</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02</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dirty="0">
                          <a:solidFill>
                            <a:srgbClr val="FF0000"/>
                          </a:solidFill>
                          <a:latin typeface="Times New Roman"/>
                          <a:ea typeface="宋体"/>
                        </a:rPr>
                        <a:t>研究生课程进修班</a:t>
                      </a:r>
                      <a:r>
                        <a:rPr lang="zh-CN" altLang="en-US" sz="800" kern="100" dirty="0">
                          <a:solidFill>
                            <a:srgbClr val="FF0000"/>
                          </a:solidFill>
                          <a:latin typeface="Times New Roman"/>
                          <a:ea typeface="宋体"/>
                        </a:rPr>
                        <a:t>（不能填写）</a:t>
                      </a:r>
                      <a:endParaRPr lang="zh-CN" sz="900" kern="100" dirty="0">
                        <a:solidFill>
                          <a:srgbClr val="FF0000"/>
                        </a:solidFill>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03</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06"/>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进修及培训</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04</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07"/>
                  </a:ext>
                </a:extLst>
              </a:tr>
              <a:tr h="133772">
                <a:tc rowSpan="3">
                  <a:txBody>
                    <a:bodyPr/>
                    <a:lstStyle/>
                    <a:p>
                      <a:pPr algn="ctr">
                        <a:spcAft>
                          <a:spcPts val="0"/>
                        </a:spcAft>
                        <a:tabLst>
                          <a:tab pos="685800" algn="l"/>
                          <a:tab pos="1239520" algn="l"/>
                          <a:tab pos="1744980" algn="l"/>
                          <a:tab pos="2250440" algn="l"/>
                          <a:tab pos="2717800" algn="l"/>
                          <a:tab pos="3185160" algn="l"/>
                        </a:tabLst>
                      </a:pPr>
                      <a:r>
                        <a:rPr lang="zh-CN" sz="800" kern="100" dirty="0">
                          <a:latin typeface="Times New Roman"/>
                          <a:ea typeface="宋体"/>
                        </a:rPr>
                        <a:t>其中</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资格证书培训</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05</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08"/>
                  </a:ext>
                </a:extLst>
              </a:tr>
              <a:tr h="133772">
                <a:tc vMerge="1">
                  <a:txBody>
                    <a:bodyPr/>
                    <a:lstStyle/>
                    <a:p>
                      <a:endParaRPr lang="zh-CN" altLang="en-US"/>
                    </a:p>
                  </a:txBody>
                  <a:tcPr/>
                </a:tc>
                <a:tc>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岗位证书培训</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dirty="0">
                          <a:latin typeface="宋体"/>
                          <a:ea typeface="宋体"/>
                        </a:rPr>
                        <a:t>06</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09"/>
                  </a:ext>
                </a:extLst>
              </a:tr>
              <a:tr h="133772">
                <a:tc vMerge="1">
                  <a:txBody>
                    <a:bodyPr/>
                    <a:lstStyle/>
                    <a:p>
                      <a:endParaRPr lang="zh-CN" altLang="en-US"/>
                    </a:p>
                  </a:txBody>
                  <a:tcPr/>
                </a:tc>
                <a:tc>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一年以上</a:t>
                      </a:r>
                      <a:endParaRPr lang="zh-CN" sz="900" kern="100" dirty="0">
                        <a:latin typeface="Times New Roman"/>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07</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0"/>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dirty="0">
                          <a:latin typeface="Times New Roman"/>
                          <a:ea typeface="宋体"/>
                        </a:rPr>
                        <a:t>党政管理培训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08</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1"/>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a:latin typeface="Times New Roman"/>
                          <a:ea typeface="宋体"/>
                        </a:rPr>
                        <a:t>企业经营管理培训</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09</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2"/>
                  </a:ext>
                </a:extLst>
              </a:tr>
              <a:tr h="133772">
                <a:tc gridSpan="2">
                  <a:txBody>
                    <a:bodyPr/>
                    <a:lstStyle/>
                    <a:p>
                      <a:pPr algn="just">
                        <a:spcAft>
                          <a:spcPts val="0"/>
                        </a:spcAft>
                        <a:tabLst>
                          <a:tab pos="685800" algn="l"/>
                          <a:tab pos="1239520" algn="l"/>
                          <a:tab pos="1744980" algn="l"/>
                          <a:tab pos="2250440" algn="l"/>
                          <a:tab pos="2717800" algn="l"/>
                          <a:tab pos="3185160" algn="l"/>
                        </a:tabLst>
                      </a:pPr>
                      <a:r>
                        <a:rPr lang="zh-CN" sz="800" kern="100">
                          <a:latin typeface="Times New Roman"/>
                          <a:ea typeface="宋体"/>
                        </a:rPr>
                        <a:t>专业技术培训</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10</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3"/>
                  </a:ext>
                </a:extLst>
              </a:tr>
              <a:tr h="133772">
                <a:tc gridSpan="2">
                  <a:txBody>
                    <a:bodyPr/>
                    <a:lstStyle/>
                    <a:p>
                      <a:pPr algn="l">
                        <a:spcAft>
                          <a:spcPts val="0"/>
                        </a:spcAft>
                        <a:tabLst>
                          <a:tab pos="685800" algn="l"/>
                          <a:tab pos="1239520" algn="l"/>
                          <a:tab pos="1744980" algn="l"/>
                          <a:tab pos="2250440" algn="l"/>
                          <a:tab pos="2717800" algn="l"/>
                          <a:tab pos="3185160" algn="l"/>
                        </a:tabLst>
                      </a:pPr>
                      <a:r>
                        <a:rPr lang="en-US" sz="800" kern="100" dirty="0">
                          <a:latin typeface="宋体"/>
                          <a:ea typeface="宋体"/>
                        </a:rPr>
                        <a:t>  </a:t>
                      </a:r>
                      <a:r>
                        <a:rPr lang="zh-CN" sz="800" kern="100" dirty="0">
                          <a:latin typeface="Times New Roman"/>
                          <a:ea typeface="宋体"/>
                        </a:rPr>
                        <a:t>其中：幼儿园教师</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11</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4"/>
                  </a:ext>
                </a:extLst>
              </a:tr>
              <a:tr h="133772">
                <a:tc gridSpan="2">
                  <a:txBody>
                    <a:bodyPr/>
                    <a:lstStyle/>
                    <a:p>
                      <a:pPr algn="l">
                        <a:spcAft>
                          <a:spcPts val="0"/>
                        </a:spcAft>
                        <a:tabLst>
                          <a:tab pos="685800" algn="l"/>
                          <a:tab pos="1239520" algn="l"/>
                          <a:tab pos="1744980" algn="l"/>
                          <a:tab pos="2250440" algn="l"/>
                          <a:tab pos="2717800" algn="l"/>
                          <a:tab pos="3185160" algn="l"/>
                        </a:tabLst>
                      </a:pPr>
                      <a:r>
                        <a:rPr lang="en-US" sz="800" kern="100" dirty="0">
                          <a:latin typeface="宋体"/>
                          <a:ea typeface="宋体"/>
                        </a:rPr>
                        <a:t>        </a:t>
                      </a:r>
                      <a:r>
                        <a:rPr lang="zh-CN" sz="800" kern="100" dirty="0">
                          <a:latin typeface="Times New Roman"/>
                          <a:ea typeface="宋体"/>
                        </a:rPr>
                        <a:t>中小学教师</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12</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5"/>
                  </a:ext>
                </a:extLst>
              </a:tr>
              <a:tr h="133772">
                <a:tc gridSpan="2">
                  <a:txBody>
                    <a:bodyPr/>
                    <a:lstStyle/>
                    <a:p>
                      <a:pPr algn="l">
                        <a:spcAft>
                          <a:spcPts val="0"/>
                        </a:spcAft>
                        <a:tabLst>
                          <a:tab pos="685800" algn="l"/>
                          <a:tab pos="1239520" algn="l"/>
                          <a:tab pos="1744980" algn="l"/>
                          <a:tab pos="2250440" algn="l"/>
                          <a:tab pos="2717800" algn="l"/>
                          <a:tab pos="3185160" algn="l"/>
                        </a:tabLst>
                      </a:pPr>
                      <a:r>
                        <a:rPr lang="en-US" sz="800" kern="100">
                          <a:latin typeface="宋体"/>
                          <a:ea typeface="宋体"/>
                        </a:rPr>
                        <a:t>        </a:t>
                      </a:r>
                      <a:r>
                        <a:rPr lang="zh-CN" sz="800" kern="100">
                          <a:latin typeface="Times New Roman"/>
                          <a:ea typeface="宋体"/>
                        </a:rPr>
                        <a:t>中职学校教师</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13</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6"/>
                  </a:ext>
                </a:extLst>
              </a:tr>
              <a:tr h="133772">
                <a:tc gridSpan="2">
                  <a:txBody>
                    <a:bodyPr/>
                    <a:lstStyle/>
                    <a:p>
                      <a:pPr algn="l">
                        <a:spcAft>
                          <a:spcPts val="0"/>
                        </a:spcAft>
                        <a:tabLst>
                          <a:tab pos="685800" algn="l"/>
                          <a:tab pos="1239520" algn="l"/>
                          <a:tab pos="1744980" algn="l"/>
                          <a:tab pos="2250440" algn="l"/>
                          <a:tab pos="2717800" algn="l"/>
                          <a:tab pos="3185160" algn="l"/>
                        </a:tabLst>
                      </a:pPr>
                      <a:r>
                        <a:rPr lang="en-US" sz="800" kern="100">
                          <a:latin typeface="宋体"/>
                          <a:ea typeface="宋体"/>
                        </a:rPr>
                        <a:t>        </a:t>
                      </a:r>
                      <a:r>
                        <a:rPr lang="zh-CN" sz="800" kern="100">
                          <a:latin typeface="Times New Roman"/>
                          <a:ea typeface="宋体"/>
                        </a:rPr>
                        <a:t>高等教育学校教师</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14</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7"/>
                  </a:ext>
                </a:extLst>
              </a:tr>
              <a:tr h="133772">
                <a:tc gridSpan="2">
                  <a:txBody>
                    <a:bodyPr/>
                    <a:lstStyle/>
                    <a:p>
                      <a:pPr algn="l">
                        <a:spcAft>
                          <a:spcPts val="0"/>
                        </a:spcAft>
                        <a:tabLst>
                          <a:tab pos="685800" algn="l"/>
                          <a:tab pos="1239520" algn="l"/>
                          <a:tab pos="1744980" algn="l"/>
                          <a:tab pos="2250440" algn="l"/>
                          <a:tab pos="2717800" algn="l"/>
                          <a:tab pos="3185160" algn="l"/>
                        </a:tabLst>
                      </a:pPr>
                      <a:r>
                        <a:rPr lang="zh-CN" sz="800" kern="100" dirty="0">
                          <a:latin typeface="Times New Roman"/>
                          <a:ea typeface="宋体"/>
                        </a:rPr>
                        <a:t>职业技能培训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15</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8"/>
                  </a:ext>
                </a:extLst>
              </a:tr>
              <a:tr h="133772">
                <a:tc gridSpan="2">
                  <a:txBody>
                    <a:bodyPr/>
                    <a:lstStyle/>
                    <a:p>
                      <a:pPr indent="114300" algn="l">
                        <a:spcAft>
                          <a:spcPts val="0"/>
                        </a:spcAft>
                        <a:tabLst>
                          <a:tab pos="685800" algn="l"/>
                          <a:tab pos="1239520" algn="l"/>
                          <a:tab pos="1744980" algn="l"/>
                          <a:tab pos="2250440" algn="l"/>
                          <a:tab pos="2717800" algn="l"/>
                          <a:tab pos="3185160" algn="l"/>
                        </a:tabLst>
                      </a:pPr>
                      <a:r>
                        <a:rPr lang="zh-CN" sz="800" kern="100" dirty="0">
                          <a:latin typeface="Times New Roman"/>
                          <a:ea typeface="宋体"/>
                        </a:rPr>
                        <a:t>其中：农村劳动者 </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16</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9"/>
                  </a:ext>
                </a:extLst>
              </a:tr>
              <a:tr h="133772">
                <a:tc gridSpan="2">
                  <a:txBody>
                    <a:bodyPr/>
                    <a:lstStyle/>
                    <a:p>
                      <a:pPr indent="457200" algn="l">
                        <a:spcAft>
                          <a:spcPts val="0"/>
                        </a:spcAft>
                        <a:tabLst>
                          <a:tab pos="685800" algn="l"/>
                          <a:tab pos="1239520" algn="l"/>
                          <a:tab pos="1744980" algn="l"/>
                          <a:tab pos="2250440" algn="l"/>
                          <a:tab pos="2717800" algn="l"/>
                          <a:tab pos="3185160" algn="l"/>
                        </a:tabLst>
                      </a:pPr>
                      <a:r>
                        <a:rPr lang="zh-CN" sz="800" kern="100" dirty="0">
                          <a:latin typeface="Times New Roman"/>
                          <a:ea typeface="宋体"/>
                        </a:rPr>
                        <a:t>进城务工人员 </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17</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20"/>
                  </a:ext>
                </a:extLst>
              </a:tr>
              <a:tr h="133772">
                <a:tc gridSpan="2">
                  <a:txBody>
                    <a:bodyPr/>
                    <a:lstStyle/>
                    <a:p>
                      <a:pPr algn="l">
                        <a:spcAft>
                          <a:spcPts val="0"/>
                        </a:spcAft>
                        <a:tabLst>
                          <a:tab pos="685800" algn="l"/>
                          <a:tab pos="1239520" algn="l"/>
                          <a:tab pos="1744980" algn="l"/>
                          <a:tab pos="2250440" algn="l"/>
                          <a:tab pos="2717800" algn="l"/>
                          <a:tab pos="3185160" algn="l"/>
                        </a:tabLst>
                      </a:pPr>
                      <a:r>
                        <a:rPr lang="zh-CN" sz="800" kern="100" dirty="0">
                          <a:latin typeface="Times New Roman"/>
                          <a:ea typeface="宋体"/>
                        </a:rPr>
                        <a:t>其他培训</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18</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21"/>
                  </a:ext>
                </a:extLst>
              </a:tr>
              <a:tr h="133772">
                <a:tc gridSpan="2">
                  <a:txBody>
                    <a:bodyPr/>
                    <a:lstStyle/>
                    <a:p>
                      <a:pPr algn="l">
                        <a:spcAft>
                          <a:spcPts val="0"/>
                        </a:spcAft>
                        <a:tabLst>
                          <a:tab pos="685800" algn="l"/>
                          <a:tab pos="1239520" algn="l"/>
                          <a:tab pos="1744980" algn="l"/>
                          <a:tab pos="2250440" algn="l"/>
                          <a:tab pos="2717800" algn="l"/>
                          <a:tab pos="3185160" algn="l"/>
                        </a:tabLst>
                      </a:pPr>
                      <a:r>
                        <a:rPr lang="en-US" sz="800" kern="100" dirty="0">
                          <a:latin typeface="宋体"/>
                          <a:ea typeface="宋体"/>
                        </a:rPr>
                        <a:t>  </a:t>
                      </a:r>
                      <a:r>
                        <a:rPr lang="zh-CN" sz="800" kern="100" dirty="0">
                          <a:latin typeface="Times New Roman"/>
                          <a:ea typeface="宋体"/>
                        </a:rPr>
                        <a:t>其中：学生</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19</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22"/>
                  </a:ext>
                </a:extLst>
              </a:tr>
              <a:tr h="133772">
                <a:tc gridSpan="2">
                  <a:txBody>
                    <a:bodyPr/>
                    <a:lstStyle/>
                    <a:p>
                      <a:pPr indent="457200" algn="l">
                        <a:spcAft>
                          <a:spcPts val="0"/>
                        </a:spcAft>
                        <a:tabLst>
                          <a:tab pos="685800" algn="l"/>
                          <a:tab pos="1239520" algn="l"/>
                          <a:tab pos="1744980" algn="l"/>
                          <a:tab pos="2250440" algn="l"/>
                          <a:tab pos="2717800" algn="l"/>
                          <a:tab pos="3185160" algn="l"/>
                        </a:tabLst>
                      </a:pPr>
                      <a:r>
                        <a:rPr lang="zh-CN" sz="800" kern="100" dirty="0">
                          <a:latin typeface="Times New Roman"/>
                          <a:ea typeface="宋体"/>
                        </a:rPr>
                        <a:t>老年人</a:t>
                      </a:r>
                      <a:endParaRPr lang="zh-CN" sz="900" kern="100" dirty="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tabLst>
                          <a:tab pos="685800" algn="l"/>
                          <a:tab pos="1239520" algn="l"/>
                          <a:tab pos="1744980" algn="l"/>
                          <a:tab pos="2250440" algn="l"/>
                          <a:tab pos="2717800" algn="l"/>
                          <a:tab pos="3185160" algn="l"/>
                        </a:tabLst>
                      </a:pPr>
                      <a:r>
                        <a:rPr lang="en-US" sz="800" kern="100">
                          <a:latin typeface="宋体"/>
                          <a:ea typeface="宋体"/>
                        </a:rPr>
                        <a:t>20</a:t>
                      </a:r>
                      <a:endParaRPr lang="zh-CN" sz="900" kern="100">
                        <a:latin typeface="Times New Roman"/>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tabLst>
                          <a:tab pos="685800" algn="l"/>
                          <a:tab pos="1239520" algn="l"/>
                          <a:tab pos="1744980" algn="l"/>
                          <a:tab pos="2250440" algn="l"/>
                          <a:tab pos="2717800" algn="l"/>
                          <a:tab pos="3185160" algn="l"/>
                        </a:tabLst>
                      </a:pPr>
                      <a:endParaRPr lang="en-US" sz="800" kern="10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tabLst>
                          <a:tab pos="685800" algn="l"/>
                          <a:tab pos="1239520" algn="l"/>
                          <a:tab pos="1744980" algn="l"/>
                          <a:tab pos="2250440" algn="l"/>
                          <a:tab pos="2717800" algn="l"/>
                          <a:tab pos="3185160" algn="l"/>
                        </a:tabLst>
                      </a:pPr>
                      <a:endParaRPr lang="en-US" sz="800" kern="100" dirty="0">
                        <a:latin typeface="宋体"/>
                        <a:ea typeface="宋体"/>
                      </a:endParaRPr>
                    </a:p>
                  </a:txBody>
                  <a:tcPr marL="45530" marR="45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23"/>
                  </a:ext>
                </a:extLst>
              </a:tr>
            </a:tbl>
          </a:graphicData>
        </a:graphic>
      </p:graphicFrame>
      <p:sp>
        <p:nvSpPr>
          <p:cNvPr id="47105" name="Rectangle 1"/>
          <p:cNvSpPr>
            <a:spLocks noChangeArrowheads="1"/>
          </p:cNvSpPr>
          <p:nvPr/>
        </p:nvSpPr>
        <p:spPr bwMode="auto">
          <a:xfrm>
            <a:off x="251520" y="547832"/>
            <a:ext cx="8640960" cy="24622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45720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361</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其他学生情况                                                                                    单位：人、人次</a:t>
            </a:r>
            <a:endParaRPr kumimoji="0" lang="zh-CN" altLang="en-US" sz="20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1 6"/>
          <p:cNvSpPr/>
          <p:nvPr/>
        </p:nvSpPr>
        <p:spPr>
          <a:xfrm>
            <a:off x="2987824" y="51470"/>
            <a:ext cx="3096344" cy="720080"/>
          </a:xfrm>
          <a:prstGeom prst="borderCallout1">
            <a:avLst>
              <a:gd name="adj1" fmla="val 101055"/>
              <a:gd name="adj2" fmla="val 49846"/>
              <a:gd name="adj3" fmla="val 129604"/>
              <a:gd name="adj4" fmla="val 31175"/>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900" dirty="0">
                <a:solidFill>
                  <a:schemeClr val="tx1"/>
                </a:solidFill>
                <a:latin typeface="楷体" pitchFamily="49" charset="-122"/>
                <a:ea typeface="楷体" pitchFamily="49" charset="-122"/>
              </a:rPr>
              <a:t>培训时间：是指参加培训完成学业，考核合格，可取得培训结业证明的每位学员的学时之和，是按培训主题</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对象</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、培训模式分别填报（每学时为</a:t>
            </a:r>
            <a:r>
              <a:rPr lang="en-US" altLang="zh-CN" sz="900" dirty="0">
                <a:solidFill>
                  <a:schemeClr val="tx1"/>
                </a:solidFill>
                <a:latin typeface="楷体" pitchFamily="49" charset="-122"/>
                <a:ea typeface="楷体" pitchFamily="49" charset="-122"/>
              </a:rPr>
              <a:t>45</a:t>
            </a:r>
            <a:r>
              <a:rPr lang="zh-CN" altLang="zh-CN" sz="900" dirty="0">
                <a:solidFill>
                  <a:schemeClr val="tx1"/>
                </a:solidFill>
                <a:latin typeface="楷体" pitchFamily="49" charset="-122"/>
                <a:ea typeface="楷体" pitchFamily="49" charset="-122"/>
              </a:rPr>
              <a:t>分钟，每天最多计</a:t>
            </a:r>
            <a:r>
              <a:rPr lang="en-US" altLang="zh-CN" sz="900" dirty="0">
                <a:solidFill>
                  <a:schemeClr val="tx1"/>
                </a:solidFill>
                <a:latin typeface="楷体" pitchFamily="49" charset="-122"/>
                <a:ea typeface="楷体" pitchFamily="49" charset="-122"/>
              </a:rPr>
              <a:t>8</a:t>
            </a:r>
            <a:r>
              <a:rPr lang="zh-CN" altLang="zh-CN" sz="900" dirty="0">
                <a:solidFill>
                  <a:schemeClr val="tx1"/>
                </a:solidFill>
                <a:latin typeface="楷体" pitchFamily="49" charset="-122"/>
                <a:ea typeface="楷体" pitchFamily="49" charset="-122"/>
              </a:rPr>
              <a:t>学时）。</a:t>
            </a:r>
            <a:r>
              <a:rPr lang="zh-CN" altLang="en-US" sz="900" dirty="0">
                <a:solidFill>
                  <a:schemeClr val="tx1"/>
                </a:solidFill>
                <a:latin typeface="楷体" pitchFamily="49" charset="-122"/>
                <a:ea typeface="楷体" pitchFamily="49" charset="-122"/>
              </a:rPr>
              <a:t>学时数为累计数，培训人次乘以每天学时数乘以天数。</a:t>
            </a:r>
            <a:endParaRPr lang="zh-CN" altLang="zh-CN" sz="900" dirty="0">
              <a:solidFill>
                <a:schemeClr val="tx1"/>
              </a:solidFill>
              <a:latin typeface="楷体" pitchFamily="49" charset="-122"/>
              <a:ea typeface="楷体" pitchFamily="49" charset="-122"/>
            </a:endParaRPr>
          </a:p>
        </p:txBody>
      </p:sp>
      <p:sp>
        <p:nvSpPr>
          <p:cNvPr id="8" name="线形标注 1 7"/>
          <p:cNvSpPr/>
          <p:nvPr/>
        </p:nvSpPr>
        <p:spPr>
          <a:xfrm flipH="1">
            <a:off x="2843808" y="3271292"/>
            <a:ext cx="5400600" cy="1872208"/>
          </a:xfrm>
          <a:prstGeom prst="borderCallout1">
            <a:avLst>
              <a:gd name="adj1" fmla="val 49747"/>
              <a:gd name="adj2" fmla="val 100352"/>
              <a:gd name="adj3" fmla="val -13487"/>
              <a:gd name="adj4" fmla="val 129103"/>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000" b="1" dirty="0">
                <a:solidFill>
                  <a:srgbClr val="FF0000"/>
                </a:solidFill>
                <a:latin typeface="楷体" pitchFamily="49" charset="-122"/>
                <a:ea typeface="楷体" pitchFamily="49" charset="-122"/>
              </a:rPr>
              <a:t>1.</a:t>
            </a:r>
            <a:r>
              <a:rPr lang="zh-CN" altLang="zh-CN" sz="1000" b="1" dirty="0">
                <a:solidFill>
                  <a:srgbClr val="FF0000"/>
                </a:solidFill>
                <a:latin typeface="楷体" pitchFamily="49" charset="-122"/>
                <a:ea typeface="楷体" pitchFamily="49" charset="-122"/>
              </a:rPr>
              <a:t>党政管理培训：</a:t>
            </a:r>
            <a:r>
              <a:rPr lang="zh-CN" altLang="zh-CN" sz="1000" b="1" dirty="0">
                <a:solidFill>
                  <a:schemeClr val="tx1"/>
                </a:solidFill>
                <a:latin typeface="楷体" pitchFamily="49" charset="-122"/>
                <a:ea typeface="楷体" pitchFamily="49" charset="-122"/>
              </a:rPr>
              <a:t>是指针对各级党政机关公务员、各级各类事业单位党政管理干部进行的党的方针政策及科学理论、党纪国法、行政管理知识等培训。</a:t>
            </a:r>
          </a:p>
          <a:p>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企业经营管理培训：</a:t>
            </a:r>
            <a:r>
              <a:rPr lang="zh-CN" altLang="zh-CN" sz="1000" b="1" dirty="0">
                <a:solidFill>
                  <a:schemeClr val="tx1"/>
                </a:solidFill>
                <a:latin typeface="楷体" pitchFamily="49" charset="-122"/>
                <a:ea typeface="楷体" pitchFamily="49" charset="-122"/>
              </a:rPr>
              <a:t>是指针对各行各业企业经营管理岗位工作人员进行的企业经营管理专业知识培训。</a:t>
            </a:r>
          </a:p>
          <a:p>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专业技术培训：</a:t>
            </a:r>
            <a:r>
              <a:rPr lang="zh-CN" altLang="zh-CN" sz="1000" b="1" dirty="0">
                <a:solidFill>
                  <a:schemeClr val="tx1"/>
                </a:solidFill>
                <a:latin typeface="楷体" pitchFamily="49" charset="-122"/>
                <a:ea typeface="楷体" pitchFamily="49" charset="-122"/>
              </a:rPr>
              <a:t>是指针对各行各业从事专业技术岗位工作人员进行的专业技术知识培训。如工程技术人员、农业技术人员、教师、会计人员、统计人员、</a:t>
            </a:r>
            <a:r>
              <a:rPr lang="en-US" altLang="zh-CN" sz="1000" b="1" dirty="0" err="1">
                <a:solidFill>
                  <a:schemeClr val="tx1"/>
                </a:solidFill>
                <a:latin typeface="楷体" pitchFamily="49" charset="-122"/>
                <a:ea typeface="楷体" pitchFamily="49" charset="-122"/>
                <a:hlinkClick r:id="rId2"/>
              </a:rPr>
              <a:t>公证人员</a:t>
            </a:r>
            <a:r>
              <a:rPr lang="zh-CN" altLang="zh-CN" sz="1000" b="1" dirty="0">
                <a:solidFill>
                  <a:schemeClr val="tx1"/>
                </a:solidFill>
                <a:latin typeface="楷体" pitchFamily="49" charset="-122"/>
                <a:ea typeface="楷体" pitchFamily="49" charset="-122"/>
              </a:rPr>
              <a:t>、政工人员。</a:t>
            </a:r>
          </a:p>
          <a:p>
            <a:r>
              <a:rPr lang="en-US" altLang="zh-CN" sz="1000" b="1" dirty="0">
                <a:solidFill>
                  <a:srgbClr val="FF0000"/>
                </a:solidFill>
                <a:latin typeface="楷体" pitchFamily="49" charset="-122"/>
                <a:ea typeface="楷体" pitchFamily="49" charset="-122"/>
              </a:rPr>
              <a:t>4.</a:t>
            </a:r>
            <a:r>
              <a:rPr lang="zh-CN" altLang="zh-CN" sz="1000" b="1" dirty="0">
                <a:solidFill>
                  <a:srgbClr val="FF0000"/>
                </a:solidFill>
                <a:latin typeface="楷体" pitchFamily="49" charset="-122"/>
                <a:ea typeface="楷体" pitchFamily="49" charset="-122"/>
              </a:rPr>
              <a:t>职业技能培训：</a:t>
            </a:r>
            <a:r>
              <a:rPr lang="zh-CN" altLang="zh-CN" sz="1000" b="1" dirty="0">
                <a:solidFill>
                  <a:schemeClr val="tx1"/>
                </a:solidFill>
                <a:latin typeface="楷体" pitchFamily="49" charset="-122"/>
                <a:ea typeface="楷体" pitchFamily="49" charset="-122"/>
              </a:rPr>
              <a:t>是指针对各行各类专门从事职业技能岗位工作人员进行的工作技能知识培训。</a:t>
            </a:r>
          </a:p>
          <a:p>
            <a:r>
              <a:rPr lang="en-US" altLang="zh-CN" sz="1000" b="1" dirty="0">
                <a:solidFill>
                  <a:schemeClr val="tx1"/>
                </a:solidFill>
                <a:latin typeface="楷体" pitchFamily="49" charset="-122"/>
                <a:ea typeface="楷体" pitchFamily="49" charset="-122"/>
              </a:rPr>
              <a:t>5.</a:t>
            </a:r>
            <a:r>
              <a:rPr lang="zh-CN" altLang="zh-CN" sz="1000" b="1" dirty="0">
                <a:solidFill>
                  <a:schemeClr val="tx1"/>
                </a:solidFill>
                <a:latin typeface="楷体" pitchFamily="49" charset="-122"/>
                <a:ea typeface="楷体" pitchFamily="49" charset="-122"/>
              </a:rPr>
              <a:t>农村劳动者：是指从事农业产业的劳动者。</a:t>
            </a:r>
          </a:p>
          <a:p>
            <a:r>
              <a:rPr lang="en-US" altLang="zh-CN" sz="1000" b="1" dirty="0">
                <a:solidFill>
                  <a:srgbClr val="FF0000"/>
                </a:solidFill>
                <a:latin typeface="楷体" pitchFamily="49" charset="-122"/>
                <a:ea typeface="楷体" pitchFamily="49" charset="-122"/>
              </a:rPr>
              <a:t>6.</a:t>
            </a:r>
            <a:r>
              <a:rPr lang="zh-CN" altLang="zh-CN" sz="1000" b="1" dirty="0">
                <a:solidFill>
                  <a:srgbClr val="FF0000"/>
                </a:solidFill>
                <a:latin typeface="楷体" pitchFamily="49" charset="-122"/>
                <a:ea typeface="楷体" pitchFamily="49" charset="-122"/>
              </a:rPr>
              <a:t>进城务工人员：</a:t>
            </a:r>
            <a:r>
              <a:rPr lang="zh-CN" altLang="zh-CN" sz="1000" b="1" dirty="0">
                <a:solidFill>
                  <a:schemeClr val="tx1"/>
                </a:solidFill>
                <a:latin typeface="楷体" pitchFamily="49" charset="-122"/>
                <a:ea typeface="楷体" pitchFamily="49" charset="-122"/>
              </a:rPr>
              <a:t>是指户籍登记在乡村，进入城镇从事技术含量较低的体力</a:t>
            </a:r>
            <a:r>
              <a:rPr lang="en-US" altLang="zh-CN" sz="1000" b="1" dirty="0" err="1">
                <a:solidFill>
                  <a:schemeClr val="tx1"/>
                </a:solidFill>
                <a:latin typeface="楷体" pitchFamily="49" charset="-122"/>
                <a:ea typeface="楷体" pitchFamily="49" charset="-122"/>
                <a:hlinkClick r:id="rId3"/>
              </a:rPr>
              <a:t>劳动</a:t>
            </a:r>
            <a:r>
              <a:rPr lang="zh-CN" altLang="zh-CN" sz="1000" b="1" dirty="0">
                <a:solidFill>
                  <a:schemeClr val="tx1"/>
                </a:solidFill>
                <a:latin typeface="楷体" pitchFamily="49" charset="-122"/>
                <a:ea typeface="楷体" pitchFamily="49" charset="-122"/>
              </a:rPr>
              <a:t>，且工资待遇较低的人员（含农村劳动力转移培训人员）。</a:t>
            </a:r>
          </a:p>
          <a:p>
            <a:r>
              <a:rPr lang="en-US" altLang="zh-CN" sz="1000" b="1" dirty="0">
                <a:solidFill>
                  <a:srgbClr val="FF0000"/>
                </a:solidFill>
                <a:latin typeface="楷体" pitchFamily="49" charset="-122"/>
                <a:ea typeface="楷体" pitchFamily="49" charset="-122"/>
              </a:rPr>
              <a:t>7.</a:t>
            </a:r>
            <a:r>
              <a:rPr lang="zh-CN" altLang="zh-CN" sz="1000" b="1" dirty="0">
                <a:solidFill>
                  <a:srgbClr val="FF0000"/>
                </a:solidFill>
                <a:latin typeface="楷体" pitchFamily="49" charset="-122"/>
                <a:ea typeface="楷体" pitchFamily="49" charset="-122"/>
              </a:rPr>
              <a:t>学生：</a:t>
            </a:r>
            <a:r>
              <a:rPr lang="zh-CN" altLang="zh-CN" sz="1000" b="1" dirty="0">
                <a:solidFill>
                  <a:schemeClr val="tx1"/>
                </a:solidFill>
                <a:latin typeface="楷体" pitchFamily="49" charset="-122"/>
                <a:ea typeface="楷体" pitchFamily="49" charset="-122"/>
              </a:rPr>
              <a:t>是指参加文化、艺术、体育、知识普及等兴趣培训的学生、儿童。</a:t>
            </a:r>
          </a:p>
          <a:p>
            <a:r>
              <a:rPr lang="en-US" altLang="zh-CN" sz="1000" b="1" dirty="0">
                <a:solidFill>
                  <a:srgbClr val="FF0000"/>
                </a:solidFill>
                <a:latin typeface="楷体" pitchFamily="49" charset="-122"/>
                <a:ea typeface="楷体" pitchFamily="49" charset="-122"/>
              </a:rPr>
              <a:t>8.</a:t>
            </a:r>
            <a:r>
              <a:rPr lang="zh-CN" altLang="zh-CN" sz="1000" b="1" dirty="0">
                <a:solidFill>
                  <a:srgbClr val="FF0000"/>
                </a:solidFill>
                <a:latin typeface="楷体" pitchFamily="49" charset="-122"/>
                <a:ea typeface="楷体" pitchFamily="49" charset="-122"/>
              </a:rPr>
              <a:t>老年人：</a:t>
            </a:r>
            <a:r>
              <a:rPr lang="zh-CN" altLang="zh-CN" sz="1000" b="1" dirty="0">
                <a:solidFill>
                  <a:schemeClr val="tx1"/>
                </a:solidFill>
                <a:latin typeface="楷体" pitchFamily="49" charset="-122"/>
                <a:ea typeface="楷体" pitchFamily="49" charset="-122"/>
              </a:rPr>
              <a:t>是指已经离退休人员。</a:t>
            </a:r>
          </a:p>
        </p:txBody>
      </p:sp>
      <p:sp>
        <p:nvSpPr>
          <p:cNvPr id="9" name="线形标注 1 8"/>
          <p:cNvSpPr/>
          <p:nvPr/>
        </p:nvSpPr>
        <p:spPr>
          <a:xfrm>
            <a:off x="3635896" y="1995686"/>
            <a:ext cx="1512168" cy="648072"/>
          </a:xfrm>
          <a:prstGeom prst="borderCallout1">
            <a:avLst>
              <a:gd name="adj1" fmla="val 1647"/>
              <a:gd name="adj2" fmla="val 51220"/>
              <a:gd name="adj3" fmla="val -73489"/>
              <a:gd name="adj4" fmla="val 102305"/>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集中培训：</a:t>
            </a:r>
            <a:r>
              <a:rPr lang="zh-CN" altLang="zh-CN" sz="1000" dirty="0">
                <a:solidFill>
                  <a:schemeClr val="tx1"/>
                </a:solidFill>
                <a:latin typeface="楷体" pitchFamily="49" charset="-122"/>
                <a:ea typeface="楷体" pitchFamily="49" charset="-122"/>
              </a:rPr>
              <a:t>是指学员集中，以班级为单位组织当面授课的培训模式。</a:t>
            </a:r>
          </a:p>
        </p:txBody>
      </p:sp>
      <p:sp>
        <p:nvSpPr>
          <p:cNvPr id="10" name="线形标注 1 9"/>
          <p:cNvSpPr/>
          <p:nvPr/>
        </p:nvSpPr>
        <p:spPr>
          <a:xfrm>
            <a:off x="5220072" y="2139702"/>
            <a:ext cx="1512168" cy="576064"/>
          </a:xfrm>
          <a:prstGeom prst="borderCallout1">
            <a:avLst>
              <a:gd name="adj1" fmla="val 1647"/>
              <a:gd name="adj2" fmla="val 51220"/>
              <a:gd name="adj3" fmla="val -96204"/>
              <a:gd name="adj4" fmla="val 116505"/>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远程培训：</a:t>
            </a:r>
            <a:r>
              <a:rPr lang="zh-CN" altLang="zh-CN" sz="1000" dirty="0">
                <a:solidFill>
                  <a:schemeClr val="tx1"/>
                </a:solidFill>
                <a:latin typeface="楷体" pitchFamily="49" charset="-122"/>
                <a:ea typeface="楷体" pitchFamily="49" charset="-122"/>
              </a:rPr>
              <a:t>是指学员通过远程开放服务平台学习的培训模式。</a:t>
            </a:r>
          </a:p>
        </p:txBody>
      </p:sp>
      <p:sp>
        <p:nvSpPr>
          <p:cNvPr id="12" name="线形标注 1 11"/>
          <p:cNvSpPr/>
          <p:nvPr/>
        </p:nvSpPr>
        <p:spPr>
          <a:xfrm>
            <a:off x="6876256" y="2067694"/>
            <a:ext cx="1872208" cy="648072"/>
          </a:xfrm>
          <a:prstGeom prst="borderCallout1">
            <a:avLst>
              <a:gd name="adj1" fmla="val 1647"/>
              <a:gd name="adj2" fmla="val 51220"/>
              <a:gd name="adj3" fmla="val -84847"/>
              <a:gd name="adj4" fmla="val 19142"/>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跟岗实践：</a:t>
            </a:r>
            <a:r>
              <a:rPr lang="zh-CN" altLang="zh-CN" sz="1000" dirty="0">
                <a:solidFill>
                  <a:schemeClr val="tx1"/>
                </a:solidFill>
                <a:latin typeface="楷体" pitchFamily="49" charset="-122"/>
                <a:ea typeface="楷体" pitchFamily="49" charset="-122"/>
              </a:rPr>
              <a:t>是指学员到优质教育资源学校，参与指导教师的各教育教学环节、科学研究进行实践、研修的培训模式。</a:t>
            </a:r>
          </a:p>
        </p:txBody>
      </p:sp>
      <p:sp>
        <p:nvSpPr>
          <p:cNvPr id="13" name="线形标注 1 12"/>
          <p:cNvSpPr/>
          <p:nvPr/>
        </p:nvSpPr>
        <p:spPr>
          <a:xfrm>
            <a:off x="6300192" y="123478"/>
            <a:ext cx="2232248" cy="360040"/>
          </a:xfrm>
          <a:prstGeom prst="borderCallout1">
            <a:avLst>
              <a:gd name="adj1" fmla="val 101935"/>
              <a:gd name="adj2" fmla="val 48566"/>
              <a:gd name="adj3" fmla="val 202274"/>
              <a:gd name="adj4" fmla="val 71722"/>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注册学生数：</a:t>
            </a:r>
            <a:r>
              <a:rPr lang="zh-CN" altLang="zh-CN" sz="1000" b="1" dirty="0">
                <a:solidFill>
                  <a:schemeClr val="tx1"/>
                </a:solidFill>
                <a:latin typeface="楷体" pitchFamily="49" charset="-122"/>
                <a:ea typeface="楷体" pitchFamily="49" charset="-122"/>
              </a:rPr>
              <a:t>是指上学年登记注册的培训学生人数。</a:t>
            </a:r>
          </a:p>
        </p:txBody>
      </p:sp>
      <p:sp>
        <p:nvSpPr>
          <p:cNvPr id="14" name="线形标注 1 13"/>
          <p:cNvSpPr/>
          <p:nvPr/>
        </p:nvSpPr>
        <p:spPr>
          <a:xfrm>
            <a:off x="179512" y="843558"/>
            <a:ext cx="1728192" cy="648072"/>
          </a:xfrm>
          <a:prstGeom prst="borderCallout1">
            <a:avLst>
              <a:gd name="adj1" fmla="val 103193"/>
              <a:gd name="adj2" fmla="val 50304"/>
              <a:gd name="adj3" fmla="val 224736"/>
              <a:gd name="adj4" fmla="val 34677"/>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进修及培训：</a:t>
            </a:r>
            <a:r>
              <a:rPr lang="zh-CN" altLang="zh-CN" sz="1000" dirty="0">
                <a:solidFill>
                  <a:schemeClr val="tx1"/>
                </a:solidFill>
                <a:latin typeface="楷体" pitchFamily="49" charset="-122"/>
                <a:ea typeface="楷体" pitchFamily="49" charset="-122"/>
              </a:rPr>
              <a:t>是指在高等学校（机构）进行的各类非学历教育，其中包括资格证书、岗位证书培训。</a:t>
            </a:r>
          </a:p>
        </p:txBody>
      </p:sp>
      <p:sp>
        <p:nvSpPr>
          <p:cNvPr id="15" name="线形标注 1 14"/>
          <p:cNvSpPr/>
          <p:nvPr/>
        </p:nvSpPr>
        <p:spPr>
          <a:xfrm>
            <a:off x="1763688" y="1563638"/>
            <a:ext cx="1728192" cy="648072"/>
          </a:xfrm>
          <a:prstGeom prst="borderCallout1">
            <a:avLst>
              <a:gd name="adj1" fmla="val 137398"/>
              <a:gd name="adj2" fmla="val 8617"/>
              <a:gd name="adj3" fmla="val 97536"/>
              <a:gd name="adj4" fmla="val 49107"/>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资格证书培训：</a:t>
            </a:r>
            <a:r>
              <a:rPr lang="zh-CN" altLang="zh-CN" sz="1000" dirty="0">
                <a:solidFill>
                  <a:schemeClr val="tx1"/>
                </a:solidFill>
                <a:latin typeface="楷体" pitchFamily="49" charset="-122"/>
                <a:ea typeface="楷体" pitchFamily="49" charset="-122"/>
              </a:rPr>
              <a:t>是指接受培训的各类人员经过学习及考试合格，取得达到岗位要求的职业资格证书的培训。</a:t>
            </a:r>
          </a:p>
        </p:txBody>
      </p:sp>
      <p:sp>
        <p:nvSpPr>
          <p:cNvPr id="16" name="线形标注 1 15"/>
          <p:cNvSpPr/>
          <p:nvPr/>
        </p:nvSpPr>
        <p:spPr>
          <a:xfrm>
            <a:off x="1907704" y="2715766"/>
            <a:ext cx="2304256" cy="432048"/>
          </a:xfrm>
          <a:prstGeom prst="borderCallout1">
            <a:avLst>
              <a:gd name="adj1" fmla="val -38971"/>
              <a:gd name="adj2" fmla="val -1604"/>
              <a:gd name="adj3" fmla="val -3476"/>
              <a:gd name="adj4" fmla="val 50009"/>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岗位证书培训：</a:t>
            </a:r>
            <a:r>
              <a:rPr lang="zh-CN" altLang="zh-CN" sz="900" dirty="0">
                <a:solidFill>
                  <a:schemeClr val="tx1"/>
                </a:solidFill>
                <a:latin typeface="楷体" pitchFamily="49" charset="-122"/>
                <a:ea typeface="楷体" pitchFamily="49" charset="-122"/>
              </a:rPr>
              <a:t>是指接受培训的各类人员经过学习及考试合格，颁发岗位合格证书和上岗任职聘任书的培训。</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0"/>
            <a:ext cx="2877711"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371</a:t>
            </a:r>
            <a:r>
              <a:rPr lang="zh-CN" altLang="zh-CN" sz="2000" dirty="0">
                <a:solidFill>
                  <a:schemeClr val="bg1"/>
                </a:solidFill>
                <a:latin typeface="黑体" pitchFamily="49" charset="-122"/>
                <a:ea typeface="黑体" pitchFamily="49" charset="-122"/>
              </a:rPr>
              <a:t>外国留学生情况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467544" y="843558"/>
          <a:ext cx="7920879" cy="3456385"/>
        </p:xfrm>
        <a:graphic>
          <a:graphicData uri="http://schemas.openxmlformats.org/drawingml/2006/table">
            <a:tbl>
              <a:tblPr/>
              <a:tblGrid>
                <a:gridCol w="864686">
                  <a:extLst>
                    <a:ext uri="{9D8B030D-6E8A-4147-A177-3AD203B41FA5}">
                      <a16:colId xmlns:a16="http://schemas.microsoft.com/office/drawing/2014/main" val="20000"/>
                    </a:ext>
                  </a:extLst>
                </a:gridCol>
                <a:gridCol w="864686">
                  <a:extLst>
                    <a:ext uri="{9D8B030D-6E8A-4147-A177-3AD203B41FA5}">
                      <a16:colId xmlns:a16="http://schemas.microsoft.com/office/drawing/2014/main" val="20001"/>
                    </a:ext>
                  </a:extLst>
                </a:gridCol>
                <a:gridCol w="559560">
                  <a:extLst>
                    <a:ext uri="{9D8B030D-6E8A-4147-A177-3AD203B41FA5}">
                      <a16:colId xmlns:a16="http://schemas.microsoft.com/office/drawing/2014/main" val="20002"/>
                    </a:ext>
                  </a:extLst>
                </a:gridCol>
                <a:gridCol w="559560">
                  <a:extLst>
                    <a:ext uri="{9D8B030D-6E8A-4147-A177-3AD203B41FA5}">
                      <a16:colId xmlns:a16="http://schemas.microsoft.com/office/drawing/2014/main" val="20003"/>
                    </a:ext>
                  </a:extLst>
                </a:gridCol>
                <a:gridCol w="552865">
                  <a:extLst>
                    <a:ext uri="{9D8B030D-6E8A-4147-A177-3AD203B41FA5}">
                      <a16:colId xmlns:a16="http://schemas.microsoft.com/office/drawing/2014/main" val="20004"/>
                    </a:ext>
                  </a:extLst>
                </a:gridCol>
                <a:gridCol w="552386">
                  <a:extLst>
                    <a:ext uri="{9D8B030D-6E8A-4147-A177-3AD203B41FA5}">
                      <a16:colId xmlns:a16="http://schemas.microsoft.com/office/drawing/2014/main" val="20005"/>
                    </a:ext>
                  </a:extLst>
                </a:gridCol>
                <a:gridCol w="602603">
                  <a:extLst>
                    <a:ext uri="{9D8B030D-6E8A-4147-A177-3AD203B41FA5}">
                      <a16:colId xmlns:a16="http://schemas.microsoft.com/office/drawing/2014/main" val="20006"/>
                    </a:ext>
                  </a:extLst>
                </a:gridCol>
                <a:gridCol w="602603">
                  <a:extLst>
                    <a:ext uri="{9D8B030D-6E8A-4147-A177-3AD203B41FA5}">
                      <a16:colId xmlns:a16="http://schemas.microsoft.com/office/drawing/2014/main" val="20007"/>
                    </a:ext>
                  </a:extLst>
                </a:gridCol>
                <a:gridCol w="552386">
                  <a:extLst>
                    <a:ext uri="{9D8B030D-6E8A-4147-A177-3AD203B41FA5}">
                      <a16:colId xmlns:a16="http://schemas.microsoft.com/office/drawing/2014/main" val="20008"/>
                    </a:ext>
                  </a:extLst>
                </a:gridCol>
                <a:gridCol w="552386">
                  <a:extLst>
                    <a:ext uri="{9D8B030D-6E8A-4147-A177-3AD203B41FA5}">
                      <a16:colId xmlns:a16="http://schemas.microsoft.com/office/drawing/2014/main" val="20009"/>
                    </a:ext>
                  </a:extLst>
                </a:gridCol>
                <a:gridCol w="552386">
                  <a:extLst>
                    <a:ext uri="{9D8B030D-6E8A-4147-A177-3AD203B41FA5}">
                      <a16:colId xmlns:a16="http://schemas.microsoft.com/office/drawing/2014/main" val="20010"/>
                    </a:ext>
                  </a:extLst>
                </a:gridCol>
                <a:gridCol w="552386">
                  <a:extLst>
                    <a:ext uri="{9D8B030D-6E8A-4147-A177-3AD203B41FA5}">
                      <a16:colId xmlns:a16="http://schemas.microsoft.com/office/drawing/2014/main" val="20011"/>
                    </a:ext>
                  </a:extLst>
                </a:gridCol>
                <a:gridCol w="552386">
                  <a:extLst>
                    <a:ext uri="{9D8B030D-6E8A-4147-A177-3AD203B41FA5}">
                      <a16:colId xmlns:a16="http://schemas.microsoft.com/office/drawing/2014/main" val="20012"/>
                    </a:ext>
                  </a:extLst>
                </a:gridCol>
              </a:tblGrid>
              <a:tr h="141018">
                <a:tc rowSpan="2" gridSpan="2">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hMerge="1">
                  <a:txBody>
                    <a:bodyPr/>
                    <a:lstStyle/>
                    <a:p>
                      <a:endParaRPr lang="zh-CN" altLang="en-US"/>
                    </a:p>
                  </a:txBody>
                  <a:tcPr/>
                </a:tc>
                <a:tc rowSpan="2">
                  <a:txBody>
                    <a:bodyPr/>
                    <a:lstStyle/>
                    <a:p>
                      <a:pPr algn="ctr">
                        <a:spcAft>
                          <a:spcPts val="0"/>
                        </a:spcAft>
                      </a:pPr>
                      <a:r>
                        <a:rPr lang="zh-CN" sz="800" kern="100">
                          <a:latin typeface="Times New Roman"/>
                          <a:ea typeface="宋体"/>
                        </a:rPr>
                        <a:t>编</a:t>
                      </a:r>
                      <a:endParaRPr lang="zh-CN" sz="900" kern="100">
                        <a:latin typeface="Times New Roman"/>
                        <a:ea typeface="宋体"/>
                      </a:endParaRPr>
                    </a:p>
                    <a:p>
                      <a:pPr algn="ctr">
                        <a:spcAft>
                          <a:spcPts val="0"/>
                        </a:spcAft>
                      </a:pPr>
                      <a:r>
                        <a:rPr lang="zh-CN" sz="800" kern="100">
                          <a:latin typeface="Times New Roman"/>
                          <a:ea typeface="宋体"/>
                        </a:rPr>
                        <a:t>号</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毕（结）业生数</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授予学位数</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dirty="0">
                          <a:latin typeface="Times New Roman"/>
                          <a:ea typeface="宋体"/>
                        </a:rPr>
                        <a:t>招生数</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spcAft>
                          <a:spcPts val="0"/>
                        </a:spcAft>
                      </a:pPr>
                      <a:r>
                        <a:rPr lang="zh-CN" sz="800" kern="100" dirty="0">
                          <a:latin typeface="Times New Roman"/>
                          <a:ea typeface="宋体"/>
                        </a:rPr>
                        <a:t>在校（注册）生数</a:t>
                      </a: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400991">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其中：春季招生</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第一年</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第二年</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第三年</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第四年</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第五年及以上</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1018">
                <a:tc gridSpan="2">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1018">
                <a:tc gridSpan="2">
                  <a:txBody>
                    <a:bodyPr/>
                    <a:lstStyle/>
                    <a:p>
                      <a:pPr indent="337185" algn="just">
                        <a:spcAft>
                          <a:spcPts val="0"/>
                        </a:spcAft>
                      </a:pPr>
                      <a:r>
                        <a:rPr lang="zh-CN" sz="800" b="1" kern="100" dirty="0">
                          <a:latin typeface="Times New Roman"/>
                          <a:ea typeface="宋体"/>
                        </a:rPr>
                        <a:t>总计</a:t>
                      </a: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just">
                        <a:spcAft>
                          <a:spcPts val="0"/>
                        </a:spcAft>
                      </a:pPr>
                      <a:r>
                        <a:rPr lang="en-US" sz="800" kern="100">
                          <a:latin typeface="宋体"/>
                          <a:ea typeface="宋体"/>
                        </a:rPr>
                        <a:t>01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1018">
                <a:tc gridSpan="2">
                  <a:txBody>
                    <a:bodyPr/>
                    <a:lstStyle/>
                    <a:p>
                      <a:pPr algn="ctr">
                        <a:spcAft>
                          <a:spcPts val="0"/>
                        </a:spcAft>
                      </a:pPr>
                      <a:r>
                        <a:rPr lang="zh-CN" sz="800" kern="100">
                          <a:latin typeface="Times New Roman"/>
                          <a:ea typeface="宋体"/>
                        </a:rPr>
                        <a:t>其中：女</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just">
                        <a:spcAft>
                          <a:spcPts val="0"/>
                        </a:spcAft>
                      </a:pPr>
                      <a:r>
                        <a:rPr lang="en-US" sz="800" kern="100">
                          <a:latin typeface="宋体"/>
                          <a:ea typeface="宋体"/>
                        </a:rPr>
                        <a:t>02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41018">
                <a:tc rowSpan="5">
                  <a:txBody>
                    <a:bodyPr/>
                    <a:lstStyle/>
                    <a:p>
                      <a:pPr algn="ctr">
                        <a:spcAft>
                          <a:spcPts val="0"/>
                        </a:spcAft>
                      </a:pPr>
                      <a:r>
                        <a:rPr lang="zh-CN" sz="800" kern="100" dirty="0">
                          <a:latin typeface="Times New Roman"/>
                          <a:ea typeface="宋体"/>
                        </a:rPr>
                        <a:t>按学历分</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100">
                          <a:latin typeface="Times New Roman"/>
                          <a:ea typeface="宋体"/>
                        </a:rPr>
                        <a:t>小计</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专科</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228600"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本科</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硕士研究生</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博士研究生 </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07</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41018">
                <a:tc gridSpan="2">
                  <a:txBody>
                    <a:bodyPr/>
                    <a:lstStyle/>
                    <a:p>
                      <a:pPr algn="ctr">
                        <a:spcAft>
                          <a:spcPts val="0"/>
                        </a:spcAft>
                      </a:pPr>
                      <a:r>
                        <a:rPr lang="zh-CN" sz="800" kern="100" dirty="0">
                          <a:latin typeface="Times New Roman"/>
                          <a:ea typeface="宋体"/>
                        </a:rPr>
                        <a:t>培训</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just">
                        <a:spcAft>
                          <a:spcPts val="0"/>
                        </a:spcAft>
                      </a:pPr>
                      <a:r>
                        <a:rPr lang="en-US" sz="800" kern="100">
                          <a:latin typeface="宋体"/>
                          <a:ea typeface="宋体"/>
                        </a:rPr>
                        <a:t>08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41018">
                <a:tc rowSpan="6">
                  <a:txBody>
                    <a:bodyPr/>
                    <a:lstStyle/>
                    <a:p>
                      <a:pPr marL="0" algn="ctr" defTabSz="914400" rtl="0" eaLnBrk="1" latinLnBrk="0" hangingPunct="1">
                        <a:spcAft>
                          <a:spcPts val="0"/>
                        </a:spcAft>
                      </a:pPr>
                      <a:r>
                        <a:rPr lang="zh-CN" sz="800" kern="100" dirty="0">
                          <a:solidFill>
                            <a:schemeClr val="tx1"/>
                          </a:solidFill>
                          <a:latin typeface="Times New Roman"/>
                          <a:ea typeface="宋体"/>
                          <a:cs typeface="+mn-cs"/>
                        </a:rPr>
                        <a:t>按大洲分</a:t>
                      </a: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亚洲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09</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非洲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10</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欧洲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北美洲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南美洲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41018">
                <a:tc vMerge="1">
                  <a:txBody>
                    <a:bodyPr/>
                    <a:lstStyle/>
                    <a:p>
                      <a:endParaRPr lang="zh-CN" altLang="en-US"/>
                    </a:p>
                  </a:txBody>
                  <a:tcPr/>
                </a:tc>
                <a:tc>
                  <a:txBody>
                    <a:bodyPr/>
                    <a:lstStyle/>
                    <a:p>
                      <a:pPr algn="just">
                        <a:spcAft>
                          <a:spcPts val="0"/>
                        </a:spcAft>
                      </a:pPr>
                      <a:r>
                        <a:rPr lang="zh-CN" sz="800" kern="100">
                          <a:latin typeface="Times New Roman"/>
                          <a:ea typeface="宋体"/>
                        </a:rPr>
                        <a:t>大洋洲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41018">
                <a:tc rowSpan="5">
                  <a:txBody>
                    <a:bodyPr/>
                    <a:lstStyle/>
                    <a:p>
                      <a:pPr marL="0" algn="ctr" defTabSz="914400" rtl="0" eaLnBrk="1" latinLnBrk="0" hangingPunct="1">
                        <a:spcAft>
                          <a:spcPts val="0"/>
                        </a:spcAft>
                      </a:pPr>
                      <a:r>
                        <a:rPr lang="zh-CN" sz="800" kern="100" dirty="0">
                          <a:solidFill>
                            <a:schemeClr val="tx1"/>
                          </a:solidFill>
                          <a:latin typeface="Times New Roman"/>
                          <a:ea typeface="宋体"/>
                          <a:cs typeface="+mn-cs"/>
                        </a:rPr>
                        <a:t>按经费来源分</a:t>
                      </a: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国际组织资助</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64522">
                <a:tc vMerge="1">
                  <a:txBody>
                    <a:bodyPr/>
                    <a:lstStyle/>
                    <a:p>
                      <a:endParaRPr lang="zh-CN" altLang="en-US"/>
                    </a:p>
                  </a:txBody>
                  <a:tcPr/>
                </a:tc>
                <a:tc>
                  <a:txBody>
                    <a:bodyPr/>
                    <a:lstStyle/>
                    <a:p>
                      <a:pPr algn="just">
                        <a:spcAft>
                          <a:spcPts val="0"/>
                        </a:spcAft>
                      </a:pPr>
                      <a:r>
                        <a:rPr lang="zh-CN" sz="800" kern="100">
                          <a:latin typeface="Times New Roman"/>
                          <a:ea typeface="宋体"/>
                        </a:rPr>
                        <a:t>中国政府资助</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64522">
                <a:tc vMerge="1">
                  <a:txBody>
                    <a:bodyPr/>
                    <a:lstStyle/>
                    <a:p>
                      <a:endParaRPr lang="zh-CN" altLang="en-US"/>
                    </a:p>
                  </a:txBody>
                  <a:tcPr/>
                </a:tc>
                <a:tc>
                  <a:txBody>
                    <a:bodyPr/>
                    <a:lstStyle/>
                    <a:p>
                      <a:pPr algn="just">
                        <a:spcAft>
                          <a:spcPts val="0"/>
                        </a:spcAft>
                      </a:pPr>
                      <a:r>
                        <a:rPr lang="zh-CN" sz="800" kern="100">
                          <a:latin typeface="Times New Roman"/>
                          <a:ea typeface="宋体"/>
                        </a:rPr>
                        <a:t>本国政府资助</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17</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64522">
                <a:tc vMerge="1">
                  <a:txBody>
                    <a:bodyPr/>
                    <a:lstStyle/>
                    <a:p>
                      <a:endParaRPr lang="zh-CN" altLang="en-US"/>
                    </a:p>
                  </a:txBody>
                  <a:tcPr/>
                </a:tc>
                <a:tc>
                  <a:txBody>
                    <a:bodyPr/>
                    <a:lstStyle/>
                    <a:p>
                      <a:pPr algn="just">
                        <a:spcAft>
                          <a:spcPts val="0"/>
                        </a:spcAft>
                      </a:pPr>
                      <a:r>
                        <a:rPr lang="zh-CN" sz="800" kern="100">
                          <a:latin typeface="Times New Roman"/>
                          <a:ea typeface="宋体"/>
                        </a:rPr>
                        <a:t>学校间交换</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164522">
                <a:tc vMerge="1">
                  <a:txBody>
                    <a:bodyPr/>
                    <a:lstStyle/>
                    <a:p>
                      <a:endParaRPr lang="zh-CN" altLang="en-US"/>
                    </a:p>
                  </a:txBody>
                  <a:tcPr/>
                </a:tc>
                <a:tc>
                  <a:txBody>
                    <a:bodyPr/>
                    <a:lstStyle/>
                    <a:p>
                      <a:pPr algn="just">
                        <a:spcAft>
                          <a:spcPts val="0"/>
                        </a:spcAft>
                      </a:pPr>
                      <a:r>
                        <a:rPr lang="zh-CN" sz="800" kern="100">
                          <a:latin typeface="Times New Roman"/>
                          <a:ea typeface="宋体"/>
                        </a:rPr>
                        <a:t>自费</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100">
                          <a:latin typeface="宋体"/>
                          <a:ea typeface="宋体"/>
                        </a:rPr>
                        <a:t>19</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bl>
          </a:graphicData>
        </a:graphic>
      </p:graphicFrame>
      <p:sp>
        <p:nvSpPr>
          <p:cNvPr id="48129" name="Rectangle 1"/>
          <p:cNvSpPr>
            <a:spLocks noChangeArrowheads="1"/>
          </p:cNvSpPr>
          <p:nvPr/>
        </p:nvSpPr>
        <p:spPr bwMode="auto">
          <a:xfrm>
            <a:off x="107504" y="555526"/>
            <a:ext cx="8131072"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468313"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371</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外国留学生情况                                                                            单位：人、人次</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AutoShape 2"/>
          <p:cNvSpPr>
            <a:spLocks noChangeArrowheads="1"/>
          </p:cNvSpPr>
          <p:nvPr/>
        </p:nvSpPr>
        <p:spPr bwMode="auto">
          <a:xfrm flipH="1">
            <a:off x="3923928" y="123478"/>
            <a:ext cx="4032448" cy="432048"/>
          </a:xfrm>
          <a:prstGeom prst="wedgeRoundRectCallout">
            <a:avLst>
              <a:gd name="adj1" fmla="val 90769"/>
              <a:gd name="adj2" fmla="val 75845"/>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00" b="1" dirty="0">
                <a:solidFill>
                  <a:srgbClr val="FF0000"/>
                </a:solidFill>
                <a:latin typeface="楷体" pitchFamily="49" charset="-122"/>
                <a:ea typeface="楷体" pitchFamily="49" charset="-122"/>
              </a:rPr>
              <a:t>外国留学生：</a:t>
            </a:r>
            <a:r>
              <a:rPr lang="zh-CN" altLang="zh-CN" sz="1000" b="1" dirty="0">
                <a:latin typeface="楷体" pitchFamily="49" charset="-122"/>
                <a:ea typeface="楷体" pitchFamily="49" charset="-122"/>
              </a:rPr>
              <a:t>是指持外国护照在我国高等学校注册并接受学历教育或非学历教育的外国公民。</a:t>
            </a:r>
          </a:p>
        </p:txBody>
      </p:sp>
      <p:sp>
        <p:nvSpPr>
          <p:cNvPr id="8" name="AutoShape 2"/>
          <p:cNvSpPr>
            <a:spLocks noChangeArrowheads="1"/>
          </p:cNvSpPr>
          <p:nvPr/>
        </p:nvSpPr>
        <p:spPr bwMode="auto">
          <a:xfrm flipH="1">
            <a:off x="2627784" y="2931790"/>
            <a:ext cx="4248472" cy="1152128"/>
          </a:xfrm>
          <a:prstGeom prst="wedgeRoundRectCallout">
            <a:avLst>
              <a:gd name="adj1" fmla="val 38359"/>
              <a:gd name="adj2" fmla="val -19103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300"/>
              </a:lnSpc>
              <a:spcBef>
                <a:spcPct val="0"/>
              </a:spcBef>
              <a:spcAft>
                <a:spcPct val="0"/>
              </a:spcAft>
            </a:pPr>
            <a:r>
              <a:rPr lang="zh-CN" altLang="zh-CN" sz="900" b="1" dirty="0">
                <a:solidFill>
                  <a:srgbClr val="FF0000"/>
                </a:solidFill>
                <a:latin typeface="楷体" pitchFamily="49" charset="-122"/>
                <a:ea typeface="楷体" pitchFamily="49" charset="-122"/>
              </a:rPr>
              <a:t>毕业生数：</a:t>
            </a:r>
            <a:r>
              <a:rPr lang="zh-CN" altLang="zh-CN" sz="900" dirty="0">
                <a:latin typeface="楷体" pitchFamily="49" charset="-122"/>
                <a:ea typeface="楷体" pitchFamily="49" charset="-122"/>
              </a:rPr>
              <a:t>是指上学年度具有学籍的学生完成教学计划规定课程，考试合格，取得毕业证书的学生数。</a:t>
            </a:r>
            <a:endParaRPr lang="en-US" altLang="zh-CN" sz="900" dirty="0">
              <a:latin typeface="楷体" pitchFamily="49" charset="-122"/>
              <a:ea typeface="楷体" pitchFamily="49" charset="-122"/>
            </a:endParaRPr>
          </a:p>
          <a:p>
            <a:pPr fontAlgn="base">
              <a:lnSpc>
                <a:spcPts val="1300"/>
              </a:lnSpc>
              <a:spcBef>
                <a:spcPct val="0"/>
              </a:spcBef>
              <a:spcAft>
                <a:spcPct val="0"/>
              </a:spcAft>
            </a:pPr>
            <a:r>
              <a:rPr lang="zh-CN" altLang="zh-CN" sz="900" b="1" dirty="0">
                <a:solidFill>
                  <a:srgbClr val="FF0000"/>
                </a:solidFill>
                <a:latin typeface="楷体" pitchFamily="49" charset="-122"/>
                <a:ea typeface="楷体" pitchFamily="49" charset="-122"/>
              </a:rPr>
              <a:t>结业生数：</a:t>
            </a:r>
            <a:r>
              <a:rPr lang="zh-CN" altLang="zh-CN" sz="900" dirty="0">
                <a:latin typeface="楷体" pitchFamily="49" charset="-122"/>
                <a:ea typeface="楷体" pitchFamily="49" charset="-122"/>
              </a:rPr>
              <a:t>在学历教育中是指在规定的学习年限内，修完所学专业培养方案规定的课程和实践环节，但因个别课程或者实践环节考核不合格而未达到所学专业的毕业要求，未取得毕业证书，取得结业证书的学生；在非学历教育（如培训、进修等）中是指完成学业，考核合格，可取得培训结业证明的学生。</a:t>
            </a:r>
          </a:p>
          <a:p>
            <a:pPr fontAlgn="base">
              <a:lnSpc>
                <a:spcPts val="1500"/>
              </a:lnSpc>
              <a:spcBef>
                <a:spcPct val="0"/>
              </a:spcBef>
              <a:spcAft>
                <a:spcPct val="0"/>
              </a:spcAft>
            </a:pPr>
            <a:endParaRPr lang="zh-CN" altLang="zh-CN" sz="800" b="1" dirty="0">
              <a:latin typeface="楷体" pitchFamily="49" charset="-122"/>
              <a:ea typeface="楷体" pitchFamily="49" charset="-122"/>
              <a:cs typeface="宋体" pitchFamily="2" charset="-122"/>
            </a:endParaRPr>
          </a:p>
        </p:txBody>
      </p:sp>
      <p:sp>
        <p:nvSpPr>
          <p:cNvPr id="9" name="圆角矩形 8"/>
          <p:cNvSpPr/>
          <p:nvPr/>
        </p:nvSpPr>
        <p:spPr>
          <a:xfrm>
            <a:off x="1547664" y="4371950"/>
            <a:ext cx="5976664" cy="504056"/>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rPr>
              <a:t>毕（结）业生数、招生数为统计时期人数；学习时间不足一年的学生数应填在校生中第一年。</a:t>
            </a:r>
          </a:p>
        </p:txBody>
      </p:sp>
      <p:sp>
        <p:nvSpPr>
          <p:cNvPr id="10" name="AutoShape 2"/>
          <p:cNvSpPr>
            <a:spLocks noChangeArrowheads="1"/>
          </p:cNvSpPr>
          <p:nvPr/>
        </p:nvSpPr>
        <p:spPr bwMode="auto">
          <a:xfrm flipH="1">
            <a:off x="7020272" y="1851670"/>
            <a:ext cx="2016224" cy="936104"/>
          </a:xfrm>
          <a:prstGeom prst="wedgeRoundRectCallout">
            <a:avLst>
              <a:gd name="adj1" fmla="val 58542"/>
              <a:gd name="adj2" fmla="val -141670"/>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en-US" altLang="zh-CN" sz="900" dirty="0">
              <a:latin typeface="楷体" pitchFamily="49" charset="-122"/>
              <a:ea typeface="楷体" pitchFamily="49" charset="-122"/>
            </a:endParaRPr>
          </a:p>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注册学生数：</a:t>
            </a:r>
            <a:r>
              <a:rPr lang="zh-CN" altLang="zh-CN" sz="900" dirty="0">
                <a:latin typeface="楷体" pitchFamily="49" charset="-122"/>
                <a:ea typeface="楷体" pitchFamily="49" charset="-122"/>
              </a:rPr>
              <a:t>是指上学年登记注册的培训学生人数。</a:t>
            </a:r>
          </a:p>
          <a:p>
            <a:pPr fontAlgn="base">
              <a:lnSpc>
                <a:spcPts val="1500"/>
              </a:lnSpc>
              <a:spcBef>
                <a:spcPct val="0"/>
              </a:spcBef>
              <a:spcAft>
                <a:spcPct val="0"/>
              </a:spcAft>
            </a:pPr>
            <a:endParaRPr lang="en-US" altLang="zh-CN" sz="900" b="1" dirty="0">
              <a:latin typeface="楷体" pitchFamily="49" charset="-122"/>
              <a:ea typeface="楷体" pitchFamily="49" charset="-122"/>
            </a:endParaRPr>
          </a:p>
          <a:p>
            <a:pPr fontAlgn="base">
              <a:lnSpc>
                <a:spcPts val="1500"/>
              </a:lnSpc>
              <a:spcBef>
                <a:spcPct val="0"/>
              </a:spcBef>
              <a:spcAft>
                <a:spcPct val="0"/>
              </a:spcAft>
            </a:pPr>
            <a:endParaRPr lang="zh-CN" altLang="zh-CN" sz="900" b="1" dirty="0">
              <a:latin typeface="楷体" pitchFamily="49" charset="-122"/>
              <a:ea typeface="楷体" pitchFamily="49" charset="-122"/>
              <a:cs typeface="宋体" pitchFamily="2" charset="-122"/>
            </a:endParaRPr>
          </a:p>
        </p:txBody>
      </p:sp>
      <p:sp>
        <p:nvSpPr>
          <p:cNvPr id="11" name="AutoShape 2"/>
          <p:cNvSpPr>
            <a:spLocks noChangeArrowheads="1"/>
          </p:cNvSpPr>
          <p:nvPr/>
        </p:nvSpPr>
        <p:spPr bwMode="auto">
          <a:xfrm flipH="1">
            <a:off x="3995936" y="1995686"/>
            <a:ext cx="2232248" cy="360040"/>
          </a:xfrm>
          <a:prstGeom prst="wedgeRoundRectCallout">
            <a:avLst>
              <a:gd name="adj1" fmla="val 34239"/>
              <a:gd name="adj2" fmla="val -27849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00" b="1" dirty="0">
                <a:solidFill>
                  <a:srgbClr val="FF0000"/>
                </a:solidFill>
                <a:latin typeface="楷体" pitchFamily="49" charset="-122"/>
                <a:ea typeface="楷体" pitchFamily="49" charset="-122"/>
              </a:rPr>
              <a:t>招生数：</a:t>
            </a:r>
            <a:r>
              <a:rPr lang="zh-CN" altLang="zh-CN" sz="1000" dirty="0">
                <a:latin typeface="楷体" pitchFamily="49" charset="-122"/>
                <a:ea typeface="楷体" pitchFamily="49" charset="-122"/>
              </a:rPr>
              <a:t>是指实际招收入学的新生数。</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539552" y="51470"/>
            <a:ext cx="2364750"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411</a:t>
            </a:r>
            <a:r>
              <a:rPr lang="zh-CN" altLang="zh-CN" sz="2000" dirty="0">
                <a:solidFill>
                  <a:schemeClr val="bg1"/>
                </a:solidFill>
                <a:latin typeface="黑体" pitchFamily="49" charset="-122"/>
                <a:ea typeface="黑体" pitchFamily="49" charset="-122"/>
              </a:rPr>
              <a:t>教职工情况</a:t>
            </a:r>
          </a:p>
        </p:txBody>
      </p:sp>
      <p:graphicFrame>
        <p:nvGraphicFramePr>
          <p:cNvPr id="5" name="表格 4"/>
          <p:cNvGraphicFramePr>
            <a:graphicFrameLocks noGrp="1"/>
          </p:cNvGraphicFramePr>
          <p:nvPr/>
        </p:nvGraphicFramePr>
        <p:xfrm>
          <a:off x="323528" y="843558"/>
          <a:ext cx="8280923" cy="3672405"/>
        </p:xfrm>
        <a:graphic>
          <a:graphicData uri="http://schemas.openxmlformats.org/drawingml/2006/table">
            <a:tbl>
              <a:tblPr/>
              <a:tblGrid>
                <a:gridCol w="587354">
                  <a:extLst>
                    <a:ext uri="{9D8B030D-6E8A-4147-A177-3AD203B41FA5}">
                      <a16:colId xmlns:a16="http://schemas.microsoft.com/office/drawing/2014/main" val="20000"/>
                    </a:ext>
                  </a:extLst>
                </a:gridCol>
                <a:gridCol w="587354">
                  <a:extLst>
                    <a:ext uri="{9D8B030D-6E8A-4147-A177-3AD203B41FA5}">
                      <a16:colId xmlns:a16="http://schemas.microsoft.com/office/drawing/2014/main" val="20001"/>
                    </a:ext>
                  </a:extLst>
                </a:gridCol>
                <a:gridCol w="455644">
                  <a:extLst>
                    <a:ext uri="{9D8B030D-6E8A-4147-A177-3AD203B41FA5}">
                      <a16:colId xmlns:a16="http://schemas.microsoft.com/office/drawing/2014/main" val="20002"/>
                    </a:ext>
                  </a:extLst>
                </a:gridCol>
                <a:gridCol w="491242">
                  <a:extLst>
                    <a:ext uri="{9D8B030D-6E8A-4147-A177-3AD203B41FA5}">
                      <a16:colId xmlns:a16="http://schemas.microsoft.com/office/drawing/2014/main" val="20003"/>
                    </a:ext>
                  </a:extLst>
                </a:gridCol>
                <a:gridCol w="516159">
                  <a:extLst>
                    <a:ext uri="{9D8B030D-6E8A-4147-A177-3AD203B41FA5}">
                      <a16:colId xmlns:a16="http://schemas.microsoft.com/office/drawing/2014/main" val="20004"/>
                    </a:ext>
                  </a:extLst>
                </a:gridCol>
                <a:gridCol w="491242">
                  <a:extLst>
                    <a:ext uri="{9D8B030D-6E8A-4147-A177-3AD203B41FA5}">
                      <a16:colId xmlns:a16="http://schemas.microsoft.com/office/drawing/2014/main" val="20005"/>
                    </a:ext>
                  </a:extLst>
                </a:gridCol>
                <a:gridCol w="491242">
                  <a:extLst>
                    <a:ext uri="{9D8B030D-6E8A-4147-A177-3AD203B41FA5}">
                      <a16:colId xmlns:a16="http://schemas.microsoft.com/office/drawing/2014/main" val="20006"/>
                    </a:ext>
                  </a:extLst>
                </a:gridCol>
                <a:gridCol w="491242">
                  <a:extLst>
                    <a:ext uri="{9D8B030D-6E8A-4147-A177-3AD203B41FA5}">
                      <a16:colId xmlns:a16="http://schemas.microsoft.com/office/drawing/2014/main" val="20007"/>
                    </a:ext>
                  </a:extLst>
                </a:gridCol>
                <a:gridCol w="516159">
                  <a:extLst>
                    <a:ext uri="{9D8B030D-6E8A-4147-A177-3AD203B41FA5}">
                      <a16:colId xmlns:a16="http://schemas.microsoft.com/office/drawing/2014/main" val="20008"/>
                    </a:ext>
                  </a:extLst>
                </a:gridCol>
                <a:gridCol w="516159">
                  <a:extLst>
                    <a:ext uri="{9D8B030D-6E8A-4147-A177-3AD203B41FA5}">
                      <a16:colId xmlns:a16="http://schemas.microsoft.com/office/drawing/2014/main" val="20009"/>
                    </a:ext>
                  </a:extLst>
                </a:gridCol>
                <a:gridCol w="516159">
                  <a:extLst>
                    <a:ext uri="{9D8B030D-6E8A-4147-A177-3AD203B41FA5}">
                      <a16:colId xmlns:a16="http://schemas.microsoft.com/office/drawing/2014/main" val="20010"/>
                    </a:ext>
                  </a:extLst>
                </a:gridCol>
                <a:gridCol w="523787">
                  <a:extLst>
                    <a:ext uri="{9D8B030D-6E8A-4147-A177-3AD203B41FA5}">
                      <a16:colId xmlns:a16="http://schemas.microsoft.com/office/drawing/2014/main" val="20011"/>
                    </a:ext>
                  </a:extLst>
                </a:gridCol>
                <a:gridCol w="524295">
                  <a:extLst>
                    <a:ext uri="{9D8B030D-6E8A-4147-A177-3AD203B41FA5}">
                      <a16:colId xmlns:a16="http://schemas.microsoft.com/office/drawing/2014/main" val="20012"/>
                    </a:ext>
                  </a:extLst>
                </a:gridCol>
                <a:gridCol w="524295">
                  <a:extLst>
                    <a:ext uri="{9D8B030D-6E8A-4147-A177-3AD203B41FA5}">
                      <a16:colId xmlns:a16="http://schemas.microsoft.com/office/drawing/2014/main" val="20013"/>
                    </a:ext>
                  </a:extLst>
                </a:gridCol>
                <a:gridCol w="524295">
                  <a:extLst>
                    <a:ext uri="{9D8B030D-6E8A-4147-A177-3AD203B41FA5}">
                      <a16:colId xmlns:a16="http://schemas.microsoft.com/office/drawing/2014/main" val="20014"/>
                    </a:ext>
                  </a:extLst>
                </a:gridCol>
                <a:gridCol w="524295">
                  <a:extLst>
                    <a:ext uri="{9D8B030D-6E8A-4147-A177-3AD203B41FA5}">
                      <a16:colId xmlns:a16="http://schemas.microsoft.com/office/drawing/2014/main" val="20015"/>
                    </a:ext>
                  </a:extLst>
                </a:gridCol>
              </a:tblGrid>
              <a:tr h="152900">
                <a:tc rowSpan="3" gridSpan="2">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hMerge="1">
                  <a:txBody>
                    <a:bodyPr/>
                    <a:lstStyle/>
                    <a:p>
                      <a:endParaRPr lang="zh-CN" altLang="en-US"/>
                    </a:p>
                  </a:txBody>
                  <a:tcPr/>
                </a:tc>
                <a:tc rowSpan="3">
                  <a:txBody>
                    <a:bodyPr/>
                    <a:lstStyle/>
                    <a:p>
                      <a:pPr algn="ctr">
                        <a:spcAft>
                          <a:spcPts val="0"/>
                        </a:spcAft>
                      </a:pPr>
                      <a:r>
                        <a:rPr lang="zh-CN" sz="800" kern="100" dirty="0">
                          <a:latin typeface="Times New Roman"/>
                          <a:ea typeface="宋体"/>
                        </a:rPr>
                        <a:t>编</a:t>
                      </a:r>
                      <a:endParaRPr lang="zh-CN" sz="900" kern="100" dirty="0">
                        <a:latin typeface="Times New Roman"/>
                        <a:ea typeface="宋体"/>
                      </a:endParaRPr>
                    </a:p>
                    <a:p>
                      <a:pPr algn="ctr">
                        <a:spcAft>
                          <a:spcPts val="0"/>
                        </a:spcAft>
                      </a:pPr>
                      <a:r>
                        <a:rPr lang="zh-CN" sz="800" kern="100" dirty="0">
                          <a:latin typeface="Times New Roman"/>
                          <a:ea typeface="宋体"/>
                        </a:rPr>
                        <a:t>号</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9">
                  <a:txBody>
                    <a:bodyPr/>
                    <a:lstStyle/>
                    <a:p>
                      <a:pPr algn="ctr">
                        <a:spcAft>
                          <a:spcPts val="0"/>
                        </a:spcAft>
                      </a:pPr>
                      <a:r>
                        <a:rPr lang="zh-CN" sz="800" kern="100" dirty="0">
                          <a:latin typeface="Times New Roman"/>
                          <a:ea typeface="宋体"/>
                        </a:rPr>
                        <a:t>教职工数</a:t>
                      </a:r>
                      <a:endParaRPr lang="zh-CN" sz="900" kern="100" dirty="0">
                        <a:latin typeface="Times New Roman"/>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spcAft>
                          <a:spcPts val="0"/>
                        </a:spcAft>
                      </a:pPr>
                      <a:r>
                        <a:rPr lang="zh-CN" sz="800" kern="100">
                          <a:latin typeface="Times New Roman"/>
                          <a:ea typeface="宋体"/>
                        </a:rPr>
                        <a:t>聘请校外教师</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离退休人员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附属中小学幼儿园教职工</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集体所有制人员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52900">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5">
                  <a:txBody>
                    <a:bodyPr/>
                    <a:lstStyle/>
                    <a:p>
                      <a:pPr algn="ctr">
                        <a:spcAft>
                          <a:spcPts val="0"/>
                        </a:spcAft>
                      </a:pPr>
                      <a:r>
                        <a:rPr lang="zh-CN" sz="800" kern="100" dirty="0">
                          <a:latin typeface="Times New Roman"/>
                          <a:ea typeface="宋体"/>
                        </a:rPr>
                        <a:t>校本部教职工</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科研机构人员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校办企业职工</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其他附设机构人员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1"/>
                  </a:ext>
                </a:extLst>
              </a:tr>
              <a:tr h="304415">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专任教师</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行政人员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教辅人员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工勤人员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210802">
                <a:tc gridSpan="2">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3</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0802">
                <a:tc gridSpan="2">
                  <a:txBody>
                    <a:bodyPr/>
                    <a:lstStyle/>
                    <a:p>
                      <a:pPr indent="156210" algn="just">
                        <a:spcAft>
                          <a:spcPts val="0"/>
                        </a:spcAft>
                      </a:pPr>
                      <a:r>
                        <a:rPr lang="zh-CN" sz="800" b="1" kern="100">
                          <a:latin typeface="Times New Roman"/>
                          <a:ea typeface="宋体"/>
                        </a:rPr>
                        <a:t>总计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02482">
                <a:tc gridSpan="2">
                  <a:txBody>
                    <a:bodyPr/>
                    <a:lstStyle/>
                    <a:p>
                      <a:pPr marL="200025" indent="57150" algn="just">
                        <a:spcAft>
                          <a:spcPts val="0"/>
                        </a:spcAft>
                      </a:pPr>
                      <a:r>
                        <a:rPr lang="zh-CN" sz="800"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02482">
                <a:tc gridSpan="2">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06"/>
                  </a:ext>
                </a:extLst>
              </a:tr>
              <a:tr h="202482">
                <a:tc gridSpan="2">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07"/>
                  </a:ext>
                </a:extLst>
              </a:tr>
              <a:tr h="202482">
                <a:tc gridSpan="2">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08"/>
                  </a:ext>
                </a:extLst>
              </a:tr>
              <a:tr h="202482">
                <a:tc gridSpan="2">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09"/>
                  </a:ext>
                </a:extLst>
              </a:tr>
              <a:tr h="202482">
                <a:tc gridSpan="2">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3810"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0"/>
                  </a:ext>
                </a:extLst>
              </a:tr>
              <a:tr h="210802">
                <a:tc rowSpan="7">
                  <a:txBody>
                    <a:bodyPr/>
                    <a:lstStyle/>
                    <a:p>
                      <a:pPr algn="ctr">
                        <a:spcAft>
                          <a:spcPts val="0"/>
                        </a:spcAft>
                      </a:pPr>
                      <a:r>
                        <a:rPr lang="zh-CN" sz="800" kern="100" dirty="0">
                          <a:latin typeface="Times New Roman"/>
                          <a:ea typeface="宋体"/>
                        </a:rPr>
                        <a:t>其中聘任制</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小计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1"/>
                  </a:ext>
                </a:extLst>
              </a:tr>
              <a:tr h="202482">
                <a:tc vMerge="1">
                  <a:txBody>
                    <a:bodyPr/>
                    <a:lstStyle/>
                    <a:p>
                      <a:endParaRPr lang="zh-CN" altLang="en-US"/>
                    </a:p>
                  </a:txBody>
                  <a:tcPr/>
                </a:tc>
                <a:tc>
                  <a:txBody>
                    <a:bodyPr/>
                    <a:lstStyle/>
                    <a:p>
                      <a:pPr algn="ctr">
                        <a:spcAft>
                          <a:spcPts val="0"/>
                        </a:spcAft>
                      </a:pPr>
                      <a:r>
                        <a:rPr lang="zh-CN" sz="800"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2"/>
                  </a:ext>
                </a:extLst>
              </a:tr>
              <a:tr h="202482">
                <a:tc vMerge="1">
                  <a:txBody>
                    <a:bodyPr/>
                    <a:lstStyle/>
                    <a:p>
                      <a:endParaRPr lang="zh-CN" altLang="en-US"/>
                    </a:p>
                  </a:txBody>
                  <a:tcPr/>
                </a:tc>
                <a:tc>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3"/>
                  </a:ext>
                </a:extLst>
              </a:tr>
              <a:tr h="202482">
                <a:tc vMerge="1">
                  <a:txBody>
                    <a:bodyPr/>
                    <a:lstStyle/>
                    <a:p>
                      <a:endParaRPr lang="zh-CN" altLang="en-US"/>
                    </a:p>
                  </a:txBody>
                  <a:tcPr/>
                </a:tc>
                <a:tc>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4"/>
                  </a:ext>
                </a:extLst>
              </a:tr>
              <a:tr h="202482">
                <a:tc vMerge="1">
                  <a:txBody>
                    <a:bodyPr/>
                    <a:lstStyle/>
                    <a:p>
                      <a:endParaRPr lang="zh-CN" altLang="en-US"/>
                    </a:p>
                  </a:txBody>
                  <a:tcPr/>
                </a:tc>
                <a:tc>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5"/>
                  </a:ext>
                </a:extLst>
              </a:tr>
              <a:tr h="202482">
                <a:tc vMerge="1">
                  <a:txBody>
                    <a:bodyPr/>
                    <a:lstStyle/>
                    <a:p>
                      <a:endParaRPr lang="zh-CN" altLang="en-US"/>
                    </a:p>
                  </a:txBody>
                  <a:tcPr/>
                </a:tc>
                <a:tc>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6"/>
                  </a:ext>
                </a:extLst>
              </a:tr>
              <a:tr h="202482">
                <a:tc vMerge="1">
                  <a:txBody>
                    <a:bodyPr/>
                    <a:lstStyle/>
                    <a:p>
                      <a:endParaRPr lang="zh-CN" altLang="en-US"/>
                    </a:p>
                  </a:txBody>
                  <a:tcPr/>
                </a:tc>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marL="3810"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7"/>
                  </a:ext>
                </a:extLst>
              </a:tr>
            </a:tbl>
          </a:graphicData>
        </a:graphic>
      </p:graphicFrame>
      <p:sp>
        <p:nvSpPr>
          <p:cNvPr id="49153" name="Rectangle 1"/>
          <p:cNvSpPr>
            <a:spLocks noChangeArrowheads="1"/>
          </p:cNvSpPr>
          <p:nvPr/>
        </p:nvSpPr>
        <p:spPr bwMode="auto">
          <a:xfrm>
            <a:off x="251520" y="555526"/>
            <a:ext cx="8552341"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5715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22563" algn="l"/>
                <a:tab pos="3184525" algn="l"/>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411</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教职工情况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3" name="矩形标注 12"/>
          <p:cNvSpPr/>
          <p:nvPr/>
        </p:nvSpPr>
        <p:spPr>
          <a:xfrm>
            <a:off x="2987824" y="123478"/>
            <a:ext cx="3672408" cy="432048"/>
          </a:xfrm>
          <a:prstGeom prst="wedgeRectCallout">
            <a:avLst>
              <a:gd name="adj1" fmla="val -12139"/>
              <a:gd name="adj2" fmla="val 113252"/>
            </a:avLst>
          </a:prstGeom>
          <a:solidFill>
            <a:srgbClr val="FFFFDD"/>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050" b="1" dirty="0">
                <a:solidFill>
                  <a:srgbClr val="FF0000"/>
                </a:solidFill>
                <a:latin typeface="楷体" pitchFamily="49" charset="-122"/>
                <a:ea typeface="楷体" pitchFamily="49" charset="-122"/>
              </a:rPr>
              <a:t>教职工数：</a:t>
            </a:r>
            <a:r>
              <a:rPr lang="zh-CN" altLang="zh-CN" sz="1050" dirty="0">
                <a:solidFill>
                  <a:schemeClr val="tx1"/>
                </a:solidFill>
                <a:latin typeface="楷体" pitchFamily="49" charset="-122"/>
                <a:ea typeface="楷体" pitchFamily="49" charset="-122"/>
              </a:rPr>
              <a:t>是指在各级各类学校（机构）全职工作，并由各级各类学校（机构）支付工资的编制或聘任制人员数。</a:t>
            </a:r>
            <a:endParaRPr lang="zh-CN" altLang="en-US" sz="1050" dirty="0">
              <a:solidFill>
                <a:schemeClr val="tx1"/>
              </a:solidFill>
              <a:latin typeface="楷体" pitchFamily="49" charset="-122"/>
              <a:ea typeface="楷体" pitchFamily="49" charset="-122"/>
            </a:endParaRPr>
          </a:p>
        </p:txBody>
      </p:sp>
      <p:sp>
        <p:nvSpPr>
          <p:cNvPr id="14" name="矩形标注 13"/>
          <p:cNvSpPr/>
          <p:nvPr/>
        </p:nvSpPr>
        <p:spPr>
          <a:xfrm>
            <a:off x="3779912" y="2211710"/>
            <a:ext cx="1872208" cy="778355"/>
          </a:xfrm>
          <a:prstGeom prst="wedgeRectCallout">
            <a:avLst>
              <a:gd name="adj1" fmla="val 80877"/>
              <a:gd name="adj2" fmla="val -150902"/>
            </a:avLst>
          </a:prstGeom>
          <a:solidFill>
            <a:srgbClr val="FFFFCC"/>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100" b="1" dirty="0">
                <a:solidFill>
                  <a:srgbClr val="FF0000"/>
                </a:solidFill>
                <a:latin typeface="楷体" pitchFamily="49" charset="-122"/>
                <a:ea typeface="楷体" pitchFamily="49" charset="-122"/>
              </a:rPr>
              <a:t>其他附设机构人员：</a:t>
            </a:r>
            <a:r>
              <a:rPr lang="zh-CN" altLang="zh-CN" sz="1100" dirty="0">
                <a:solidFill>
                  <a:schemeClr val="tx1"/>
                </a:solidFill>
                <a:latin typeface="楷体" pitchFamily="49" charset="-122"/>
                <a:ea typeface="楷体" pitchFamily="49" charset="-122"/>
              </a:rPr>
              <a:t>是指在学校附属的印刷厂、出版社、医务室等机构中，由教育经费支付工资的人员。</a:t>
            </a:r>
            <a:endParaRPr lang="zh-CN" altLang="en-US" sz="1100" dirty="0">
              <a:solidFill>
                <a:schemeClr val="tx1"/>
              </a:solidFill>
              <a:latin typeface="楷体" pitchFamily="49" charset="-122"/>
              <a:ea typeface="楷体" pitchFamily="49" charset="-122"/>
            </a:endParaRPr>
          </a:p>
        </p:txBody>
      </p:sp>
      <p:sp>
        <p:nvSpPr>
          <p:cNvPr id="15" name="矩形标注 14"/>
          <p:cNvSpPr/>
          <p:nvPr/>
        </p:nvSpPr>
        <p:spPr>
          <a:xfrm>
            <a:off x="7668344" y="2067694"/>
            <a:ext cx="1224136" cy="1296144"/>
          </a:xfrm>
          <a:prstGeom prst="wedgeRectCallout">
            <a:avLst>
              <a:gd name="adj1" fmla="val 12023"/>
              <a:gd name="adj2" fmla="val -102678"/>
            </a:avLst>
          </a:prstGeom>
          <a:solidFill>
            <a:srgbClr val="FFFFCC"/>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集体所有制人员：</a:t>
            </a:r>
            <a:r>
              <a:rPr lang="zh-CN" altLang="zh-CN" sz="1100" dirty="0">
                <a:solidFill>
                  <a:schemeClr val="tx1"/>
                </a:solidFill>
                <a:latin typeface="楷体" pitchFamily="49" charset="-122"/>
                <a:ea typeface="楷体" pitchFamily="49" charset="-122"/>
              </a:rPr>
              <a:t>是指学校办的集体所有制单位以及学校附属机构中属于集体所有制的职工。</a:t>
            </a:r>
          </a:p>
        </p:txBody>
      </p:sp>
      <p:sp>
        <p:nvSpPr>
          <p:cNvPr id="16" name="矩形标注 15"/>
          <p:cNvSpPr/>
          <p:nvPr/>
        </p:nvSpPr>
        <p:spPr>
          <a:xfrm>
            <a:off x="2555776" y="3219822"/>
            <a:ext cx="1583267" cy="948266"/>
          </a:xfrm>
          <a:prstGeom prst="wedgeRectCallout">
            <a:avLst>
              <a:gd name="adj1" fmla="val -127616"/>
              <a:gd name="adj2" fmla="val 8836"/>
            </a:avLst>
          </a:prstGeom>
          <a:solidFill>
            <a:srgbClr val="FFFFCC"/>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职称对应：</a:t>
            </a:r>
            <a:endParaRPr lang="en-US" altLang="zh-CN" sz="1100" b="1" dirty="0">
              <a:solidFill>
                <a:srgbClr val="FF0000"/>
              </a:solidFill>
              <a:latin typeface="楷体" pitchFamily="49" charset="-122"/>
              <a:ea typeface="楷体" pitchFamily="49" charset="-122"/>
            </a:endParaRPr>
          </a:p>
          <a:p>
            <a:r>
              <a:rPr lang="zh-CN" altLang="zh-CN" sz="1100" dirty="0">
                <a:solidFill>
                  <a:schemeClr val="tx1"/>
                </a:solidFill>
                <a:latin typeface="楷体" pitchFamily="49" charset="-122"/>
                <a:ea typeface="楷体" pitchFamily="49" charset="-122"/>
              </a:rPr>
              <a:t>高级讲师对应副高级，讲师对应中级，</a:t>
            </a:r>
            <a:endParaRPr lang="en-US" altLang="zh-CN" sz="1100" dirty="0">
              <a:solidFill>
                <a:schemeClr val="tx1"/>
              </a:solidFill>
              <a:latin typeface="楷体" pitchFamily="49" charset="-122"/>
              <a:ea typeface="楷体" pitchFamily="49" charset="-122"/>
            </a:endParaRPr>
          </a:p>
          <a:p>
            <a:r>
              <a:rPr lang="zh-CN" altLang="zh-CN" sz="1100" dirty="0">
                <a:solidFill>
                  <a:schemeClr val="tx1"/>
                </a:solidFill>
                <a:latin typeface="楷体" pitchFamily="49" charset="-122"/>
                <a:ea typeface="楷体" pitchFamily="49" charset="-122"/>
              </a:rPr>
              <a:t>助理讲师对应初级，</a:t>
            </a:r>
            <a:endParaRPr lang="en-US" altLang="zh-CN" sz="1100" dirty="0">
              <a:solidFill>
                <a:schemeClr val="tx1"/>
              </a:solidFill>
              <a:latin typeface="楷体" pitchFamily="49" charset="-122"/>
              <a:ea typeface="楷体" pitchFamily="49" charset="-122"/>
            </a:endParaRPr>
          </a:p>
          <a:p>
            <a:r>
              <a:rPr lang="zh-CN" altLang="zh-CN" sz="1100" dirty="0">
                <a:solidFill>
                  <a:schemeClr val="tx1"/>
                </a:solidFill>
                <a:latin typeface="楷体" pitchFamily="49" charset="-122"/>
                <a:ea typeface="楷体" pitchFamily="49" charset="-122"/>
              </a:rPr>
              <a:t>教员对应未定职级。</a:t>
            </a:r>
          </a:p>
        </p:txBody>
      </p:sp>
      <p:sp>
        <p:nvSpPr>
          <p:cNvPr id="17" name="矩形标注 16"/>
          <p:cNvSpPr/>
          <p:nvPr/>
        </p:nvSpPr>
        <p:spPr>
          <a:xfrm>
            <a:off x="6084168" y="2283718"/>
            <a:ext cx="1197023" cy="1252984"/>
          </a:xfrm>
          <a:prstGeom prst="wedgeRectCallout">
            <a:avLst>
              <a:gd name="adj1" fmla="val 3467"/>
              <a:gd name="adj2" fmla="val -127269"/>
            </a:avLst>
          </a:prstGeom>
          <a:solidFill>
            <a:srgbClr val="FFFFCC"/>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聘请校外教师：</a:t>
            </a:r>
            <a:r>
              <a:rPr lang="zh-CN" altLang="zh-CN" sz="1100" dirty="0">
                <a:solidFill>
                  <a:schemeClr val="tx1"/>
                </a:solidFill>
                <a:latin typeface="楷体" pitchFamily="49" charset="-122"/>
                <a:ea typeface="楷体" pitchFamily="49" charset="-122"/>
              </a:rPr>
              <a:t>是指学校聘请的国内外其他单位的教师和退休教师（含本校退休教师）。聘期为一学期及以上。</a:t>
            </a:r>
          </a:p>
        </p:txBody>
      </p:sp>
      <p:sp>
        <p:nvSpPr>
          <p:cNvPr id="18" name="圆角矩形 17"/>
          <p:cNvSpPr/>
          <p:nvPr/>
        </p:nvSpPr>
        <p:spPr>
          <a:xfrm>
            <a:off x="1403648" y="4227934"/>
            <a:ext cx="7632848" cy="792088"/>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rgbClr val="FF0000"/>
                </a:solidFill>
                <a:latin typeface="楷体" pitchFamily="49" charset="-122"/>
                <a:ea typeface="楷体" pitchFamily="49" charset="-122"/>
              </a:rPr>
              <a:t>填报说明</a:t>
            </a:r>
            <a:r>
              <a:rPr lang="zh-CN" altLang="en-US" sz="1200" b="1" dirty="0">
                <a:solidFill>
                  <a:srgbClr val="FF0000"/>
                </a:solidFill>
                <a:latin typeface="楷体" pitchFamily="49" charset="-122"/>
                <a:ea typeface="楷体" pitchFamily="49" charset="-122"/>
              </a:rPr>
              <a:t>：</a:t>
            </a:r>
            <a:endParaRPr lang="zh-CN" altLang="zh-CN" sz="1200" b="1" dirty="0">
              <a:solidFill>
                <a:srgbClr val="FF0000"/>
              </a:solidFill>
              <a:latin typeface="楷体" pitchFamily="49" charset="-122"/>
              <a:ea typeface="楷体" pitchFamily="49" charset="-122"/>
            </a:endParaRPr>
          </a:p>
          <a:p>
            <a:r>
              <a:rPr lang="en-US" altLang="zh-CN" sz="1200" b="1" dirty="0">
                <a:solidFill>
                  <a:srgbClr val="FF0000"/>
                </a:solidFill>
                <a:latin typeface="楷体" pitchFamily="49" charset="-122"/>
                <a:ea typeface="楷体" pitchFamily="49" charset="-122"/>
              </a:rPr>
              <a:t>1.</a:t>
            </a:r>
            <a:r>
              <a:rPr lang="zh-CN" altLang="zh-CN" sz="1200" b="1" dirty="0">
                <a:solidFill>
                  <a:srgbClr val="FF0000"/>
                </a:solidFill>
                <a:latin typeface="楷体" pitchFamily="49" charset="-122"/>
                <a:ea typeface="楷体" pitchFamily="49" charset="-122"/>
              </a:rPr>
              <a:t>校本部教职工：包括专任教师、行政人员、教辅人员、工勤人员。</a:t>
            </a:r>
          </a:p>
          <a:p>
            <a:r>
              <a:rPr lang="en-US" altLang="zh-CN" sz="1200" b="1" dirty="0">
                <a:solidFill>
                  <a:srgbClr val="FF0000"/>
                </a:solidFill>
                <a:latin typeface="楷体" pitchFamily="49" charset="-122"/>
                <a:ea typeface="楷体" pitchFamily="49" charset="-122"/>
              </a:rPr>
              <a:t>2.</a:t>
            </a:r>
            <a:r>
              <a:rPr lang="zh-CN" altLang="zh-CN" sz="1200" b="1" dirty="0">
                <a:solidFill>
                  <a:srgbClr val="FF0000"/>
                </a:solidFill>
                <a:latin typeface="楷体" pitchFamily="49" charset="-122"/>
                <a:ea typeface="楷体" pitchFamily="49" charset="-122"/>
              </a:rPr>
              <a:t>其他附设机构人员：为避免重复统计，附属中学、小学、幼儿园和独立建制的附属教学医院都不作为附设机构统计，应分别填入中小学幼儿园报表和卫生部门报表</a:t>
            </a:r>
            <a:r>
              <a:rPr lang="zh-CN" altLang="zh-CN" sz="1200" dirty="0">
                <a:latin typeface="楷体" pitchFamily="49" charset="-122"/>
                <a:ea typeface="楷体" pitchFamily="49" charset="-122"/>
              </a:rPr>
              <a:t>。</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0"/>
            <a:ext cx="5688632"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421</a:t>
            </a:r>
            <a:r>
              <a:rPr lang="zh-CN" altLang="zh-CN" sz="2000" dirty="0">
                <a:solidFill>
                  <a:schemeClr val="bg1"/>
                </a:solidFill>
                <a:latin typeface="黑体" pitchFamily="49" charset="-122"/>
                <a:ea typeface="黑体" pitchFamily="49" charset="-122"/>
              </a:rPr>
              <a:t>专任教师、聘请校外教师岗位分类情况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395536" y="987574"/>
          <a:ext cx="8424936" cy="2736306"/>
        </p:xfrm>
        <a:graphic>
          <a:graphicData uri="http://schemas.openxmlformats.org/drawingml/2006/table">
            <a:tbl>
              <a:tblPr/>
              <a:tblGrid>
                <a:gridCol w="1502705">
                  <a:extLst>
                    <a:ext uri="{9D8B030D-6E8A-4147-A177-3AD203B41FA5}">
                      <a16:colId xmlns:a16="http://schemas.microsoft.com/office/drawing/2014/main" val="20000"/>
                    </a:ext>
                  </a:extLst>
                </a:gridCol>
                <a:gridCol w="221205">
                  <a:extLst>
                    <a:ext uri="{9D8B030D-6E8A-4147-A177-3AD203B41FA5}">
                      <a16:colId xmlns:a16="http://schemas.microsoft.com/office/drawing/2014/main" val="20001"/>
                    </a:ext>
                  </a:extLst>
                </a:gridCol>
                <a:gridCol w="501434">
                  <a:extLst>
                    <a:ext uri="{9D8B030D-6E8A-4147-A177-3AD203B41FA5}">
                      <a16:colId xmlns:a16="http://schemas.microsoft.com/office/drawing/2014/main" val="20002"/>
                    </a:ext>
                  </a:extLst>
                </a:gridCol>
                <a:gridCol w="501434">
                  <a:extLst>
                    <a:ext uri="{9D8B030D-6E8A-4147-A177-3AD203B41FA5}">
                      <a16:colId xmlns:a16="http://schemas.microsoft.com/office/drawing/2014/main" val="20003"/>
                    </a:ext>
                  </a:extLst>
                </a:gridCol>
                <a:gridCol w="669465">
                  <a:extLst>
                    <a:ext uri="{9D8B030D-6E8A-4147-A177-3AD203B41FA5}">
                      <a16:colId xmlns:a16="http://schemas.microsoft.com/office/drawing/2014/main" val="20004"/>
                    </a:ext>
                  </a:extLst>
                </a:gridCol>
                <a:gridCol w="669465">
                  <a:extLst>
                    <a:ext uri="{9D8B030D-6E8A-4147-A177-3AD203B41FA5}">
                      <a16:colId xmlns:a16="http://schemas.microsoft.com/office/drawing/2014/main" val="20005"/>
                    </a:ext>
                  </a:extLst>
                </a:gridCol>
                <a:gridCol w="502497">
                  <a:extLst>
                    <a:ext uri="{9D8B030D-6E8A-4147-A177-3AD203B41FA5}">
                      <a16:colId xmlns:a16="http://schemas.microsoft.com/office/drawing/2014/main" val="20006"/>
                    </a:ext>
                  </a:extLst>
                </a:gridCol>
                <a:gridCol w="502497">
                  <a:extLst>
                    <a:ext uri="{9D8B030D-6E8A-4147-A177-3AD203B41FA5}">
                      <a16:colId xmlns:a16="http://schemas.microsoft.com/office/drawing/2014/main" val="20007"/>
                    </a:ext>
                  </a:extLst>
                </a:gridCol>
                <a:gridCol w="694988">
                  <a:extLst>
                    <a:ext uri="{9D8B030D-6E8A-4147-A177-3AD203B41FA5}">
                      <a16:colId xmlns:a16="http://schemas.microsoft.com/office/drawing/2014/main" val="20008"/>
                    </a:ext>
                  </a:extLst>
                </a:gridCol>
                <a:gridCol w="694988">
                  <a:extLst>
                    <a:ext uri="{9D8B030D-6E8A-4147-A177-3AD203B41FA5}">
                      <a16:colId xmlns:a16="http://schemas.microsoft.com/office/drawing/2014/main" val="20009"/>
                    </a:ext>
                  </a:extLst>
                </a:gridCol>
                <a:gridCol w="392426">
                  <a:extLst>
                    <a:ext uri="{9D8B030D-6E8A-4147-A177-3AD203B41FA5}">
                      <a16:colId xmlns:a16="http://schemas.microsoft.com/office/drawing/2014/main" val="20010"/>
                    </a:ext>
                  </a:extLst>
                </a:gridCol>
                <a:gridCol w="392958">
                  <a:extLst>
                    <a:ext uri="{9D8B030D-6E8A-4147-A177-3AD203B41FA5}">
                      <a16:colId xmlns:a16="http://schemas.microsoft.com/office/drawing/2014/main" val="20011"/>
                    </a:ext>
                  </a:extLst>
                </a:gridCol>
                <a:gridCol w="392958">
                  <a:extLst>
                    <a:ext uri="{9D8B030D-6E8A-4147-A177-3AD203B41FA5}">
                      <a16:colId xmlns:a16="http://schemas.microsoft.com/office/drawing/2014/main" val="20012"/>
                    </a:ext>
                  </a:extLst>
                </a:gridCol>
                <a:gridCol w="392958">
                  <a:extLst>
                    <a:ext uri="{9D8B030D-6E8A-4147-A177-3AD203B41FA5}">
                      <a16:colId xmlns:a16="http://schemas.microsoft.com/office/drawing/2014/main" val="20013"/>
                    </a:ext>
                  </a:extLst>
                </a:gridCol>
                <a:gridCol w="392958">
                  <a:extLst>
                    <a:ext uri="{9D8B030D-6E8A-4147-A177-3AD203B41FA5}">
                      <a16:colId xmlns:a16="http://schemas.microsoft.com/office/drawing/2014/main" val="20014"/>
                    </a:ext>
                  </a:extLst>
                </a:gridCol>
              </a:tblGrid>
              <a:tr h="184315">
                <a:tc rowSpan="3">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dirty="0">
                          <a:latin typeface="Times New Roman"/>
                          <a:ea typeface="宋体"/>
                        </a:rPr>
                        <a:t>编</a:t>
                      </a:r>
                      <a:endParaRPr lang="zh-CN" sz="900" kern="100" dirty="0">
                        <a:latin typeface="Times New Roman"/>
                        <a:ea typeface="宋体"/>
                      </a:endParaRPr>
                    </a:p>
                    <a:p>
                      <a:pPr algn="ctr">
                        <a:spcAft>
                          <a:spcPts val="0"/>
                        </a:spcAft>
                      </a:pPr>
                      <a:r>
                        <a:rPr lang="zh-CN" sz="800" kern="100" dirty="0">
                          <a:latin typeface="Times New Roman"/>
                          <a:ea typeface="宋体"/>
                        </a:rPr>
                        <a:t>号</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100" dirty="0">
                          <a:latin typeface="Times New Roman"/>
                          <a:ea typeface="宋体"/>
                        </a:rPr>
                        <a:t>本学年授课专任教师</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4">
                  <a:txBody>
                    <a:bodyPr/>
                    <a:lstStyle/>
                    <a:p>
                      <a:pPr algn="ctr">
                        <a:spcAft>
                          <a:spcPts val="0"/>
                        </a:spcAft>
                      </a:pPr>
                      <a:r>
                        <a:rPr lang="zh-CN" sz="800" kern="100">
                          <a:latin typeface="Times New Roman"/>
                          <a:ea typeface="宋体"/>
                        </a:rPr>
                        <a:t>本学年授课聘请校外教师</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800" kern="100" dirty="0">
                          <a:latin typeface="Times New Roman"/>
                          <a:ea typeface="宋体"/>
                        </a:rPr>
                        <a:t>本学年不授课专任教师</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234886">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公共课基础课</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dirty="0">
                          <a:latin typeface="Times New Roman"/>
                          <a:ea typeface="宋体"/>
                        </a:rPr>
                        <a:t>专业课</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公共课基础课</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专业课</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进修</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科研</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病休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其他</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44389">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其中：双师型</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其中：双师型</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254112">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7</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54112">
                <a:tc>
                  <a:txBody>
                    <a:bodyPr/>
                    <a:lstStyle/>
                    <a:p>
                      <a:pPr indent="516255" algn="just">
                        <a:spcAft>
                          <a:spcPts val="0"/>
                        </a:spcAft>
                      </a:pPr>
                      <a:r>
                        <a:rPr lang="zh-CN" sz="800" b="1" kern="100">
                          <a:latin typeface="Times New Roman"/>
                          <a:ea typeface="宋体"/>
                        </a:rPr>
                        <a:t>总计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44082">
                <a:tc>
                  <a:txBody>
                    <a:bodyPr/>
                    <a:lstStyle/>
                    <a:p>
                      <a:pPr algn="just">
                        <a:spcAft>
                          <a:spcPts val="0"/>
                        </a:spcAft>
                      </a:pPr>
                      <a:r>
                        <a:rPr lang="en-US" sz="800" kern="100">
                          <a:latin typeface="宋体"/>
                          <a:ea typeface="宋体"/>
                        </a:rPr>
                        <a:t> </a:t>
                      </a:r>
                      <a:r>
                        <a:rPr lang="zh-CN" sz="800"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44082">
                <a:tc>
                  <a:txBody>
                    <a:bodyPr/>
                    <a:lstStyle/>
                    <a:p>
                      <a:pPr indent="571500" algn="just">
                        <a:spcAft>
                          <a:spcPts val="0"/>
                        </a:spcAft>
                      </a:pPr>
                      <a:r>
                        <a:rPr lang="zh-CN" sz="800" kern="100">
                          <a:latin typeface="Times New Roman"/>
                          <a:ea typeface="宋体"/>
                        </a:rPr>
                        <a:t>正高级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44082">
                <a:tc>
                  <a:txBody>
                    <a:bodyPr/>
                    <a:lstStyle/>
                    <a:p>
                      <a:pPr indent="571500" algn="just">
                        <a:spcAft>
                          <a:spcPts val="0"/>
                        </a:spcAft>
                      </a:pPr>
                      <a:r>
                        <a:rPr lang="zh-CN" sz="800" kern="100">
                          <a:latin typeface="Times New Roman"/>
                          <a:ea typeface="宋体"/>
                        </a:rPr>
                        <a:t>副高级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44082">
                <a:tc>
                  <a:txBody>
                    <a:bodyPr/>
                    <a:lstStyle/>
                    <a:p>
                      <a:pPr indent="571500" algn="just">
                        <a:spcAft>
                          <a:spcPts val="0"/>
                        </a:spcAft>
                      </a:pPr>
                      <a:r>
                        <a:rPr lang="zh-CN" sz="800" kern="100" dirty="0">
                          <a:latin typeface="Times New Roman"/>
                          <a:ea typeface="宋体"/>
                        </a:rPr>
                        <a:t>中级</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44082">
                <a:tc>
                  <a:txBody>
                    <a:bodyPr/>
                    <a:lstStyle/>
                    <a:p>
                      <a:pPr indent="571500" algn="just">
                        <a:spcAft>
                          <a:spcPts val="0"/>
                        </a:spcAft>
                      </a:pPr>
                      <a:r>
                        <a:rPr lang="zh-CN" sz="800" kern="100">
                          <a:latin typeface="Times New Roman"/>
                          <a:ea typeface="宋体"/>
                        </a:rPr>
                        <a:t>初级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44082">
                <a:tc>
                  <a:txBody>
                    <a:bodyPr/>
                    <a:lstStyle/>
                    <a:p>
                      <a:pPr indent="571500" algn="just">
                        <a:spcAft>
                          <a:spcPts val="0"/>
                        </a:spcAft>
                      </a:pPr>
                      <a:r>
                        <a:rPr lang="zh-CN" sz="800" kern="100">
                          <a:latin typeface="Times New Roman"/>
                          <a:ea typeface="宋体"/>
                        </a:rPr>
                        <a:t>未定职级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bl>
          </a:graphicData>
        </a:graphic>
      </p:graphicFrame>
      <p:sp>
        <p:nvSpPr>
          <p:cNvPr id="50177" name="Rectangle 1"/>
          <p:cNvSpPr>
            <a:spLocks noChangeArrowheads="1"/>
          </p:cNvSpPr>
          <p:nvPr/>
        </p:nvSpPr>
        <p:spPr bwMode="auto">
          <a:xfrm>
            <a:off x="110758" y="623687"/>
            <a:ext cx="8706230"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324000" algn="l" defTabSz="914400" rtl="0" eaLnBrk="1" fontAlgn="base" latinLnBrk="0" hangingPunct="1">
              <a:lnSpc>
                <a:spcPct val="100000"/>
              </a:lnSpc>
              <a:spcBef>
                <a:spcPct val="0"/>
              </a:spcBef>
              <a:spcAft>
                <a:spcPct val="0"/>
              </a:spcAft>
              <a:buClrTx/>
              <a:buSzTx/>
              <a:buFontTx/>
              <a:buNone/>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421</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专任教师、聘请校外教师</a:t>
            </a:r>
            <a:r>
              <a:rPr kumimoji="0" lang="zh-CN" altLang="en-US" sz="1050" b="1" i="0" u="heavy" strike="noStrike" cap="none" normalizeH="0" dirty="0">
                <a:ln>
                  <a:noFill/>
                </a:ln>
                <a:solidFill>
                  <a:schemeClr val="tx1"/>
                </a:solidFill>
                <a:effectLst/>
                <a:uFill>
                  <a:solidFill>
                    <a:srgbClr val="00B0F0"/>
                  </a:solidFill>
                </a:uFill>
                <a:latin typeface="宋体" pitchFamily="2" charset="-122"/>
                <a:ea typeface="宋体" pitchFamily="2" charset="-122"/>
                <a:cs typeface="Times New Roman" pitchFamily="18" charset="0"/>
              </a:rPr>
              <a:t>岗位分类情况</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AutoShape 2"/>
          <p:cNvSpPr>
            <a:spLocks noChangeArrowheads="1"/>
          </p:cNvSpPr>
          <p:nvPr/>
        </p:nvSpPr>
        <p:spPr bwMode="auto">
          <a:xfrm>
            <a:off x="4213202" y="3300712"/>
            <a:ext cx="2946398" cy="541868"/>
          </a:xfrm>
          <a:prstGeom prst="wedgeRoundRectCallout">
            <a:avLst>
              <a:gd name="adj1" fmla="val -53245"/>
              <a:gd name="adj2" fmla="val -316637"/>
              <a:gd name="adj3" fmla="val 16667"/>
            </a:avLst>
          </a:prstGeom>
          <a:solidFill>
            <a:srgbClr val="FFFFDD"/>
          </a:solidFill>
          <a:ln w="28575">
            <a:solidFill>
              <a:schemeClr val="accent6">
                <a:lumMod val="75000"/>
              </a:schemeClr>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双师型：</a:t>
            </a:r>
            <a:r>
              <a:rPr lang="zh-CN" altLang="zh-CN" sz="1200" dirty="0">
                <a:solidFill>
                  <a:srgbClr val="FF0000"/>
                </a:solidFill>
                <a:latin typeface="楷体" pitchFamily="49" charset="-122"/>
                <a:ea typeface="楷体" pitchFamily="49" charset="-122"/>
              </a:rPr>
              <a:t>是指同时具备教师资格和行业能力资格，从事职业教育工作的教师。</a:t>
            </a:r>
          </a:p>
          <a:p>
            <a:endParaRPr lang="zh-CN" altLang="zh-CN" sz="1200" dirty="0">
              <a:latin typeface="楷体" pitchFamily="49" charset="-122"/>
              <a:ea typeface="楷体" pitchFamily="49" charset="-122"/>
            </a:endParaRPr>
          </a:p>
        </p:txBody>
      </p:sp>
      <p:sp>
        <p:nvSpPr>
          <p:cNvPr id="8" name="AutoShape 2"/>
          <p:cNvSpPr>
            <a:spLocks noChangeArrowheads="1"/>
          </p:cNvSpPr>
          <p:nvPr/>
        </p:nvSpPr>
        <p:spPr bwMode="auto">
          <a:xfrm>
            <a:off x="6372200" y="4011910"/>
            <a:ext cx="2616198" cy="592667"/>
          </a:xfrm>
          <a:prstGeom prst="wedgeRoundRectCallout">
            <a:avLst>
              <a:gd name="adj1" fmla="val 14784"/>
              <a:gd name="adj2" fmla="val -514103"/>
              <a:gd name="adj3" fmla="val 16667"/>
            </a:avLst>
          </a:prstGeom>
          <a:solidFill>
            <a:srgbClr val="FFFFDD"/>
          </a:solidFill>
          <a:ln w="28575">
            <a:solidFill>
              <a:schemeClr val="accent6">
                <a:lumMod val="75000"/>
              </a:schemeClr>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本学年不授课专任教师：</a:t>
            </a:r>
            <a:r>
              <a:rPr lang="zh-CN" altLang="zh-CN" sz="1200" dirty="0">
                <a:solidFill>
                  <a:srgbClr val="FF0000"/>
                </a:solidFill>
                <a:latin typeface="楷体" pitchFamily="49" charset="-122"/>
                <a:ea typeface="楷体" pitchFamily="49" charset="-122"/>
              </a:rPr>
              <a:t>是指本学年内未承担教学工作的专任教师。</a:t>
            </a:r>
          </a:p>
        </p:txBody>
      </p:sp>
      <p:sp>
        <p:nvSpPr>
          <p:cNvPr id="9" name="线形标注 1 8"/>
          <p:cNvSpPr/>
          <p:nvPr/>
        </p:nvSpPr>
        <p:spPr>
          <a:xfrm>
            <a:off x="5381599" y="2386311"/>
            <a:ext cx="2523067" cy="719667"/>
          </a:xfrm>
          <a:prstGeom prst="borderCallout1">
            <a:avLst>
              <a:gd name="adj1" fmla="val 2083"/>
              <a:gd name="adj2" fmla="val 51399"/>
              <a:gd name="adj3" fmla="val -178088"/>
              <a:gd name="adj4" fmla="val 21063"/>
            </a:avLst>
          </a:prstGeom>
          <a:solidFill>
            <a:srgbClr val="FFFFDD"/>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200" b="1" dirty="0">
                <a:solidFill>
                  <a:srgbClr val="FF0000"/>
                </a:solidFill>
                <a:latin typeface="楷体" pitchFamily="49" charset="-122"/>
                <a:ea typeface="楷体" pitchFamily="49" charset="-122"/>
              </a:rPr>
              <a:t>聘请校外教师：</a:t>
            </a:r>
            <a:r>
              <a:rPr lang="zh-CN" altLang="zh-CN" sz="1200" dirty="0">
                <a:solidFill>
                  <a:srgbClr val="FF0000"/>
                </a:solidFill>
                <a:latin typeface="楷体" pitchFamily="49" charset="-122"/>
                <a:ea typeface="楷体" pitchFamily="49" charset="-122"/>
              </a:rPr>
              <a:t>是指学校聘请的国内外其他单位的教师和退休教师（含本校退休教师）。聘期为一学期及以上。</a:t>
            </a:r>
            <a:endParaRPr lang="zh-CN" altLang="en-US" sz="1200" dirty="0">
              <a:solidFill>
                <a:srgbClr val="FF0000"/>
              </a:solidFill>
              <a:latin typeface="楷体" pitchFamily="49" charset="-122"/>
              <a:ea typeface="楷体" pitchFamily="49" charset="-122"/>
            </a:endParaRPr>
          </a:p>
        </p:txBody>
      </p:sp>
      <p:sp>
        <p:nvSpPr>
          <p:cNvPr id="10" name="线形标注 1 9"/>
          <p:cNvSpPr/>
          <p:nvPr/>
        </p:nvSpPr>
        <p:spPr>
          <a:xfrm>
            <a:off x="2195736" y="2283718"/>
            <a:ext cx="1944216" cy="1131590"/>
          </a:xfrm>
          <a:prstGeom prst="borderCallout1">
            <a:avLst>
              <a:gd name="adj1" fmla="val -2500"/>
              <a:gd name="adj2" fmla="val 49034"/>
              <a:gd name="adj3" fmla="val -127107"/>
              <a:gd name="adj4" fmla="val 35684"/>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400" b="1" dirty="0">
                <a:solidFill>
                  <a:schemeClr val="tx1"/>
                </a:solidFill>
                <a:latin typeface="楷体" pitchFamily="49" charset="-122"/>
                <a:ea typeface="楷体" pitchFamily="49" charset="-122"/>
              </a:rPr>
              <a:t>岗位分类情况</a:t>
            </a:r>
            <a:r>
              <a:rPr lang="zh-CN" altLang="en-US" sz="1400" b="1" dirty="0">
                <a:solidFill>
                  <a:schemeClr val="tx1"/>
                </a:solidFill>
                <a:latin typeface="楷体" pitchFamily="49" charset="-122"/>
                <a:ea typeface="楷体" pitchFamily="49" charset="-122"/>
              </a:rPr>
              <a:t>：</a:t>
            </a:r>
            <a:r>
              <a:rPr lang="zh-CN" altLang="zh-CN" sz="1400" dirty="0">
                <a:solidFill>
                  <a:schemeClr val="tx1"/>
                </a:solidFill>
                <a:latin typeface="楷体" pitchFamily="49" charset="-122"/>
                <a:ea typeface="楷体" pitchFamily="49" charset="-122"/>
              </a:rPr>
              <a:t>是学校教务部门按当年教学计划安排授文化基础课、专业课、实习指导课的教师数。</a:t>
            </a:r>
          </a:p>
        </p:txBody>
      </p:sp>
      <p:sp>
        <p:nvSpPr>
          <p:cNvPr id="11" name="AutoShape 2"/>
          <p:cNvSpPr>
            <a:spLocks noChangeArrowheads="1"/>
          </p:cNvSpPr>
          <p:nvPr/>
        </p:nvSpPr>
        <p:spPr bwMode="auto">
          <a:xfrm>
            <a:off x="755576" y="3939902"/>
            <a:ext cx="3456384" cy="668610"/>
          </a:xfrm>
          <a:prstGeom prst="wedgeRoundRectCallout">
            <a:avLst>
              <a:gd name="adj1" fmla="val -24895"/>
              <a:gd name="adj2" fmla="val -149767"/>
              <a:gd name="adj3" fmla="val 16667"/>
            </a:avLst>
          </a:prstGeom>
          <a:solidFill>
            <a:srgbClr val="FFFFDD"/>
          </a:solidFill>
          <a:ln w="28575">
            <a:solidFill>
              <a:schemeClr val="accent6">
                <a:lumMod val="75000"/>
              </a:schemeClr>
            </a:solidFill>
            <a:miter lim="800000"/>
            <a:headEnd/>
            <a:tailEnd/>
          </a:ln>
        </p:spPr>
        <p:txBody>
          <a:bodyPr vert="horz" wrap="square" lIns="68580" tIns="34290" rIns="68580" bIns="34290" numCol="1" anchor="t" anchorCtr="0" compatLnSpc="1">
            <a:prstTxWarp prst="textNoShape">
              <a:avLst/>
            </a:prstTxWarp>
          </a:bodyPr>
          <a:lstStyle/>
          <a:p>
            <a:r>
              <a:rPr lang="zh-CN" altLang="zh-CN" sz="1200" dirty="0">
                <a:solidFill>
                  <a:srgbClr val="FF0000"/>
                </a:solidFill>
                <a:latin typeface="楷体" pitchFamily="49" charset="-122"/>
                <a:ea typeface="楷体" pitchFamily="49" charset="-122"/>
              </a:rPr>
              <a:t>专业技术职务：</a:t>
            </a:r>
            <a:r>
              <a:rPr lang="zh-CN" altLang="zh-CN" sz="1200" dirty="0">
                <a:solidFill>
                  <a:schemeClr val="tx1">
                    <a:lumMod val="75000"/>
                    <a:lumOff val="25000"/>
                  </a:schemeClr>
                </a:solidFill>
                <a:latin typeface="楷体" pitchFamily="49" charset="-122"/>
                <a:ea typeface="楷体" pitchFamily="49" charset="-122"/>
              </a:rPr>
              <a:t>根据实际工作需要设置的有明确职责、任职条件和任期，需要具备专门的业务知识和技术水平才能担负的工作岗位。</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7544" y="51470"/>
            <a:ext cx="5976664"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422</a:t>
            </a:r>
            <a:r>
              <a:rPr lang="zh-CN" altLang="zh-CN" sz="2000" dirty="0">
                <a:solidFill>
                  <a:schemeClr val="bg1"/>
                </a:solidFill>
                <a:latin typeface="黑体" pitchFamily="49" charset="-122"/>
                <a:ea typeface="黑体" pitchFamily="49" charset="-122"/>
              </a:rPr>
              <a:t>专任教师、聘请校外教师学历（位）情况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395536" y="915570"/>
          <a:ext cx="8208910" cy="3744411"/>
        </p:xfrm>
        <a:graphic>
          <a:graphicData uri="http://schemas.openxmlformats.org/drawingml/2006/table">
            <a:tbl>
              <a:tblPr/>
              <a:tblGrid>
                <a:gridCol w="1553231">
                  <a:extLst>
                    <a:ext uri="{9D8B030D-6E8A-4147-A177-3AD203B41FA5}">
                      <a16:colId xmlns:a16="http://schemas.microsoft.com/office/drawing/2014/main" val="20000"/>
                    </a:ext>
                  </a:extLst>
                </a:gridCol>
                <a:gridCol w="345650">
                  <a:extLst>
                    <a:ext uri="{9D8B030D-6E8A-4147-A177-3AD203B41FA5}">
                      <a16:colId xmlns:a16="http://schemas.microsoft.com/office/drawing/2014/main" val="20001"/>
                    </a:ext>
                  </a:extLst>
                </a:gridCol>
                <a:gridCol w="403257">
                  <a:extLst>
                    <a:ext uri="{9D8B030D-6E8A-4147-A177-3AD203B41FA5}">
                      <a16:colId xmlns:a16="http://schemas.microsoft.com/office/drawing/2014/main" val="20002"/>
                    </a:ext>
                  </a:extLst>
                </a:gridCol>
                <a:gridCol w="463062">
                  <a:extLst>
                    <a:ext uri="{9D8B030D-6E8A-4147-A177-3AD203B41FA5}">
                      <a16:colId xmlns:a16="http://schemas.microsoft.com/office/drawing/2014/main" val="20003"/>
                    </a:ext>
                  </a:extLst>
                </a:gridCol>
                <a:gridCol w="460867">
                  <a:extLst>
                    <a:ext uri="{9D8B030D-6E8A-4147-A177-3AD203B41FA5}">
                      <a16:colId xmlns:a16="http://schemas.microsoft.com/office/drawing/2014/main" val="20004"/>
                    </a:ext>
                  </a:extLst>
                </a:gridCol>
                <a:gridCol w="403257">
                  <a:extLst>
                    <a:ext uri="{9D8B030D-6E8A-4147-A177-3AD203B41FA5}">
                      <a16:colId xmlns:a16="http://schemas.microsoft.com/office/drawing/2014/main" val="20005"/>
                    </a:ext>
                  </a:extLst>
                </a:gridCol>
                <a:gridCol w="460867">
                  <a:extLst>
                    <a:ext uri="{9D8B030D-6E8A-4147-A177-3AD203B41FA5}">
                      <a16:colId xmlns:a16="http://schemas.microsoft.com/office/drawing/2014/main" val="20006"/>
                    </a:ext>
                  </a:extLst>
                </a:gridCol>
                <a:gridCol w="460867">
                  <a:extLst>
                    <a:ext uri="{9D8B030D-6E8A-4147-A177-3AD203B41FA5}">
                      <a16:colId xmlns:a16="http://schemas.microsoft.com/office/drawing/2014/main" val="20007"/>
                    </a:ext>
                  </a:extLst>
                </a:gridCol>
                <a:gridCol w="403257">
                  <a:extLst>
                    <a:ext uri="{9D8B030D-6E8A-4147-A177-3AD203B41FA5}">
                      <a16:colId xmlns:a16="http://schemas.microsoft.com/office/drawing/2014/main" val="20008"/>
                    </a:ext>
                  </a:extLst>
                </a:gridCol>
                <a:gridCol w="460867">
                  <a:extLst>
                    <a:ext uri="{9D8B030D-6E8A-4147-A177-3AD203B41FA5}">
                      <a16:colId xmlns:a16="http://schemas.microsoft.com/office/drawing/2014/main" val="20009"/>
                    </a:ext>
                  </a:extLst>
                </a:gridCol>
                <a:gridCol w="460867">
                  <a:extLst>
                    <a:ext uri="{9D8B030D-6E8A-4147-A177-3AD203B41FA5}">
                      <a16:colId xmlns:a16="http://schemas.microsoft.com/office/drawing/2014/main" val="20010"/>
                    </a:ext>
                  </a:extLst>
                </a:gridCol>
                <a:gridCol w="403257">
                  <a:extLst>
                    <a:ext uri="{9D8B030D-6E8A-4147-A177-3AD203B41FA5}">
                      <a16:colId xmlns:a16="http://schemas.microsoft.com/office/drawing/2014/main" val="20011"/>
                    </a:ext>
                  </a:extLst>
                </a:gridCol>
                <a:gridCol w="403257">
                  <a:extLst>
                    <a:ext uri="{9D8B030D-6E8A-4147-A177-3AD203B41FA5}">
                      <a16:colId xmlns:a16="http://schemas.microsoft.com/office/drawing/2014/main" val="20012"/>
                    </a:ext>
                  </a:extLst>
                </a:gridCol>
                <a:gridCol w="431788">
                  <a:extLst>
                    <a:ext uri="{9D8B030D-6E8A-4147-A177-3AD203B41FA5}">
                      <a16:colId xmlns:a16="http://schemas.microsoft.com/office/drawing/2014/main" val="20013"/>
                    </a:ext>
                  </a:extLst>
                </a:gridCol>
                <a:gridCol w="288042">
                  <a:extLst>
                    <a:ext uri="{9D8B030D-6E8A-4147-A177-3AD203B41FA5}">
                      <a16:colId xmlns:a16="http://schemas.microsoft.com/office/drawing/2014/main" val="20014"/>
                    </a:ext>
                  </a:extLst>
                </a:gridCol>
                <a:gridCol w="431788">
                  <a:extLst>
                    <a:ext uri="{9D8B030D-6E8A-4147-A177-3AD203B41FA5}">
                      <a16:colId xmlns:a16="http://schemas.microsoft.com/office/drawing/2014/main" val="20015"/>
                    </a:ext>
                  </a:extLst>
                </a:gridCol>
                <a:gridCol w="374729">
                  <a:extLst>
                    <a:ext uri="{9D8B030D-6E8A-4147-A177-3AD203B41FA5}">
                      <a16:colId xmlns:a16="http://schemas.microsoft.com/office/drawing/2014/main" val="20016"/>
                    </a:ext>
                  </a:extLst>
                </a:gridCol>
              </a:tblGrid>
              <a:tr h="317406">
                <a:tc rowSpan="3">
                  <a:txBody>
                    <a:bodyPr/>
                    <a:lstStyle/>
                    <a:p>
                      <a:pPr algn="ctr">
                        <a:spcAft>
                          <a:spcPts val="0"/>
                        </a:spcAft>
                      </a:pPr>
                      <a:endParaRPr lang="en-US" sz="800" kern="100" dirty="0">
                        <a:latin typeface="宋体"/>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dirty="0">
                          <a:latin typeface="Times New Roman"/>
                          <a:ea typeface="宋体"/>
                        </a:rPr>
                        <a:t>编号</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a:spcAft>
                          <a:spcPts val="0"/>
                        </a:spcAft>
                      </a:pPr>
                      <a:r>
                        <a:rPr lang="zh-CN" sz="800" kern="100">
                          <a:latin typeface="Times New Roman"/>
                          <a:ea typeface="宋体"/>
                        </a:rPr>
                        <a:t>博士研究生</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a:spcAft>
                          <a:spcPts val="0"/>
                        </a:spcAft>
                      </a:pPr>
                      <a:r>
                        <a:rPr lang="zh-CN" sz="800" kern="100">
                          <a:latin typeface="Times New Roman"/>
                          <a:ea typeface="宋体"/>
                        </a:rPr>
                        <a:t>硕士研究生</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a:spcAft>
                          <a:spcPts val="0"/>
                        </a:spcAft>
                      </a:pPr>
                      <a:r>
                        <a:rPr lang="zh-CN" sz="800" kern="100">
                          <a:latin typeface="Times New Roman"/>
                          <a:ea typeface="宋体"/>
                        </a:rPr>
                        <a:t>本科</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a:spcAft>
                          <a:spcPts val="0"/>
                        </a:spcAft>
                      </a:pPr>
                      <a:r>
                        <a:rPr lang="zh-CN" sz="800" kern="100">
                          <a:latin typeface="Times New Roman"/>
                          <a:ea typeface="宋体"/>
                        </a:rPr>
                        <a:t>专科及以下</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310399">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dirty="0">
                          <a:latin typeface="Times New Roman"/>
                          <a:ea typeface="宋体"/>
                        </a:rPr>
                        <a:t>其中：获学位</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其中：获学位</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其中：获学位</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其中：获学位</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a:latin typeface="Times New Roman"/>
                          <a:ea typeface="宋体"/>
                        </a:rPr>
                        <a:t>其中：获学位</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extLst>
                  <a:ext uri="{0D108BD9-81ED-4DB2-BD59-A6C34878D82A}">
                    <a16:rowId xmlns:a16="http://schemas.microsoft.com/office/drawing/2014/main" val="10001"/>
                  </a:ext>
                </a:extLst>
              </a:tr>
              <a:tr h="335624">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博士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硕士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博士</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硕士</a:t>
                      </a:r>
                      <a:endParaRPr lang="zh-CN" sz="900" kern="100" dirty="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a:spcAft>
                          <a:spcPts val="0"/>
                        </a:spcAft>
                      </a:pPr>
                      <a:r>
                        <a:rPr lang="zh-CN" sz="800" kern="100">
                          <a:latin typeface="Times New Roman"/>
                          <a:ea typeface="宋体"/>
                        </a:rPr>
                        <a:t>博士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硕士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a:spcAft>
                          <a:spcPts val="0"/>
                        </a:spcAft>
                      </a:pPr>
                      <a:r>
                        <a:rPr lang="zh-CN" sz="800" kern="100">
                          <a:latin typeface="Times New Roman"/>
                          <a:ea typeface="宋体"/>
                        </a:rPr>
                        <a:t>博士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硕士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a:spcAft>
                          <a:spcPts val="0"/>
                        </a:spcAft>
                      </a:pPr>
                      <a:r>
                        <a:rPr lang="zh-CN" sz="800" kern="100">
                          <a:latin typeface="Times New Roman"/>
                          <a:ea typeface="宋体"/>
                        </a:rPr>
                        <a:t>博士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硕士</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54499">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7</a:t>
                      </a:r>
                      <a:endParaRPr lang="zh-CN" sz="900" kern="100" dirty="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54499">
                <a:tc>
                  <a:txBody>
                    <a:bodyPr/>
                    <a:lstStyle/>
                    <a:p>
                      <a:pPr algn="just">
                        <a:spcAft>
                          <a:spcPts val="0"/>
                        </a:spcAft>
                      </a:pPr>
                      <a:r>
                        <a:rPr lang="en-US" sz="800" kern="100">
                          <a:latin typeface="宋体"/>
                          <a:ea typeface="宋体"/>
                        </a:rPr>
                        <a:t>1.</a:t>
                      </a:r>
                      <a:r>
                        <a:rPr lang="zh-CN" sz="800" kern="100">
                          <a:latin typeface="Times New Roman"/>
                          <a:ea typeface="宋体"/>
                        </a:rPr>
                        <a:t>专任教师</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54499">
                <a:tc>
                  <a:txBody>
                    <a:bodyPr/>
                    <a:lstStyle/>
                    <a:p>
                      <a:pPr indent="342900" algn="just">
                        <a:spcAft>
                          <a:spcPts val="0"/>
                        </a:spcAft>
                      </a:pPr>
                      <a:r>
                        <a:rPr lang="zh-CN" sz="800" kern="100">
                          <a:latin typeface="Times New Roman"/>
                          <a:ea typeface="宋体"/>
                        </a:rPr>
                        <a:t>其中：女</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54499">
                <a:tc>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54499">
                <a:tc>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54499">
                <a:tc>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54499">
                <a:tc>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54499">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54499">
                <a:tc>
                  <a:txBody>
                    <a:bodyPr/>
                    <a:lstStyle/>
                    <a:p>
                      <a:pPr algn="just">
                        <a:spcAft>
                          <a:spcPts val="0"/>
                        </a:spcAft>
                      </a:pPr>
                      <a:r>
                        <a:rPr lang="en-US" sz="800" kern="100">
                          <a:latin typeface="宋体"/>
                          <a:ea typeface="宋体"/>
                        </a:rPr>
                        <a:t>2.</a:t>
                      </a:r>
                      <a:r>
                        <a:rPr lang="zh-CN" sz="800" kern="100">
                          <a:latin typeface="Times New Roman"/>
                          <a:ea typeface="宋体"/>
                        </a:rPr>
                        <a:t>聘请校外教师</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54499">
                <a:tc>
                  <a:txBody>
                    <a:bodyPr/>
                    <a:lstStyle/>
                    <a:p>
                      <a:pPr indent="342900" algn="just">
                        <a:spcAft>
                          <a:spcPts val="0"/>
                        </a:spcAft>
                      </a:pPr>
                      <a:r>
                        <a:rPr lang="zh-CN" sz="800" kern="100">
                          <a:latin typeface="Times New Roman"/>
                          <a:ea typeface="宋体"/>
                        </a:rPr>
                        <a:t>其中：女</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54499">
                <a:tc>
                  <a:txBody>
                    <a:bodyPr/>
                    <a:lstStyle/>
                    <a:p>
                      <a:pPr indent="685800" algn="just">
                        <a:spcAft>
                          <a:spcPts val="0"/>
                        </a:spcAft>
                      </a:pPr>
                      <a:r>
                        <a:rPr lang="zh-CN" sz="800" kern="100">
                          <a:latin typeface="Times New Roman"/>
                          <a:ea typeface="宋体"/>
                        </a:rPr>
                        <a:t>外籍教师</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308998">
                <a:tc>
                  <a:txBody>
                    <a:bodyPr/>
                    <a:lstStyle/>
                    <a:p>
                      <a:pPr indent="685800" algn="just">
                        <a:spcAft>
                          <a:spcPts val="0"/>
                        </a:spcAft>
                      </a:pPr>
                      <a:r>
                        <a:rPr lang="zh-CN" sz="800" kern="100">
                          <a:latin typeface="Times New Roman"/>
                          <a:ea typeface="宋体"/>
                        </a:rPr>
                        <a:t>其他高校教师</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54499">
                <a:tc>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54499">
                <a:tc>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54499">
                <a:tc>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54499">
                <a:tc>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44787" marR="447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54499">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16</a:t>
                      </a:r>
                      <a:endParaRPr lang="zh-CN" sz="900" kern="100">
                        <a:latin typeface="Times New Roman"/>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87" marR="447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bl>
          </a:graphicData>
        </a:graphic>
      </p:graphicFrame>
      <p:sp>
        <p:nvSpPr>
          <p:cNvPr id="51201" name="Rectangle 1"/>
          <p:cNvSpPr>
            <a:spLocks noChangeArrowheads="1"/>
          </p:cNvSpPr>
          <p:nvPr/>
        </p:nvSpPr>
        <p:spPr bwMode="auto">
          <a:xfrm>
            <a:off x="107504" y="555526"/>
            <a:ext cx="8280920" cy="25391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22563" algn="l"/>
                <a:tab pos="3184525" algn="l"/>
              </a:tabLst>
            </a:pP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      </a:t>
            </a: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422</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专任教师、聘请校外教师学历（位）情况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2 6"/>
          <p:cNvSpPr/>
          <p:nvPr/>
        </p:nvSpPr>
        <p:spPr>
          <a:xfrm>
            <a:off x="4644008" y="2139702"/>
            <a:ext cx="3445932" cy="567267"/>
          </a:xfrm>
          <a:prstGeom prst="borderCallout2">
            <a:avLst>
              <a:gd name="adj1" fmla="val 51023"/>
              <a:gd name="adj2" fmla="val -438"/>
              <a:gd name="adj3" fmla="val 51022"/>
              <a:gd name="adj4" fmla="val -7050"/>
              <a:gd name="adj5" fmla="val -5702"/>
              <a:gd name="adj6" fmla="val -101605"/>
            </a:avLst>
          </a:prstGeom>
          <a:solidFill>
            <a:srgbClr val="FFFFCC"/>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600" b="1" dirty="0">
                <a:solidFill>
                  <a:schemeClr val="tx1"/>
                </a:solidFill>
                <a:latin typeface="楷体" pitchFamily="49" charset="-122"/>
                <a:ea typeface="楷体" pitchFamily="49" charset="-122"/>
              </a:rPr>
              <a:t>专任教师：</a:t>
            </a:r>
            <a:r>
              <a:rPr lang="zh-CN" altLang="zh-CN" sz="1600" dirty="0">
                <a:solidFill>
                  <a:schemeClr val="tx1"/>
                </a:solidFill>
                <a:latin typeface="楷体" pitchFamily="49" charset="-122"/>
                <a:ea typeface="楷体" pitchFamily="49" charset="-122"/>
              </a:rPr>
              <a:t>是指具有教师资格，专职从事教学工作的人员。</a:t>
            </a:r>
          </a:p>
        </p:txBody>
      </p:sp>
      <p:sp>
        <p:nvSpPr>
          <p:cNvPr id="8" name="线形标注 2 7"/>
          <p:cNvSpPr/>
          <p:nvPr/>
        </p:nvSpPr>
        <p:spPr>
          <a:xfrm>
            <a:off x="2483768" y="2787774"/>
            <a:ext cx="4248472" cy="648072"/>
          </a:xfrm>
          <a:prstGeom prst="borderCallout2">
            <a:avLst>
              <a:gd name="adj1" fmla="val 51023"/>
              <a:gd name="adj2" fmla="val -438"/>
              <a:gd name="adj3" fmla="val 51022"/>
              <a:gd name="adj4" fmla="val -7050"/>
              <a:gd name="adj5" fmla="val 63347"/>
              <a:gd name="adj6" fmla="val -29602"/>
            </a:avLst>
          </a:prstGeom>
          <a:solidFill>
            <a:srgbClr val="FFFFCC"/>
          </a:solid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400" b="1" dirty="0">
                <a:solidFill>
                  <a:schemeClr val="tx1"/>
                </a:solidFill>
                <a:latin typeface="楷体" pitchFamily="49" charset="-122"/>
                <a:ea typeface="楷体" pitchFamily="49" charset="-122"/>
              </a:rPr>
              <a:t>聘请校外教师：</a:t>
            </a:r>
            <a:r>
              <a:rPr lang="zh-CN" altLang="zh-CN" sz="1400" dirty="0">
                <a:solidFill>
                  <a:schemeClr val="tx1"/>
                </a:solidFill>
                <a:latin typeface="楷体" pitchFamily="49" charset="-122"/>
                <a:ea typeface="楷体" pitchFamily="49" charset="-122"/>
              </a:rPr>
              <a:t>是指学校聘请的国内外其他单位的教师和退休教师（含本校退休教师）。聘期为一学期及以上</a:t>
            </a:r>
            <a:r>
              <a:rPr lang="zh-CN" altLang="zh-CN" sz="1200" dirty="0">
                <a:solidFill>
                  <a:schemeClr val="tx1"/>
                </a:solidFill>
                <a:latin typeface="楷体" pitchFamily="49" charset="-122"/>
                <a:ea typeface="楷体" pitchFamily="49" charset="-122"/>
              </a:rPr>
              <a:t>。</a:t>
            </a:r>
          </a:p>
        </p:txBody>
      </p:sp>
      <p:sp>
        <p:nvSpPr>
          <p:cNvPr id="9" name="圆角矩形 8"/>
          <p:cNvSpPr/>
          <p:nvPr/>
        </p:nvSpPr>
        <p:spPr>
          <a:xfrm>
            <a:off x="1403648" y="3939902"/>
            <a:ext cx="7632848" cy="1008112"/>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rgbClr val="FF0000"/>
                </a:solidFill>
                <a:latin typeface="楷体" pitchFamily="49" charset="-122"/>
                <a:ea typeface="楷体" pitchFamily="49" charset="-122"/>
              </a:rPr>
              <a:t>填报说明</a:t>
            </a:r>
            <a:r>
              <a:rPr lang="zh-CN" altLang="en-US" sz="1200" b="1" dirty="0">
                <a:solidFill>
                  <a:srgbClr val="FF0000"/>
                </a:solidFill>
                <a:latin typeface="楷体" pitchFamily="49" charset="-122"/>
                <a:ea typeface="楷体" pitchFamily="49" charset="-122"/>
              </a:rPr>
              <a:t>：</a:t>
            </a:r>
            <a:endParaRPr lang="zh-CN" altLang="zh-CN" sz="1200" b="1" dirty="0">
              <a:solidFill>
                <a:srgbClr val="FF0000"/>
              </a:solidFill>
              <a:latin typeface="楷体" pitchFamily="49" charset="-122"/>
              <a:ea typeface="楷体" pitchFamily="49" charset="-122"/>
            </a:endParaRPr>
          </a:p>
          <a:p>
            <a:r>
              <a:rPr lang="zh-CN" altLang="zh-CN" sz="1200" dirty="0">
                <a:solidFill>
                  <a:srgbClr val="FF0000"/>
                </a:solidFill>
                <a:latin typeface="楷体" pitchFamily="49" charset="-122"/>
                <a:ea typeface="楷体" pitchFamily="49" charset="-122"/>
              </a:rPr>
              <a:t>本表填报时先要确定教师所获得的学历（博士研究生、硕士研究生、本科、专科是学历），再确定学历中所获得的学位（博士、硕士是学位），本表忽略学士学位；以最后所获得的学历、学位数填报，在读人员不计算。例如：硕士研究生毕业如获得同等学力博士学位，学历数应填在</a:t>
            </a:r>
            <a:r>
              <a:rPr lang="en-US" altLang="zh-CN" sz="1200" dirty="0">
                <a:solidFill>
                  <a:srgbClr val="FF0000"/>
                </a:solidFill>
                <a:latin typeface="楷体" pitchFamily="49" charset="-122"/>
                <a:ea typeface="楷体" pitchFamily="49" charset="-122"/>
              </a:rPr>
              <a:t>7</a:t>
            </a:r>
            <a:r>
              <a:rPr lang="zh-CN" altLang="zh-CN" sz="1200" dirty="0">
                <a:solidFill>
                  <a:srgbClr val="FF0000"/>
                </a:solidFill>
                <a:latin typeface="楷体" pitchFamily="49" charset="-122"/>
                <a:ea typeface="楷体" pitchFamily="49" charset="-122"/>
              </a:rPr>
              <a:t>列，学位数应填在</a:t>
            </a:r>
            <a:r>
              <a:rPr lang="en-US" altLang="zh-CN" sz="1200" dirty="0">
                <a:solidFill>
                  <a:srgbClr val="FF0000"/>
                </a:solidFill>
                <a:latin typeface="楷体" pitchFamily="49" charset="-122"/>
                <a:ea typeface="楷体" pitchFamily="49" charset="-122"/>
              </a:rPr>
              <a:t>8</a:t>
            </a:r>
            <a:r>
              <a:rPr lang="zh-CN" altLang="zh-CN" sz="1200" dirty="0">
                <a:solidFill>
                  <a:srgbClr val="FF0000"/>
                </a:solidFill>
                <a:latin typeface="楷体" pitchFamily="49" charset="-122"/>
                <a:ea typeface="楷体" pitchFamily="49" charset="-122"/>
              </a:rPr>
              <a:t>列；如没有获得博士、硕士学位，有学士学位，学位数不填。</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7544" y="51470"/>
            <a:ext cx="339067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423</a:t>
            </a:r>
            <a:r>
              <a:rPr lang="zh-CN" altLang="zh-CN" sz="2000" dirty="0">
                <a:solidFill>
                  <a:schemeClr val="bg1"/>
                </a:solidFill>
                <a:latin typeface="黑体" pitchFamily="49" charset="-122"/>
                <a:ea typeface="黑体" pitchFamily="49" charset="-122"/>
              </a:rPr>
              <a:t>专任教师分年龄情况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467542" y="843564"/>
          <a:ext cx="8064899" cy="3960433"/>
        </p:xfrm>
        <a:graphic>
          <a:graphicData uri="http://schemas.openxmlformats.org/drawingml/2006/table">
            <a:tbl>
              <a:tblPr/>
              <a:tblGrid>
                <a:gridCol w="885171">
                  <a:extLst>
                    <a:ext uri="{9D8B030D-6E8A-4147-A177-3AD203B41FA5}">
                      <a16:colId xmlns:a16="http://schemas.microsoft.com/office/drawing/2014/main" val="20000"/>
                    </a:ext>
                  </a:extLst>
                </a:gridCol>
                <a:gridCol w="885171">
                  <a:extLst>
                    <a:ext uri="{9D8B030D-6E8A-4147-A177-3AD203B41FA5}">
                      <a16:colId xmlns:a16="http://schemas.microsoft.com/office/drawing/2014/main" val="20001"/>
                    </a:ext>
                  </a:extLst>
                </a:gridCol>
                <a:gridCol w="540938">
                  <a:extLst>
                    <a:ext uri="{9D8B030D-6E8A-4147-A177-3AD203B41FA5}">
                      <a16:colId xmlns:a16="http://schemas.microsoft.com/office/drawing/2014/main" val="20002"/>
                    </a:ext>
                  </a:extLst>
                </a:gridCol>
                <a:gridCol w="639292">
                  <a:extLst>
                    <a:ext uri="{9D8B030D-6E8A-4147-A177-3AD203B41FA5}">
                      <a16:colId xmlns:a16="http://schemas.microsoft.com/office/drawing/2014/main" val="20003"/>
                    </a:ext>
                  </a:extLst>
                </a:gridCol>
                <a:gridCol w="639292">
                  <a:extLst>
                    <a:ext uri="{9D8B030D-6E8A-4147-A177-3AD203B41FA5}">
                      <a16:colId xmlns:a16="http://schemas.microsoft.com/office/drawing/2014/main" val="20004"/>
                    </a:ext>
                  </a:extLst>
                </a:gridCol>
                <a:gridCol w="540938">
                  <a:extLst>
                    <a:ext uri="{9D8B030D-6E8A-4147-A177-3AD203B41FA5}">
                      <a16:colId xmlns:a16="http://schemas.microsoft.com/office/drawing/2014/main" val="20005"/>
                    </a:ext>
                  </a:extLst>
                </a:gridCol>
                <a:gridCol w="491761">
                  <a:extLst>
                    <a:ext uri="{9D8B030D-6E8A-4147-A177-3AD203B41FA5}">
                      <a16:colId xmlns:a16="http://schemas.microsoft.com/office/drawing/2014/main" val="20006"/>
                    </a:ext>
                  </a:extLst>
                </a:gridCol>
                <a:gridCol w="540938">
                  <a:extLst>
                    <a:ext uri="{9D8B030D-6E8A-4147-A177-3AD203B41FA5}">
                      <a16:colId xmlns:a16="http://schemas.microsoft.com/office/drawing/2014/main" val="20007"/>
                    </a:ext>
                  </a:extLst>
                </a:gridCol>
                <a:gridCol w="590115">
                  <a:extLst>
                    <a:ext uri="{9D8B030D-6E8A-4147-A177-3AD203B41FA5}">
                      <a16:colId xmlns:a16="http://schemas.microsoft.com/office/drawing/2014/main" val="20008"/>
                    </a:ext>
                  </a:extLst>
                </a:gridCol>
                <a:gridCol w="590115">
                  <a:extLst>
                    <a:ext uri="{9D8B030D-6E8A-4147-A177-3AD203B41FA5}">
                      <a16:colId xmlns:a16="http://schemas.microsoft.com/office/drawing/2014/main" val="20009"/>
                    </a:ext>
                  </a:extLst>
                </a:gridCol>
                <a:gridCol w="540938">
                  <a:extLst>
                    <a:ext uri="{9D8B030D-6E8A-4147-A177-3AD203B41FA5}">
                      <a16:colId xmlns:a16="http://schemas.microsoft.com/office/drawing/2014/main" val="20010"/>
                    </a:ext>
                  </a:extLst>
                </a:gridCol>
                <a:gridCol w="590115">
                  <a:extLst>
                    <a:ext uri="{9D8B030D-6E8A-4147-A177-3AD203B41FA5}">
                      <a16:colId xmlns:a16="http://schemas.microsoft.com/office/drawing/2014/main" val="20011"/>
                    </a:ext>
                  </a:extLst>
                </a:gridCol>
                <a:gridCol w="590115">
                  <a:extLst>
                    <a:ext uri="{9D8B030D-6E8A-4147-A177-3AD203B41FA5}">
                      <a16:colId xmlns:a16="http://schemas.microsoft.com/office/drawing/2014/main" val="20012"/>
                    </a:ext>
                  </a:extLst>
                </a:gridCol>
              </a:tblGrid>
              <a:tr h="156949">
                <a:tc gridSpan="2">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a:latin typeface="Times New Roman"/>
                          <a:ea typeface="宋体"/>
                        </a:rPr>
                        <a:t>编号</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29</a:t>
                      </a:r>
                      <a:r>
                        <a:rPr lang="zh-CN" sz="800" kern="100">
                          <a:latin typeface="Times New Roman"/>
                          <a:ea typeface="宋体"/>
                        </a:rPr>
                        <a:t>岁及以下</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30-34</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35-39</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40-44</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45-49</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50-54</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55-59</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60-64</a:t>
                      </a:r>
                      <a:r>
                        <a:rPr lang="zh-CN" sz="800" kern="100">
                          <a:latin typeface="Times New Roman"/>
                          <a:ea typeface="宋体"/>
                        </a:rPr>
                        <a:t>岁</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65</a:t>
                      </a:r>
                      <a:r>
                        <a:rPr lang="zh-CN" sz="800" kern="100">
                          <a:latin typeface="Times New Roman"/>
                          <a:ea typeface="宋体"/>
                        </a:rPr>
                        <a:t>岁及以上</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63961">
                <a:tc gridSpan="2">
                  <a:txBody>
                    <a:bodyPr/>
                    <a:lstStyle/>
                    <a:p>
                      <a:pPr algn="ctr">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3961">
                <a:tc gridSpan="2">
                  <a:txBody>
                    <a:bodyPr/>
                    <a:lstStyle/>
                    <a:p>
                      <a:pPr indent="255905" algn="just">
                        <a:spcAft>
                          <a:spcPts val="0"/>
                        </a:spcAft>
                      </a:pPr>
                      <a:r>
                        <a:rPr lang="zh-CN" sz="800" b="1" kern="100" dirty="0">
                          <a:latin typeface="Times New Roman"/>
                          <a:ea typeface="宋体"/>
                        </a:rPr>
                        <a:t>总计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57490">
                <a:tc gridSpan="2">
                  <a:txBody>
                    <a:bodyPr/>
                    <a:lstStyle/>
                    <a:p>
                      <a:pPr algn="just">
                        <a:spcAft>
                          <a:spcPts val="0"/>
                        </a:spcAft>
                      </a:pPr>
                      <a:r>
                        <a:rPr lang="en-US" sz="800" kern="100" dirty="0">
                          <a:latin typeface="宋体"/>
                          <a:ea typeface="宋体"/>
                        </a:rPr>
                        <a:t> </a:t>
                      </a:r>
                      <a:r>
                        <a:rPr lang="zh-CN" sz="800" kern="100" dirty="0">
                          <a:latin typeface="Times New Roman"/>
                          <a:ea typeface="宋体"/>
                        </a:rPr>
                        <a:t>其中：女</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57490">
                <a:tc gridSpan="2">
                  <a:txBody>
                    <a:bodyPr/>
                    <a:lstStyle/>
                    <a:p>
                      <a:pPr indent="342900" algn="just">
                        <a:spcAft>
                          <a:spcPts val="0"/>
                        </a:spcAft>
                      </a:pPr>
                      <a:r>
                        <a:rPr lang="zh-CN" sz="800" kern="100">
                          <a:latin typeface="Times New Roman"/>
                          <a:ea typeface="宋体"/>
                        </a:rPr>
                        <a:t>获博士学位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57490">
                <a:tc gridSpan="2">
                  <a:txBody>
                    <a:bodyPr/>
                    <a:lstStyle/>
                    <a:p>
                      <a:pPr indent="342900" algn="just">
                        <a:spcAft>
                          <a:spcPts val="0"/>
                        </a:spcAft>
                      </a:pPr>
                      <a:r>
                        <a:rPr lang="zh-CN" sz="800" kern="100">
                          <a:latin typeface="Times New Roman"/>
                          <a:ea typeface="宋体"/>
                        </a:rPr>
                        <a:t>获硕士学位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dirty="0">
                          <a:latin typeface="宋体"/>
                          <a:ea typeface="宋体"/>
                        </a:rPr>
                        <a:t>04</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57490">
                <a:tc rowSpan="5">
                  <a:txBody>
                    <a:bodyPr/>
                    <a:lstStyle/>
                    <a:p>
                      <a:pPr algn="ctr">
                        <a:lnSpc>
                          <a:spcPts val="1200"/>
                        </a:lnSpc>
                        <a:spcAft>
                          <a:spcPts val="0"/>
                        </a:spcAft>
                      </a:pPr>
                      <a:r>
                        <a:rPr lang="zh-CN" sz="800" kern="100">
                          <a:latin typeface="Times New Roman"/>
                          <a:ea typeface="宋体"/>
                        </a:rPr>
                        <a:t>按专业技术职务分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05</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06</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57490">
                <a:tc rowSpan="12">
                  <a:txBody>
                    <a:bodyPr/>
                    <a:lstStyle/>
                    <a:p>
                      <a:pPr algn="ctr">
                        <a:spcAft>
                          <a:spcPts val="0"/>
                        </a:spcAft>
                      </a:pPr>
                      <a:r>
                        <a:rPr lang="zh-CN" sz="800" kern="100" dirty="0">
                          <a:latin typeface="Times New Roman"/>
                          <a:ea typeface="宋体"/>
                        </a:rPr>
                        <a:t>按学历（学位）分</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博士研究生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37852">
                <a:tc vMerge="1">
                  <a:txBody>
                    <a:bodyPr/>
                    <a:lstStyle/>
                    <a:p>
                      <a:endParaRPr lang="zh-CN" altLang="en-US"/>
                    </a:p>
                  </a:txBody>
                  <a:tcPr/>
                </a:tc>
                <a:tc>
                  <a:txBody>
                    <a:bodyPr/>
                    <a:lstStyle/>
                    <a:p>
                      <a:pPr indent="114300" algn="just">
                        <a:spcAft>
                          <a:spcPts val="0"/>
                        </a:spcAft>
                      </a:pPr>
                      <a:r>
                        <a:rPr lang="zh-CN" sz="800" kern="100">
                          <a:latin typeface="Times New Roman"/>
                          <a:ea typeface="宋体"/>
                        </a:rPr>
                        <a:t>其中获博士学位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57490">
                <a:tc vMerge="1">
                  <a:txBody>
                    <a:bodyPr/>
                    <a:lstStyle/>
                    <a:p>
                      <a:endParaRPr lang="zh-CN" altLang="en-US"/>
                    </a:p>
                  </a:txBody>
                  <a:tcPr/>
                </a:tc>
                <a:tc>
                  <a:txBody>
                    <a:bodyPr/>
                    <a:lstStyle/>
                    <a:p>
                      <a:pPr algn="ctr">
                        <a:spcAft>
                          <a:spcPts val="0"/>
                        </a:spcAft>
                      </a:pPr>
                      <a:r>
                        <a:rPr lang="zh-CN" sz="800" kern="100">
                          <a:latin typeface="Times New Roman"/>
                          <a:ea typeface="宋体"/>
                        </a:rPr>
                        <a:t>获硕士学位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硕士研究生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37852">
                <a:tc vMerge="1">
                  <a:txBody>
                    <a:bodyPr/>
                    <a:lstStyle/>
                    <a:p>
                      <a:endParaRPr lang="zh-CN" altLang="en-US"/>
                    </a:p>
                  </a:txBody>
                  <a:tcPr/>
                </a:tc>
                <a:tc>
                  <a:txBody>
                    <a:bodyPr/>
                    <a:lstStyle/>
                    <a:p>
                      <a:pPr indent="114300" algn="just">
                        <a:spcAft>
                          <a:spcPts val="0"/>
                        </a:spcAft>
                      </a:pPr>
                      <a:r>
                        <a:rPr lang="zh-CN" sz="800" kern="100">
                          <a:latin typeface="Times New Roman"/>
                          <a:ea typeface="宋体"/>
                        </a:rPr>
                        <a:t>其中获博士学位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57490">
                <a:tc vMerge="1">
                  <a:txBody>
                    <a:bodyPr/>
                    <a:lstStyle/>
                    <a:p>
                      <a:endParaRPr lang="zh-CN" altLang="en-US"/>
                    </a:p>
                  </a:txBody>
                  <a:tcPr/>
                </a:tc>
                <a:tc>
                  <a:txBody>
                    <a:bodyPr/>
                    <a:lstStyle/>
                    <a:p>
                      <a:pPr algn="ctr">
                        <a:spcAft>
                          <a:spcPts val="0"/>
                        </a:spcAft>
                      </a:pPr>
                      <a:r>
                        <a:rPr lang="zh-CN" sz="800" kern="100">
                          <a:latin typeface="Times New Roman"/>
                          <a:ea typeface="宋体"/>
                        </a:rPr>
                        <a:t>获硕士学位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本科</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37852">
                <a:tc vMerge="1">
                  <a:txBody>
                    <a:bodyPr/>
                    <a:lstStyle/>
                    <a:p>
                      <a:endParaRPr lang="zh-CN" altLang="en-US"/>
                    </a:p>
                  </a:txBody>
                  <a:tcPr/>
                </a:tc>
                <a:tc>
                  <a:txBody>
                    <a:bodyPr/>
                    <a:lstStyle/>
                    <a:p>
                      <a:pPr indent="114300" algn="just">
                        <a:spcAft>
                          <a:spcPts val="0"/>
                        </a:spcAft>
                      </a:pPr>
                      <a:r>
                        <a:rPr lang="zh-CN" sz="800" kern="100">
                          <a:latin typeface="Times New Roman"/>
                          <a:ea typeface="宋体"/>
                        </a:rPr>
                        <a:t>其中获博士学位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57490">
                <a:tc vMerge="1">
                  <a:txBody>
                    <a:bodyPr/>
                    <a:lstStyle/>
                    <a:p>
                      <a:endParaRPr lang="zh-CN" altLang="en-US"/>
                    </a:p>
                  </a:txBody>
                  <a:tcPr/>
                </a:tc>
                <a:tc>
                  <a:txBody>
                    <a:bodyPr/>
                    <a:lstStyle/>
                    <a:p>
                      <a:pPr algn="ctr">
                        <a:spcAft>
                          <a:spcPts val="0"/>
                        </a:spcAft>
                      </a:pPr>
                      <a:r>
                        <a:rPr lang="zh-CN" sz="800" kern="100">
                          <a:latin typeface="Times New Roman"/>
                          <a:ea typeface="宋体"/>
                        </a:rPr>
                        <a:t>获硕士学位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57490">
                <a:tc vMerge="1">
                  <a:txBody>
                    <a:bodyPr/>
                    <a:lstStyle/>
                    <a:p>
                      <a:endParaRPr lang="zh-CN" altLang="en-US"/>
                    </a:p>
                  </a:txBody>
                  <a:tcPr/>
                </a:tc>
                <a:tc>
                  <a:txBody>
                    <a:bodyPr/>
                    <a:lstStyle/>
                    <a:p>
                      <a:pPr algn="just">
                        <a:spcAft>
                          <a:spcPts val="0"/>
                        </a:spcAft>
                      </a:pPr>
                      <a:r>
                        <a:rPr lang="zh-CN" sz="800" kern="100">
                          <a:latin typeface="Times New Roman"/>
                          <a:ea typeface="宋体"/>
                        </a:rPr>
                        <a:t>专科及以下</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37852">
                <a:tc vMerge="1">
                  <a:txBody>
                    <a:bodyPr/>
                    <a:lstStyle/>
                    <a:p>
                      <a:endParaRPr lang="zh-CN" altLang="en-US"/>
                    </a:p>
                  </a:txBody>
                  <a:tcPr/>
                </a:tc>
                <a:tc>
                  <a:txBody>
                    <a:bodyPr/>
                    <a:lstStyle/>
                    <a:p>
                      <a:pPr indent="114300" algn="just">
                        <a:spcAft>
                          <a:spcPts val="0"/>
                        </a:spcAft>
                      </a:pPr>
                      <a:r>
                        <a:rPr lang="zh-CN" sz="800" kern="100">
                          <a:latin typeface="Times New Roman"/>
                          <a:ea typeface="宋体"/>
                        </a:rPr>
                        <a:t>其中获博士学位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61804">
                <a:tc vMerge="1">
                  <a:txBody>
                    <a:bodyPr/>
                    <a:lstStyle/>
                    <a:p>
                      <a:endParaRPr lang="zh-CN" altLang="en-US"/>
                    </a:p>
                  </a:txBody>
                  <a:tcPr/>
                </a:tc>
                <a:tc>
                  <a:txBody>
                    <a:bodyPr/>
                    <a:lstStyle/>
                    <a:p>
                      <a:pPr algn="ctr">
                        <a:spcAft>
                          <a:spcPts val="0"/>
                        </a:spcAft>
                      </a:pPr>
                      <a:r>
                        <a:rPr lang="zh-CN" sz="800" kern="100">
                          <a:latin typeface="Times New Roman"/>
                          <a:ea typeface="宋体"/>
                        </a:rPr>
                        <a:t>获硕士学位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bl>
          </a:graphicData>
        </a:graphic>
      </p:graphicFrame>
      <p:sp>
        <p:nvSpPr>
          <p:cNvPr id="52225" name="Rectangle 1"/>
          <p:cNvSpPr>
            <a:spLocks noChangeArrowheads="1"/>
          </p:cNvSpPr>
          <p:nvPr/>
        </p:nvSpPr>
        <p:spPr bwMode="auto">
          <a:xfrm>
            <a:off x="251520" y="540138"/>
            <a:ext cx="8490145" cy="2616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401638" algn="l" defTabSz="914400" rtl="0" eaLnBrk="1" fontAlgn="base" latinLnBrk="0" hangingPunct="1">
              <a:lnSpc>
                <a:spcPct val="100000"/>
              </a:lnSpc>
              <a:spcBef>
                <a:spcPct val="0"/>
              </a:spcBef>
              <a:spcAft>
                <a:spcPct val="0"/>
              </a:spcAft>
              <a:buClrTx/>
              <a:buSzTx/>
              <a:buFontTx/>
              <a:buNone/>
              <a:tabLst/>
            </a:pPr>
            <a:r>
              <a:rPr kumimoji="0" 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423</a:t>
            </a:r>
            <a:r>
              <a:rPr kumimoji="0" lang="zh-CN" altLang="en-US" sz="1100" b="1" i="0" u="heavy" strike="noStrike" cap="none" normalizeH="0" dirty="0">
                <a:ln>
                  <a:noFill/>
                </a:ln>
                <a:solidFill>
                  <a:schemeClr val="tx1"/>
                </a:solidFill>
                <a:effectLst/>
                <a:uFill>
                  <a:solidFill>
                    <a:srgbClr val="FF0000"/>
                  </a:solidFill>
                </a:uFill>
                <a:latin typeface="宋体" pitchFamily="2" charset="-122"/>
                <a:ea typeface="宋体" pitchFamily="2" charset="-122"/>
                <a:cs typeface="Times New Roman" pitchFamily="18" charset="0"/>
              </a:rPr>
              <a:t>专任教师</a:t>
            </a:r>
            <a:r>
              <a:rPr kumimoji="0" lang="zh-CN" altLang="en-US"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分年龄情况                                                                           单位：人</a:t>
            </a:r>
            <a:endParaRPr kumimoji="0" lang="zh-CN" altLang="en-US" sz="2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矩形标注 6"/>
          <p:cNvSpPr/>
          <p:nvPr/>
        </p:nvSpPr>
        <p:spPr>
          <a:xfrm>
            <a:off x="3851920" y="411510"/>
            <a:ext cx="3208866" cy="380081"/>
          </a:xfrm>
          <a:prstGeom prst="wedgeRectCallout">
            <a:avLst>
              <a:gd name="adj1" fmla="val -84099"/>
              <a:gd name="adj2" fmla="val 28625"/>
            </a:avLst>
          </a:prstGeom>
          <a:solidFill>
            <a:srgbClr val="FFFFCC"/>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400" b="1" dirty="0">
                <a:solidFill>
                  <a:srgbClr val="FF0000"/>
                </a:solidFill>
                <a:latin typeface="楷体" pitchFamily="49" charset="-122"/>
                <a:ea typeface="楷体" pitchFamily="49" charset="-122"/>
              </a:rPr>
              <a:t>专任教师年龄以九月一日满周岁计算</a:t>
            </a:r>
            <a:endParaRPr lang="zh-CN" altLang="en-US" sz="1400" b="1" dirty="0">
              <a:solidFill>
                <a:srgbClr val="FF0000"/>
              </a:solidFill>
              <a:latin typeface="楷体" pitchFamily="49" charset="-122"/>
              <a:ea typeface="楷体" pitchFamily="49" charset="-122"/>
            </a:endParaRPr>
          </a:p>
        </p:txBody>
      </p:sp>
      <p:sp>
        <p:nvSpPr>
          <p:cNvPr id="8" name="圆角矩形 7"/>
          <p:cNvSpPr/>
          <p:nvPr/>
        </p:nvSpPr>
        <p:spPr>
          <a:xfrm>
            <a:off x="2843808" y="3939902"/>
            <a:ext cx="6048672" cy="648072"/>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rgbClr val="FF0000"/>
                </a:solidFill>
                <a:latin typeface="楷体" pitchFamily="49" charset="-122"/>
                <a:ea typeface="楷体" pitchFamily="49" charset="-122"/>
              </a:rPr>
              <a:t>本表填报时先要确定教师所获得的学历（博士研究生、硕士研究生、本科、专科是学历），再确定学历中所获得的学位（博士、硕士是学位），本表忽略学士学位；以最后所获得的学历、学位数填报，在读人员不计算。</a:t>
            </a:r>
          </a:p>
        </p:txBody>
      </p:sp>
      <p:sp>
        <p:nvSpPr>
          <p:cNvPr id="9" name="线形标注 2 8"/>
          <p:cNvSpPr/>
          <p:nvPr/>
        </p:nvSpPr>
        <p:spPr>
          <a:xfrm>
            <a:off x="3419872" y="1203598"/>
            <a:ext cx="3445932" cy="567267"/>
          </a:xfrm>
          <a:prstGeom prst="borderCallout2">
            <a:avLst>
              <a:gd name="adj1" fmla="val 51023"/>
              <a:gd name="adj2" fmla="val -438"/>
              <a:gd name="adj3" fmla="val 51022"/>
              <a:gd name="adj4" fmla="val -7050"/>
              <a:gd name="adj5" fmla="val -77751"/>
              <a:gd name="adj6" fmla="val -53359"/>
            </a:avLst>
          </a:prstGeom>
          <a:solidFill>
            <a:srgbClr val="FFFFCC"/>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600" b="1" dirty="0">
                <a:solidFill>
                  <a:schemeClr val="tx1"/>
                </a:solidFill>
                <a:latin typeface="楷体" pitchFamily="49" charset="-122"/>
                <a:ea typeface="楷体" pitchFamily="49" charset="-122"/>
              </a:rPr>
              <a:t>专任教师：</a:t>
            </a:r>
            <a:r>
              <a:rPr lang="zh-CN" altLang="zh-CN" sz="1600" dirty="0">
                <a:solidFill>
                  <a:schemeClr val="tx1"/>
                </a:solidFill>
                <a:latin typeface="楷体" pitchFamily="49" charset="-122"/>
                <a:ea typeface="楷体" pitchFamily="49" charset="-122"/>
              </a:rPr>
              <a:t>是指具有教师资格，专职从事教学工作的人员。</a:t>
            </a:r>
          </a:p>
        </p:txBody>
      </p:sp>
      <p:sp>
        <p:nvSpPr>
          <p:cNvPr id="10" name="AutoShape 2"/>
          <p:cNvSpPr>
            <a:spLocks noChangeArrowheads="1"/>
          </p:cNvSpPr>
          <p:nvPr/>
        </p:nvSpPr>
        <p:spPr bwMode="auto">
          <a:xfrm>
            <a:off x="3563888" y="3219822"/>
            <a:ext cx="3456384" cy="668610"/>
          </a:xfrm>
          <a:prstGeom prst="wedgeRoundRectCallout">
            <a:avLst>
              <a:gd name="adj1" fmla="val -102057"/>
              <a:gd name="adj2" fmla="val -204679"/>
              <a:gd name="adj3" fmla="val 16667"/>
            </a:avLst>
          </a:prstGeom>
          <a:solidFill>
            <a:srgbClr val="FFFFDD"/>
          </a:solidFill>
          <a:ln w="28575">
            <a:solidFill>
              <a:schemeClr val="accent6">
                <a:lumMod val="75000"/>
              </a:schemeClr>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专业技术职务：</a:t>
            </a:r>
            <a:r>
              <a:rPr lang="zh-CN" altLang="zh-CN" sz="1200" dirty="0">
                <a:latin typeface="楷体" pitchFamily="49" charset="-122"/>
                <a:ea typeface="楷体" pitchFamily="49" charset="-122"/>
              </a:rPr>
              <a:t>根据实际工作需要设置的有明确职责、任职条件和任期，需要具备专门的业务知识和技术水平才能担负的工作岗位。</a:t>
            </a:r>
          </a:p>
        </p:txBody>
      </p:sp>
      <p:sp>
        <p:nvSpPr>
          <p:cNvPr id="11" name="矩形标注 10"/>
          <p:cNvSpPr/>
          <p:nvPr/>
        </p:nvSpPr>
        <p:spPr>
          <a:xfrm>
            <a:off x="4644008" y="1995686"/>
            <a:ext cx="2308116" cy="753533"/>
          </a:xfrm>
          <a:prstGeom prst="wedgeRectCallout">
            <a:avLst>
              <a:gd name="adj1" fmla="val -78097"/>
              <a:gd name="adj2" fmla="val -42162"/>
            </a:avLst>
          </a:prstGeom>
          <a:solidFill>
            <a:schemeClr val="bg1"/>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1400" b="1" dirty="0">
                <a:solidFill>
                  <a:srgbClr val="FF0000"/>
                </a:solidFill>
                <a:latin typeface="楷体" pitchFamily="49" charset="-122"/>
                <a:ea typeface="楷体" pitchFamily="49" charset="-122"/>
              </a:rPr>
              <a:t>要注意低年龄高职称和高年龄低职称的情况。</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0"/>
            <a:ext cx="3134191"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424</a:t>
            </a:r>
            <a:r>
              <a:rPr lang="zh-CN" altLang="zh-CN" sz="2000" dirty="0">
                <a:solidFill>
                  <a:schemeClr val="bg1"/>
                </a:solidFill>
                <a:latin typeface="黑体" pitchFamily="49" charset="-122"/>
                <a:ea typeface="黑体" pitchFamily="49" charset="-122"/>
              </a:rPr>
              <a:t>分学科专任教师数</a:t>
            </a:r>
          </a:p>
        </p:txBody>
      </p:sp>
      <p:graphicFrame>
        <p:nvGraphicFramePr>
          <p:cNvPr id="5" name="表格 4"/>
          <p:cNvGraphicFramePr>
            <a:graphicFrameLocks noGrp="1"/>
          </p:cNvGraphicFramePr>
          <p:nvPr/>
        </p:nvGraphicFramePr>
        <p:xfrm>
          <a:off x="539554" y="915567"/>
          <a:ext cx="7992886" cy="3672407"/>
        </p:xfrm>
        <a:graphic>
          <a:graphicData uri="http://schemas.openxmlformats.org/drawingml/2006/table">
            <a:tbl>
              <a:tblPr/>
              <a:tblGrid>
                <a:gridCol w="1427301">
                  <a:extLst>
                    <a:ext uri="{9D8B030D-6E8A-4147-A177-3AD203B41FA5}">
                      <a16:colId xmlns:a16="http://schemas.microsoft.com/office/drawing/2014/main" val="20000"/>
                    </a:ext>
                  </a:extLst>
                </a:gridCol>
                <a:gridCol w="342553">
                  <a:extLst>
                    <a:ext uri="{9D8B030D-6E8A-4147-A177-3AD203B41FA5}">
                      <a16:colId xmlns:a16="http://schemas.microsoft.com/office/drawing/2014/main" val="20001"/>
                    </a:ext>
                  </a:extLst>
                </a:gridCol>
                <a:gridCol w="1036900">
                  <a:extLst>
                    <a:ext uri="{9D8B030D-6E8A-4147-A177-3AD203B41FA5}">
                      <a16:colId xmlns:a16="http://schemas.microsoft.com/office/drawing/2014/main" val="20002"/>
                    </a:ext>
                  </a:extLst>
                </a:gridCol>
                <a:gridCol w="1037444">
                  <a:extLst>
                    <a:ext uri="{9D8B030D-6E8A-4147-A177-3AD203B41FA5}">
                      <a16:colId xmlns:a16="http://schemas.microsoft.com/office/drawing/2014/main" val="20003"/>
                    </a:ext>
                  </a:extLst>
                </a:gridCol>
                <a:gridCol w="1036900">
                  <a:extLst>
                    <a:ext uri="{9D8B030D-6E8A-4147-A177-3AD203B41FA5}">
                      <a16:colId xmlns:a16="http://schemas.microsoft.com/office/drawing/2014/main" val="20004"/>
                    </a:ext>
                  </a:extLst>
                </a:gridCol>
                <a:gridCol w="1037444">
                  <a:extLst>
                    <a:ext uri="{9D8B030D-6E8A-4147-A177-3AD203B41FA5}">
                      <a16:colId xmlns:a16="http://schemas.microsoft.com/office/drawing/2014/main" val="20005"/>
                    </a:ext>
                  </a:extLst>
                </a:gridCol>
                <a:gridCol w="1036900">
                  <a:extLst>
                    <a:ext uri="{9D8B030D-6E8A-4147-A177-3AD203B41FA5}">
                      <a16:colId xmlns:a16="http://schemas.microsoft.com/office/drawing/2014/main" val="20006"/>
                    </a:ext>
                  </a:extLst>
                </a:gridCol>
                <a:gridCol w="1037444">
                  <a:extLst>
                    <a:ext uri="{9D8B030D-6E8A-4147-A177-3AD203B41FA5}">
                      <a16:colId xmlns:a16="http://schemas.microsoft.com/office/drawing/2014/main" val="20007"/>
                    </a:ext>
                  </a:extLst>
                </a:gridCol>
              </a:tblGrid>
              <a:tr h="250703">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编号</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正高级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副高级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中级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初级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未定职级</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86683">
                <a:tc>
                  <a:txBody>
                    <a:bodyPr/>
                    <a:lstStyle/>
                    <a:p>
                      <a:pPr algn="ctr">
                        <a:spcAft>
                          <a:spcPts val="0"/>
                        </a:spcAft>
                      </a:pPr>
                      <a:r>
                        <a:rPr lang="zh-CN" sz="800" kern="100" dirty="0">
                          <a:latin typeface="Times New Roman"/>
                          <a:ea typeface="宋体"/>
                        </a:rPr>
                        <a:t>甲</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86683">
                <a:tc>
                  <a:txBody>
                    <a:bodyPr/>
                    <a:lstStyle/>
                    <a:p>
                      <a:pPr indent="464820" algn="just">
                        <a:spcAft>
                          <a:spcPts val="0"/>
                        </a:spcAft>
                      </a:pPr>
                      <a:r>
                        <a:rPr lang="zh-CN" sz="800" b="1" kern="100" dirty="0">
                          <a:latin typeface="Times New Roman"/>
                          <a:ea typeface="宋体"/>
                        </a:rPr>
                        <a:t>总计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79314">
                <a:tc>
                  <a:txBody>
                    <a:bodyPr/>
                    <a:lstStyle/>
                    <a:p>
                      <a:pPr indent="571500" algn="just">
                        <a:spcAft>
                          <a:spcPts val="0"/>
                        </a:spcAft>
                      </a:pPr>
                      <a:r>
                        <a:rPr lang="zh-CN" sz="800"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79314">
                <a:tc>
                  <a:txBody>
                    <a:bodyPr/>
                    <a:lstStyle/>
                    <a:p>
                      <a:pPr indent="228600" algn="just">
                        <a:spcAft>
                          <a:spcPts val="0"/>
                        </a:spcAft>
                      </a:pPr>
                      <a:r>
                        <a:rPr lang="zh-CN" sz="800" kern="100">
                          <a:latin typeface="Times New Roman"/>
                          <a:ea typeface="宋体"/>
                        </a:rPr>
                        <a:t>哲学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79314">
                <a:tc>
                  <a:txBody>
                    <a:bodyPr/>
                    <a:lstStyle/>
                    <a:p>
                      <a:pPr indent="228600" algn="just">
                        <a:spcAft>
                          <a:spcPts val="0"/>
                        </a:spcAft>
                      </a:pPr>
                      <a:r>
                        <a:rPr lang="zh-CN" sz="800" kern="100">
                          <a:latin typeface="Times New Roman"/>
                          <a:ea typeface="宋体"/>
                        </a:rPr>
                        <a:t>经济学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79314">
                <a:tc>
                  <a:txBody>
                    <a:bodyPr/>
                    <a:lstStyle/>
                    <a:p>
                      <a:pPr indent="228600" algn="just">
                        <a:spcAft>
                          <a:spcPts val="0"/>
                        </a:spcAft>
                      </a:pPr>
                      <a:r>
                        <a:rPr lang="zh-CN" sz="800" kern="100">
                          <a:latin typeface="Times New Roman"/>
                          <a:ea typeface="宋体"/>
                        </a:rPr>
                        <a:t>法学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79314">
                <a:tc>
                  <a:txBody>
                    <a:bodyPr/>
                    <a:lstStyle/>
                    <a:p>
                      <a:pPr indent="228600" algn="just">
                        <a:spcAft>
                          <a:spcPts val="0"/>
                        </a:spcAft>
                      </a:pPr>
                      <a:r>
                        <a:rPr lang="zh-CN" sz="800" kern="100">
                          <a:latin typeface="Times New Roman"/>
                          <a:ea typeface="宋体"/>
                        </a:rPr>
                        <a:t>教育学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79314">
                <a:tc>
                  <a:txBody>
                    <a:bodyPr/>
                    <a:lstStyle/>
                    <a:p>
                      <a:pPr indent="342900" algn="just">
                        <a:spcAft>
                          <a:spcPts val="0"/>
                        </a:spcAft>
                      </a:pPr>
                      <a:r>
                        <a:rPr lang="zh-CN" sz="800" kern="100">
                          <a:latin typeface="Times New Roman"/>
                          <a:ea typeface="宋体"/>
                        </a:rPr>
                        <a:t>其中：体育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文学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其中：外语</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历史学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理学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79314">
                <a:tc>
                  <a:txBody>
                    <a:bodyPr/>
                    <a:lstStyle/>
                    <a:p>
                      <a:pPr algn="just">
                        <a:spcAft>
                          <a:spcPts val="0"/>
                        </a:spcAft>
                      </a:pPr>
                      <a:r>
                        <a:rPr lang="en-US" sz="800" kern="100" dirty="0">
                          <a:latin typeface="宋体"/>
                          <a:ea typeface="宋体"/>
                        </a:rPr>
                        <a:t>    </a:t>
                      </a:r>
                      <a:r>
                        <a:rPr lang="zh-CN" sz="800" kern="100" dirty="0">
                          <a:latin typeface="Times New Roman"/>
                          <a:ea typeface="宋体"/>
                        </a:rPr>
                        <a:t>工学</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其中：计算机</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农学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其中：林学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79314">
                <a:tc>
                  <a:txBody>
                    <a:bodyPr/>
                    <a:lstStyle/>
                    <a:p>
                      <a:pPr indent="228600" algn="just">
                        <a:spcAft>
                          <a:spcPts val="0"/>
                        </a:spcAft>
                      </a:pPr>
                      <a:r>
                        <a:rPr lang="zh-CN" sz="800" kern="100">
                          <a:latin typeface="Times New Roman"/>
                          <a:ea typeface="宋体"/>
                        </a:rPr>
                        <a:t>医学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管理学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79314">
                <a:tc>
                  <a:txBody>
                    <a:bodyPr/>
                    <a:lstStyle/>
                    <a:p>
                      <a:pPr algn="just">
                        <a:spcAft>
                          <a:spcPts val="0"/>
                        </a:spcAft>
                      </a:pPr>
                      <a:r>
                        <a:rPr lang="en-US" sz="800" kern="100">
                          <a:latin typeface="宋体"/>
                          <a:ea typeface="宋体"/>
                        </a:rPr>
                        <a:t>    </a:t>
                      </a:r>
                      <a:r>
                        <a:rPr lang="zh-CN" sz="800" kern="100">
                          <a:latin typeface="Times New Roman"/>
                          <a:ea typeface="宋体"/>
                        </a:rPr>
                        <a:t>艺术学</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bl>
          </a:graphicData>
        </a:graphic>
      </p:graphicFrame>
      <p:sp>
        <p:nvSpPr>
          <p:cNvPr id="53249" name="Rectangle 1"/>
          <p:cNvSpPr>
            <a:spLocks noChangeArrowheads="1"/>
          </p:cNvSpPr>
          <p:nvPr/>
        </p:nvSpPr>
        <p:spPr bwMode="auto">
          <a:xfrm>
            <a:off x="395536" y="623687"/>
            <a:ext cx="7848872" cy="25391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333375" algn="l" defTabSz="914400" rtl="0" eaLnBrk="1" fontAlgn="base" latinLnBrk="0" hangingPunct="1">
              <a:lnSpc>
                <a:spcPct val="100000"/>
              </a:lnSpc>
              <a:spcBef>
                <a:spcPct val="0"/>
              </a:spcBef>
              <a:spcAft>
                <a:spcPct val="0"/>
              </a:spcAft>
              <a:buClrTx/>
              <a:buSzTx/>
              <a:buFontTx/>
              <a:buNone/>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424</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分学科</a:t>
            </a:r>
            <a:r>
              <a:rPr kumimoji="0" lang="zh-CN" altLang="en-US" sz="1050" b="1" i="0" u="heavy" strike="noStrike" cap="none" normalizeH="0" dirty="0">
                <a:ln>
                  <a:noFill/>
                </a:ln>
                <a:solidFill>
                  <a:schemeClr val="tx1"/>
                </a:solidFill>
                <a:effectLst/>
                <a:uFill>
                  <a:solidFill>
                    <a:srgbClr val="FF0000"/>
                  </a:solidFill>
                </a:uFill>
                <a:latin typeface="宋体" pitchFamily="2" charset="-122"/>
                <a:ea typeface="宋体" pitchFamily="2" charset="-122"/>
                <a:cs typeface="Times New Roman" pitchFamily="18" charset="0"/>
              </a:rPr>
              <a:t>专任教师</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数                                                                              单位：人</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2 6"/>
          <p:cNvSpPr/>
          <p:nvPr/>
        </p:nvSpPr>
        <p:spPr>
          <a:xfrm>
            <a:off x="3347864" y="1491630"/>
            <a:ext cx="3445932" cy="567267"/>
          </a:xfrm>
          <a:prstGeom prst="borderCallout2">
            <a:avLst>
              <a:gd name="adj1" fmla="val 51023"/>
              <a:gd name="adj2" fmla="val -438"/>
              <a:gd name="adj3" fmla="val 51022"/>
              <a:gd name="adj4" fmla="val -7050"/>
              <a:gd name="adj5" fmla="val -111943"/>
              <a:gd name="adj6" fmla="val -39890"/>
            </a:avLst>
          </a:prstGeom>
          <a:solidFill>
            <a:srgbClr val="FFFFCC"/>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600" b="1" dirty="0">
                <a:solidFill>
                  <a:schemeClr val="tx1"/>
                </a:solidFill>
                <a:latin typeface="楷体" pitchFamily="49" charset="-122"/>
                <a:ea typeface="楷体" pitchFamily="49" charset="-122"/>
              </a:rPr>
              <a:t>专任教师：</a:t>
            </a:r>
            <a:r>
              <a:rPr lang="zh-CN" altLang="zh-CN" sz="1600" dirty="0">
                <a:solidFill>
                  <a:schemeClr val="tx1"/>
                </a:solidFill>
                <a:latin typeface="楷体" pitchFamily="49" charset="-122"/>
                <a:ea typeface="楷体" pitchFamily="49" charset="-122"/>
              </a:rPr>
              <a:t>是指具有教师资格，专职从事教学工作的人员。</a:t>
            </a:r>
          </a:p>
        </p:txBody>
      </p:sp>
      <p:sp>
        <p:nvSpPr>
          <p:cNvPr id="8" name="圆角矩形 7"/>
          <p:cNvSpPr/>
          <p:nvPr/>
        </p:nvSpPr>
        <p:spPr>
          <a:xfrm>
            <a:off x="2483768" y="2643758"/>
            <a:ext cx="6048672" cy="1008112"/>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400" dirty="0">
                <a:solidFill>
                  <a:srgbClr val="FF0000"/>
                </a:solidFill>
                <a:latin typeface="楷体" pitchFamily="49" charset="-122"/>
                <a:ea typeface="楷体" pitchFamily="49" charset="-122"/>
              </a:rPr>
              <a:t>分学科专任教师数是根据专任教师所从事的专业按学科门类进行分类统计的专任教师数，学科门类：哲学、经济学、法学、教育学、文学、历史学、理学、工学、农学、医学、管理学、艺术学。</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23528" y="0"/>
            <a:ext cx="3134191"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431</a:t>
            </a:r>
            <a:r>
              <a:rPr lang="zh-CN" altLang="zh-CN" sz="2000" dirty="0">
                <a:solidFill>
                  <a:schemeClr val="bg1"/>
                </a:solidFill>
                <a:latin typeface="黑体" pitchFamily="49" charset="-122"/>
                <a:ea typeface="黑体" pitchFamily="49" charset="-122"/>
              </a:rPr>
              <a:t>专任教师变动情况</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395538" y="843558"/>
          <a:ext cx="8280922" cy="2443053"/>
        </p:xfrm>
        <a:graphic>
          <a:graphicData uri="http://schemas.openxmlformats.org/drawingml/2006/table">
            <a:tbl>
              <a:tblPr/>
              <a:tblGrid>
                <a:gridCol w="739365">
                  <a:extLst>
                    <a:ext uri="{9D8B030D-6E8A-4147-A177-3AD203B41FA5}">
                      <a16:colId xmlns:a16="http://schemas.microsoft.com/office/drawing/2014/main" val="20000"/>
                    </a:ext>
                  </a:extLst>
                </a:gridCol>
                <a:gridCol w="278842">
                  <a:extLst>
                    <a:ext uri="{9D8B030D-6E8A-4147-A177-3AD203B41FA5}">
                      <a16:colId xmlns:a16="http://schemas.microsoft.com/office/drawing/2014/main" val="20001"/>
                    </a:ext>
                  </a:extLst>
                </a:gridCol>
                <a:gridCol w="482310">
                  <a:extLst>
                    <a:ext uri="{9D8B030D-6E8A-4147-A177-3AD203B41FA5}">
                      <a16:colId xmlns:a16="http://schemas.microsoft.com/office/drawing/2014/main" val="20002"/>
                    </a:ext>
                  </a:extLst>
                </a:gridCol>
                <a:gridCol w="482310">
                  <a:extLst>
                    <a:ext uri="{9D8B030D-6E8A-4147-A177-3AD203B41FA5}">
                      <a16:colId xmlns:a16="http://schemas.microsoft.com/office/drawing/2014/main" val="20003"/>
                    </a:ext>
                  </a:extLst>
                </a:gridCol>
                <a:gridCol w="428720">
                  <a:extLst>
                    <a:ext uri="{9D8B030D-6E8A-4147-A177-3AD203B41FA5}">
                      <a16:colId xmlns:a16="http://schemas.microsoft.com/office/drawing/2014/main" val="20004"/>
                    </a:ext>
                  </a:extLst>
                </a:gridCol>
                <a:gridCol w="540779">
                  <a:extLst>
                    <a:ext uri="{9D8B030D-6E8A-4147-A177-3AD203B41FA5}">
                      <a16:colId xmlns:a16="http://schemas.microsoft.com/office/drawing/2014/main" val="20005"/>
                    </a:ext>
                  </a:extLst>
                </a:gridCol>
                <a:gridCol w="898493">
                  <a:extLst>
                    <a:ext uri="{9D8B030D-6E8A-4147-A177-3AD203B41FA5}">
                      <a16:colId xmlns:a16="http://schemas.microsoft.com/office/drawing/2014/main" val="20006"/>
                    </a:ext>
                  </a:extLst>
                </a:gridCol>
                <a:gridCol w="357266">
                  <a:extLst>
                    <a:ext uri="{9D8B030D-6E8A-4147-A177-3AD203B41FA5}">
                      <a16:colId xmlns:a16="http://schemas.microsoft.com/office/drawing/2014/main" val="20007"/>
                    </a:ext>
                  </a:extLst>
                </a:gridCol>
                <a:gridCol w="357266">
                  <a:extLst>
                    <a:ext uri="{9D8B030D-6E8A-4147-A177-3AD203B41FA5}">
                      <a16:colId xmlns:a16="http://schemas.microsoft.com/office/drawing/2014/main" val="20008"/>
                    </a:ext>
                  </a:extLst>
                </a:gridCol>
                <a:gridCol w="361860">
                  <a:extLst>
                    <a:ext uri="{9D8B030D-6E8A-4147-A177-3AD203B41FA5}">
                      <a16:colId xmlns:a16="http://schemas.microsoft.com/office/drawing/2014/main" val="20009"/>
                    </a:ext>
                  </a:extLst>
                </a:gridCol>
                <a:gridCol w="361860">
                  <a:extLst>
                    <a:ext uri="{9D8B030D-6E8A-4147-A177-3AD203B41FA5}">
                      <a16:colId xmlns:a16="http://schemas.microsoft.com/office/drawing/2014/main" val="20010"/>
                    </a:ext>
                  </a:extLst>
                </a:gridCol>
                <a:gridCol w="506808">
                  <a:extLst>
                    <a:ext uri="{9D8B030D-6E8A-4147-A177-3AD203B41FA5}">
                      <a16:colId xmlns:a16="http://schemas.microsoft.com/office/drawing/2014/main" val="20011"/>
                    </a:ext>
                  </a:extLst>
                </a:gridCol>
                <a:gridCol w="506808">
                  <a:extLst>
                    <a:ext uri="{9D8B030D-6E8A-4147-A177-3AD203B41FA5}">
                      <a16:colId xmlns:a16="http://schemas.microsoft.com/office/drawing/2014/main" val="20012"/>
                    </a:ext>
                  </a:extLst>
                </a:gridCol>
                <a:gridCol w="461384">
                  <a:extLst>
                    <a:ext uri="{9D8B030D-6E8A-4147-A177-3AD203B41FA5}">
                      <a16:colId xmlns:a16="http://schemas.microsoft.com/office/drawing/2014/main" val="20013"/>
                    </a:ext>
                  </a:extLst>
                </a:gridCol>
                <a:gridCol w="461384">
                  <a:extLst>
                    <a:ext uri="{9D8B030D-6E8A-4147-A177-3AD203B41FA5}">
                      <a16:colId xmlns:a16="http://schemas.microsoft.com/office/drawing/2014/main" val="20014"/>
                    </a:ext>
                  </a:extLst>
                </a:gridCol>
                <a:gridCol w="345017">
                  <a:extLst>
                    <a:ext uri="{9D8B030D-6E8A-4147-A177-3AD203B41FA5}">
                      <a16:colId xmlns:a16="http://schemas.microsoft.com/office/drawing/2014/main" val="20015"/>
                    </a:ext>
                  </a:extLst>
                </a:gridCol>
                <a:gridCol w="274610">
                  <a:extLst>
                    <a:ext uri="{9D8B030D-6E8A-4147-A177-3AD203B41FA5}">
                      <a16:colId xmlns:a16="http://schemas.microsoft.com/office/drawing/2014/main" val="20016"/>
                    </a:ext>
                  </a:extLst>
                </a:gridCol>
                <a:gridCol w="435840">
                  <a:extLst>
                    <a:ext uri="{9D8B030D-6E8A-4147-A177-3AD203B41FA5}">
                      <a16:colId xmlns:a16="http://schemas.microsoft.com/office/drawing/2014/main" val="20017"/>
                    </a:ext>
                  </a:extLst>
                </a:gridCol>
              </a:tblGrid>
              <a:tr h="320507">
                <a:tc rowSpan="4">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ctr">
                        <a:spcAft>
                          <a:spcPts val="0"/>
                        </a:spcAft>
                      </a:pPr>
                      <a:r>
                        <a:rPr lang="zh-CN" sz="800" kern="100" dirty="0">
                          <a:latin typeface="Times New Roman"/>
                          <a:ea typeface="宋体"/>
                        </a:rPr>
                        <a:t>编号</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ctr">
                        <a:spcAft>
                          <a:spcPts val="0"/>
                        </a:spcAft>
                      </a:pPr>
                      <a:r>
                        <a:rPr lang="zh-CN" sz="800" kern="100" dirty="0">
                          <a:latin typeface="Times New Roman"/>
                          <a:ea typeface="宋体"/>
                        </a:rPr>
                        <a:t>上学年初报表专任教师数</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8">
                  <a:txBody>
                    <a:bodyPr/>
                    <a:lstStyle/>
                    <a:p>
                      <a:pPr algn="ctr">
                        <a:spcAft>
                          <a:spcPts val="0"/>
                        </a:spcAft>
                      </a:pPr>
                      <a:r>
                        <a:rPr lang="zh-CN" sz="800" kern="100">
                          <a:latin typeface="Times New Roman"/>
                          <a:ea typeface="宋体"/>
                        </a:rPr>
                        <a:t>增加教师数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algn="ctr">
                        <a:spcAft>
                          <a:spcPts val="0"/>
                        </a:spcAft>
                      </a:pPr>
                      <a:r>
                        <a:rPr lang="zh-CN" sz="800" kern="100">
                          <a:latin typeface="Times New Roman"/>
                          <a:ea typeface="宋体"/>
                        </a:rPr>
                        <a:t>减少教师数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4">
                  <a:txBody>
                    <a:bodyPr/>
                    <a:lstStyle/>
                    <a:p>
                      <a:pPr algn="ctr">
                        <a:spcAft>
                          <a:spcPts val="0"/>
                        </a:spcAft>
                      </a:pPr>
                      <a:r>
                        <a:rPr lang="zh-CN" sz="800" kern="100">
                          <a:latin typeface="Times New Roman"/>
                          <a:ea typeface="宋体"/>
                        </a:rPr>
                        <a:t>本学年初报表专任教师数</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320507">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3">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100">
                          <a:latin typeface="Times New Roman"/>
                          <a:ea typeface="宋体"/>
                        </a:rPr>
                        <a:t>录用毕业生</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pPr>
                      <a:r>
                        <a:rPr lang="zh-CN" sz="800" kern="100">
                          <a:latin typeface="Times New Roman"/>
                          <a:ea typeface="宋体"/>
                        </a:rPr>
                        <a:t>调入</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3">
                  <a:txBody>
                    <a:bodyPr/>
                    <a:lstStyle/>
                    <a:p>
                      <a:pPr algn="ctr">
                        <a:spcAft>
                          <a:spcPts val="0"/>
                        </a:spcAft>
                      </a:pPr>
                      <a:r>
                        <a:rPr lang="zh-CN" sz="800" kern="100">
                          <a:latin typeface="Times New Roman"/>
                          <a:ea typeface="宋体"/>
                        </a:rPr>
                        <a:t>校内变动</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其他</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自然减员</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调出</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just">
                        <a:spcAft>
                          <a:spcPts val="0"/>
                        </a:spcAft>
                      </a:pPr>
                      <a:r>
                        <a:rPr lang="zh-CN" sz="800" kern="100">
                          <a:latin typeface="Times New Roman"/>
                          <a:ea typeface="宋体"/>
                        </a:rPr>
                        <a:t>校内变动</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辞职</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其他</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379375">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100" dirty="0">
                          <a:latin typeface="Times New Roman"/>
                          <a:ea typeface="宋体"/>
                        </a:rPr>
                        <a:t>其中：研究生</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just">
                        <a:spcAft>
                          <a:spcPts val="0"/>
                        </a:spcAft>
                      </a:pPr>
                      <a:r>
                        <a:rPr lang="zh-CN" sz="800" kern="100">
                          <a:latin typeface="Times New Roman"/>
                          <a:ea typeface="宋体"/>
                        </a:rPr>
                        <a:t>其中：外校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34776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其中：本校毕业</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3"/>
                  </a:ext>
                </a:extLst>
              </a:tr>
              <a:tr h="424437">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4</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6</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7</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8</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9</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10</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12</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13</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29957">
                <a:tc>
                  <a:txBody>
                    <a:bodyPr/>
                    <a:lstStyle/>
                    <a:p>
                      <a:pPr indent="208280" algn="just">
                        <a:spcAft>
                          <a:spcPts val="0"/>
                        </a:spcAft>
                      </a:pPr>
                      <a:r>
                        <a:rPr lang="zh-CN" sz="800" b="1" kern="100">
                          <a:latin typeface="Times New Roman"/>
                          <a:ea typeface="宋体"/>
                        </a:rPr>
                        <a:t>总计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20507">
                <a:tc>
                  <a:txBody>
                    <a:bodyPr/>
                    <a:lstStyle/>
                    <a:p>
                      <a:pPr algn="ctr">
                        <a:spcAft>
                          <a:spcPts val="0"/>
                        </a:spcAft>
                      </a:pPr>
                      <a:r>
                        <a:rPr lang="en-US" sz="800" kern="100">
                          <a:latin typeface="宋体"/>
                          <a:ea typeface="宋体"/>
                        </a:rPr>
                        <a:t>   </a:t>
                      </a:r>
                      <a:r>
                        <a:rPr lang="zh-CN" sz="800" kern="100">
                          <a:latin typeface="Times New Roman"/>
                          <a:ea typeface="宋体"/>
                        </a:rPr>
                        <a:t>其中：女</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sp>
        <p:nvSpPr>
          <p:cNvPr id="54273" name="Rectangle 1"/>
          <p:cNvSpPr>
            <a:spLocks noChangeArrowheads="1"/>
          </p:cNvSpPr>
          <p:nvPr/>
        </p:nvSpPr>
        <p:spPr bwMode="auto">
          <a:xfrm>
            <a:off x="467544" y="555526"/>
            <a:ext cx="7848872" cy="27699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  </a:t>
            </a: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431</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专任教师变动情况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线形标注 1 6"/>
          <p:cNvSpPr/>
          <p:nvPr/>
        </p:nvSpPr>
        <p:spPr>
          <a:xfrm>
            <a:off x="2048932" y="3344334"/>
            <a:ext cx="1540933" cy="1210733"/>
          </a:xfrm>
          <a:prstGeom prst="borderCallout1">
            <a:avLst>
              <a:gd name="adj1" fmla="val -1030"/>
              <a:gd name="adj2" fmla="val 31383"/>
              <a:gd name="adj3" fmla="val -161989"/>
              <a:gd name="adj4" fmla="val 72957"/>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300" b="1" dirty="0">
                <a:solidFill>
                  <a:srgbClr val="FF0000"/>
                </a:solidFill>
                <a:latin typeface="楷体" pitchFamily="49" charset="-122"/>
                <a:ea typeface="楷体" pitchFamily="49" charset="-122"/>
              </a:rPr>
              <a:t>录用毕业生：</a:t>
            </a:r>
            <a:r>
              <a:rPr lang="zh-CN" altLang="zh-CN" sz="1300" dirty="0">
                <a:solidFill>
                  <a:srgbClr val="FF0000"/>
                </a:solidFill>
                <a:latin typeface="楷体" pitchFamily="49" charset="-122"/>
                <a:ea typeface="楷体" pitchFamily="49" charset="-122"/>
              </a:rPr>
              <a:t>是指学校新增专任教师中录用的高等学校、中等职业学校的应届毕业生</a:t>
            </a:r>
          </a:p>
        </p:txBody>
      </p:sp>
      <p:sp>
        <p:nvSpPr>
          <p:cNvPr id="8" name="线形标注 1 7"/>
          <p:cNvSpPr/>
          <p:nvPr/>
        </p:nvSpPr>
        <p:spPr>
          <a:xfrm>
            <a:off x="3699933" y="3344334"/>
            <a:ext cx="1540933" cy="1210733"/>
          </a:xfrm>
          <a:prstGeom prst="borderCallout1">
            <a:avLst>
              <a:gd name="adj1" fmla="val -1030"/>
              <a:gd name="adj2" fmla="val 31383"/>
              <a:gd name="adj3" fmla="val -165422"/>
              <a:gd name="adj4" fmla="val 53227"/>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200" b="1" dirty="0">
                <a:solidFill>
                  <a:srgbClr val="FF0000"/>
                </a:solidFill>
                <a:latin typeface="楷体" pitchFamily="49" charset="-122"/>
                <a:ea typeface="楷体" pitchFamily="49" charset="-122"/>
              </a:rPr>
              <a:t>调入：</a:t>
            </a:r>
            <a:r>
              <a:rPr lang="zh-CN" altLang="zh-CN" sz="1200" dirty="0">
                <a:solidFill>
                  <a:srgbClr val="FF0000"/>
                </a:solidFill>
                <a:latin typeface="楷体" pitchFamily="49" charset="-122"/>
                <a:ea typeface="楷体" pitchFamily="49" charset="-122"/>
              </a:rPr>
              <a:t>是指其他学校专任教师和社会（含待业）、其他单位获得教师资格人员调入至本校专任教师岗位。</a:t>
            </a:r>
          </a:p>
        </p:txBody>
      </p:sp>
      <p:sp>
        <p:nvSpPr>
          <p:cNvPr id="9" name="线形标注 1 8"/>
          <p:cNvSpPr/>
          <p:nvPr/>
        </p:nvSpPr>
        <p:spPr>
          <a:xfrm>
            <a:off x="5401733" y="3335867"/>
            <a:ext cx="1811867" cy="1244599"/>
          </a:xfrm>
          <a:prstGeom prst="borderCallout1">
            <a:avLst>
              <a:gd name="adj1" fmla="val -1030"/>
              <a:gd name="adj2" fmla="val 31383"/>
              <a:gd name="adj3" fmla="val -138849"/>
              <a:gd name="adj4" fmla="val -14905"/>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100" b="1" dirty="0">
                <a:solidFill>
                  <a:srgbClr val="FF0000"/>
                </a:solidFill>
                <a:latin typeface="楷体" pitchFamily="49" charset="-122"/>
                <a:ea typeface="楷体" pitchFamily="49" charset="-122"/>
              </a:rPr>
              <a:t>校内变动：</a:t>
            </a:r>
            <a:r>
              <a:rPr lang="zh-CN" altLang="zh-CN" sz="1100" dirty="0">
                <a:solidFill>
                  <a:srgbClr val="FF0000"/>
                </a:solidFill>
                <a:latin typeface="楷体" pitchFamily="49" charset="-122"/>
                <a:ea typeface="楷体" pitchFamily="49" charset="-122"/>
              </a:rPr>
              <a:t>增加教师中“校内变动”是指校内具有教师资格的非专任教师调整为专任教师；减少教师中“校内变动”是指校内专任教师调整为非专任教师。</a:t>
            </a:r>
          </a:p>
        </p:txBody>
      </p:sp>
      <p:sp>
        <p:nvSpPr>
          <p:cNvPr id="10" name="线形标注 1 9"/>
          <p:cNvSpPr/>
          <p:nvPr/>
        </p:nvSpPr>
        <p:spPr>
          <a:xfrm>
            <a:off x="7380313" y="3352800"/>
            <a:ext cx="648071" cy="1210733"/>
          </a:xfrm>
          <a:prstGeom prst="borderCallout1">
            <a:avLst>
              <a:gd name="adj1" fmla="val -1030"/>
              <a:gd name="adj2" fmla="val 31383"/>
              <a:gd name="adj3" fmla="val -129758"/>
              <a:gd name="adj4" fmla="val -131698"/>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自然减员：</a:t>
            </a:r>
            <a:r>
              <a:rPr lang="zh-CN" altLang="zh-CN" sz="1100" dirty="0">
                <a:solidFill>
                  <a:srgbClr val="FF0000"/>
                </a:solidFill>
                <a:latin typeface="楷体" pitchFamily="49" charset="-122"/>
                <a:ea typeface="楷体" pitchFamily="49" charset="-122"/>
              </a:rPr>
              <a:t>是指退休及因故死亡的专任教师。</a:t>
            </a:r>
          </a:p>
        </p:txBody>
      </p:sp>
      <p:sp>
        <p:nvSpPr>
          <p:cNvPr id="11" name="线形标注 1 10"/>
          <p:cNvSpPr/>
          <p:nvPr/>
        </p:nvSpPr>
        <p:spPr>
          <a:xfrm>
            <a:off x="8244408" y="3363838"/>
            <a:ext cx="792088" cy="1210733"/>
          </a:xfrm>
          <a:prstGeom prst="borderCallout1">
            <a:avLst>
              <a:gd name="adj1" fmla="val -1030"/>
              <a:gd name="adj2" fmla="val 31383"/>
              <a:gd name="adj3" fmla="val -129186"/>
              <a:gd name="adj4" fmla="val -69701"/>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辞职：</a:t>
            </a:r>
            <a:r>
              <a:rPr lang="zh-CN" altLang="zh-CN" sz="1100" dirty="0">
                <a:solidFill>
                  <a:srgbClr val="FF0000"/>
                </a:solidFill>
                <a:latin typeface="楷体" pitchFamily="49" charset="-122"/>
                <a:ea typeface="楷体" pitchFamily="49" charset="-122"/>
              </a:rPr>
              <a:t>是指专任教师主动与学校解除劳动合同或劳动关系的行为。</a:t>
            </a:r>
          </a:p>
        </p:txBody>
      </p:sp>
      <p:sp>
        <p:nvSpPr>
          <p:cNvPr id="12" name="线形标注 1 11"/>
          <p:cNvSpPr/>
          <p:nvPr/>
        </p:nvSpPr>
        <p:spPr>
          <a:xfrm>
            <a:off x="406398" y="3352800"/>
            <a:ext cx="1540933" cy="1210733"/>
          </a:xfrm>
          <a:prstGeom prst="borderCallout1">
            <a:avLst>
              <a:gd name="adj1" fmla="val -1030"/>
              <a:gd name="adj2" fmla="val 31383"/>
              <a:gd name="adj3" fmla="val -139548"/>
              <a:gd name="adj4" fmla="val 76304"/>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1300" b="1" dirty="0">
                <a:solidFill>
                  <a:srgbClr val="FF0000"/>
                </a:solidFill>
                <a:latin typeface="楷体" pitchFamily="49" charset="-122"/>
                <a:ea typeface="楷体" pitchFamily="49" charset="-122"/>
              </a:rPr>
              <a:t>要注意上学年初专任教师数同上一年报表中专任教师数的一致性，包括女专任教师。</a:t>
            </a:r>
            <a:endParaRPr lang="zh-CN" altLang="zh-CN" sz="1300" b="1" dirty="0">
              <a:solidFill>
                <a:srgbClr val="FF0000"/>
              </a:solidFill>
              <a:latin typeface="楷体" pitchFamily="49" charset="-122"/>
              <a:ea typeface="楷体" pitchFamily="49" charset="-122"/>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251520" y="51470"/>
            <a:ext cx="364715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441</a:t>
            </a:r>
            <a:r>
              <a:rPr lang="zh-CN" altLang="zh-CN" sz="2000" dirty="0">
                <a:solidFill>
                  <a:schemeClr val="bg1"/>
                </a:solidFill>
                <a:latin typeface="黑体" pitchFamily="49" charset="-122"/>
                <a:ea typeface="黑体" pitchFamily="49" charset="-122"/>
              </a:rPr>
              <a:t>专任教师接受培训情况</a:t>
            </a:r>
          </a:p>
        </p:txBody>
      </p:sp>
      <p:graphicFrame>
        <p:nvGraphicFramePr>
          <p:cNvPr id="5" name="表格 4"/>
          <p:cNvGraphicFramePr>
            <a:graphicFrameLocks noGrp="1"/>
          </p:cNvGraphicFramePr>
          <p:nvPr/>
        </p:nvGraphicFramePr>
        <p:xfrm>
          <a:off x="323528" y="1707654"/>
          <a:ext cx="8280921" cy="3096334"/>
        </p:xfrm>
        <a:graphic>
          <a:graphicData uri="http://schemas.openxmlformats.org/drawingml/2006/table">
            <a:tbl>
              <a:tblPr/>
              <a:tblGrid>
                <a:gridCol w="934603">
                  <a:extLst>
                    <a:ext uri="{9D8B030D-6E8A-4147-A177-3AD203B41FA5}">
                      <a16:colId xmlns:a16="http://schemas.microsoft.com/office/drawing/2014/main" val="20000"/>
                    </a:ext>
                  </a:extLst>
                </a:gridCol>
                <a:gridCol w="236140">
                  <a:extLst>
                    <a:ext uri="{9D8B030D-6E8A-4147-A177-3AD203B41FA5}">
                      <a16:colId xmlns:a16="http://schemas.microsoft.com/office/drawing/2014/main" val="20001"/>
                    </a:ext>
                  </a:extLst>
                </a:gridCol>
                <a:gridCol w="391539">
                  <a:extLst>
                    <a:ext uri="{9D8B030D-6E8A-4147-A177-3AD203B41FA5}">
                      <a16:colId xmlns:a16="http://schemas.microsoft.com/office/drawing/2014/main" val="20002"/>
                    </a:ext>
                  </a:extLst>
                </a:gridCol>
                <a:gridCol w="470620">
                  <a:extLst>
                    <a:ext uri="{9D8B030D-6E8A-4147-A177-3AD203B41FA5}">
                      <a16:colId xmlns:a16="http://schemas.microsoft.com/office/drawing/2014/main" val="20003"/>
                    </a:ext>
                  </a:extLst>
                </a:gridCol>
                <a:gridCol w="470620">
                  <a:extLst>
                    <a:ext uri="{9D8B030D-6E8A-4147-A177-3AD203B41FA5}">
                      <a16:colId xmlns:a16="http://schemas.microsoft.com/office/drawing/2014/main" val="20004"/>
                    </a:ext>
                  </a:extLst>
                </a:gridCol>
                <a:gridCol w="509331">
                  <a:extLst>
                    <a:ext uri="{9D8B030D-6E8A-4147-A177-3AD203B41FA5}">
                      <a16:colId xmlns:a16="http://schemas.microsoft.com/office/drawing/2014/main" val="20005"/>
                    </a:ext>
                  </a:extLst>
                </a:gridCol>
                <a:gridCol w="509331">
                  <a:extLst>
                    <a:ext uri="{9D8B030D-6E8A-4147-A177-3AD203B41FA5}">
                      <a16:colId xmlns:a16="http://schemas.microsoft.com/office/drawing/2014/main" val="20006"/>
                    </a:ext>
                  </a:extLst>
                </a:gridCol>
                <a:gridCol w="470620">
                  <a:extLst>
                    <a:ext uri="{9D8B030D-6E8A-4147-A177-3AD203B41FA5}">
                      <a16:colId xmlns:a16="http://schemas.microsoft.com/office/drawing/2014/main" val="20007"/>
                    </a:ext>
                  </a:extLst>
                </a:gridCol>
                <a:gridCol w="470620">
                  <a:extLst>
                    <a:ext uri="{9D8B030D-6E8A-4147-A177-3AD203B41FA5}">
                      <a16:colId xmlns:a16="http://schemas.microsoft.com/office/drawing/2014/main" val="20008"/>
                    </a:ext>
                  </a:extLst>
                </a:gridCol>
                <a:gridCol w="470620">
                  <a:extLst>
                    <a:ext uri="{9D8B030D-6E8A-4147-A177-3AD203B41FA5}">
                      <a16:colId xmlns:a16="http://schemas.microsoft.com/office/drawing/2014/main" val="20009"/>
                    </a:ext>
                  </a:extLst>
                </a:gridCol>
                <a:gridCol w="549149">
                  <a:extLst>
                    <a:ext uri="{9D8B030D-6E8A-4147-A177-3AD203B41FA5}">
                      <a16:colId xmlns:a16="http://schemas.microsoft.com/office/drawing/2014/main" val="20010"/>
                    </a:ext>
                  </a:extLst>
                </a:gridCol>
                <a:gridCol w="549149">
                  <a:extLst>
                    <a:ext uri="{9D8B030D-6E8A-4147-A177-3AD203B41FA5}">
                      <a16:colId xmlns:a16="http://schemas.microsoft.com/office/drawing/2014/main" val="20011"/>
                    </a:ext>
                  </a:extLst>
                </a:gridCol>
                <a:gridCol w="470620">
                  <a:extLst>
                    <a:ext uri="{9D8B030D-6E8A-4147-A177-3AD203B41FA5}">
                      <a16:colId xmlns:a16="http://schemas.microsoft.com/office/drawing/2014/main" val="20012"/>
                    </a:ext>
                  </a:extLst>
                </a:gridCol>
                <a:gridCol w="470620">
                  <a:extLst>
                    <a:ext uri="{9D8B030D-6E8A-4147-A177-3AD203B41FA5}">
                      <a16:colId xmlns:a16="http://schemas.microsoft.com/office/drawing/2014/main" val="20013"/>
                    </a:ext>
                  </a:extLst>
                </a:gridCol>
                <a:gridCol w="470067">
                  <a:extLst>
                    <a:ext uri="{9D8B030D-6E8A-4147-A177-3AD203B41FA5}">
                      <a16:colId xmlns:a16="http://schemas.microsoft.com/office/drawing/2014/main" val="20014"/>
                    </a:ext>
                  </a:extLst>
                </a:gridCol>
                <a:gridCol w="418636">
                  <a:extLst>
                    <a:ext uri="{9D8B030D-6E8A-4147-A177-3AD203B41FA5}">
                      <a16:colId xmlns:a16="http://schemas.microsoft.com/office/drawing/2014/main" val="20015"/>
                    </a:ext>
                  </a:extLst>
                </a:gridCol>
                <a:gridCol w="418636">
                  <a:extLst>
                    <a:ext uri="{9D8B030D-6E8A-4147-A177-3AD203B41FA5}">
                      <a16:colId xmlns:a16="http://schemas.microsoft.com/office/drawing/2014/main" val="20016"/>
                    </a:ext>
                  </a:extLst>
                </a:gridCol>
              </a:tblGrid>
              <a:tr h="426453">
                <a:tc rowSpan="3">
                  <a:txBody>
                    <a:bodyPr/>
                    <a:lstStyle/>
                    <a:p>
                      <a:pPr algn="ctr">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a:latin typeface="Times New Roman"/>
                          <a:ea typeface="宋体"/>
                          <a:cs typeface="宋体"/>
                        </a:rPr>
                        <a:t>编号</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专任教师（人）</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0">
                          <a:latin typeface="Times New Roman"/>
                          <a:ea typeface="宋体"/>
                          <a:cs typeface="宋体"/>
                        </a:rPr>
                        <a:t>合计</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6">
                  <a:txBody>
                    <a:bodyPr/>
                    <a:lstStyle/>
                    <a:p>
                      <a:pPr algn="ctr">
                        <a:spcAft>
                          <a:spcPts val="0"/>
                        </a:spcAft>
                      </a:pPr>
                      <a:r>
                        <a:rPr lang="zh-CN" sz="800" kern="0" dirty="0">
                          <a:latin typeface="Times New Roman"/>
                          <a:ea typeface="宋体"/>
                          <a:cs typeface="宋体"/>
                        </a:rPr>
                        <a:t>国内</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algn="ctr">
                        <a:spcAft>
                          <a:spcPts val="0"/>
                        </a:spcAft>
                      </a:pPr>
                      <a:r>
                        <a:rPr lang="zh-CN" sz="800" kern="0">
                          <a:latin typeface="Times New Roman"/>
                          <a:ea typeface="宋体"/>
                          <a:cs typeface="宋体"/>
                        </a:rPr>
                        <a:t>国（境）外</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425769">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0" dirty="0">
                          <a:latin typeface="Times New Roman"/>
                          <a:ea typeface="宋体"/>
                          <a:cs typeface="宋体"/>
                        </a:rPr>
                        <a:t>专任教师</a:t>
                      </a:r>
                      <a:r>
                        <a:rPr lang="zh-CN" sz="800" kern="0" dirty="0">
                          <a:latin typeface="Times New Roman"/>
                          <a:ea typeface="宋体"/>
                        </a:rPr>
                        <a:t>（人次）</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rPr>
                        <a:t>培训时间（学时）</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0">
                          <a:latin typeface="Times New Roman"/>
                          <a:ea typeface="宋体"/>
                          <a:cs typeface="宋体"/>
                        </a:rPr>
                        <a:t>集中培训</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远程培训</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跟岗实践</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集中培训</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远程培训</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跟岗实践</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extLst>
                  <a:ext uri="{0D108BD9-81ED-4DB2-BD59-A6C34878D82A}">
                    <a16:rowId xmlns:a16="http://schemas.microsoft.com/office/drawing/2014/main" val="10001"/>
                  </a:ext>
                </a:extLst>
              </a:tr>
              <a:tr h="60128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dirty="0">
                          <a:latin typeface="Times New Roman"/>
                          <a:ea typeface="宋体"/>
                          <a:cs typeface="宋体"/>
                        </a:rPr>
                        <a:t>专任教师</a:t>
                      </a:r>
                      <a:r>
                        <a:rPr lang="zh-CN" sz="800" kern="0" dirty="0">
                          <a:latin typeface="Times New Roman"/>
                          <a:ea typeface="宋体"/>
                        </a:rPr>
                        <a:t>（人次）</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rPr>
                        <a:t>培训时间（学时）</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专任教师</a:t>
                      </a:r>
                      <a:r>
                        <a:rPr lang="zh-CN" sz="800" kern="0" dirty="0">
                          <a:latin typeface="Times New Roman"/>
                          <a:ea typeface="宋体"/>
                        </a:rPr>
                        <a:t>（人次）</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rPr>
                        <a:t>培训时间（学时）</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专任教师</a:t>
                      </a:r>
                      <a:r>
                        <a:rPr lang="zh-CN" sz="800" kern="0" dirty="0">
                          <a:latin typeface="Times New Roman"/>
                          <a:ea typeface="宋体"/>
                        </a:rPr>
                        <a:t>（人次）</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rPr>
                        <a:t>培训时间（学时）</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专任教师</a:t>
                      </a:r>
                      <a:r>
                        <a:rPr lang="zh-CN" sz="800" kern="0">
                          <a:latin typeface="Times New Roman"/>
                          <a:ea typeface="宋体"/>
                        </a:rPr>
                        <a:t>（人次）</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rPr>
                        <a:t>培训时间（学时）</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专任教师</a:t>
                      </a:r>
                      <a:r>
                        <a:rPr lang="zh-CN" sz="800" kern="0">
                          <a:latin typeface="Times New Roman"/>
                          <a:ea typeface="宋体"/>
                        </a:rPr>
                        <a:t>（人次）</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rPr>
                        <a:t>培训时间（学时）</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专任教师</a:t>
                      </a:r>
                      <a:r>
                        <a:rPr lang="zh-CN" sz="800" kern="0">
                          <a:latin typeface="Times New Roman"/>
                          <a:ea typeface="宋体"/>
                        </a:rPr>
                        <a:t>（人次）</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rPr>
                        <a:t>培训时间（学时）</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05354">
                <a:tc>
                  <a:txBody>
                    <a:bodyPr/>
                    <a:lstStyle/>
                    <a:p>
                      <a:pPr algn="ctr">
                        <a:spcAft>
                          <a:spcPts val="0"/>
                        </a:spcAft>
                      </a:pPr>
                      <a:r>
                        <a:rPr lang="zh-CN" sz="800" kern="0">
                          <a:latin typeface="Times New Roman"/>
                          <a:ea typeface="宋体"/>
                          <a:cs typeface="宋体"/>
                        </a:rPr>
                        <a:t>甲</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乙</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2</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3</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7</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8</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9</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10</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11</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12</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13</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14</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15</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05354">
                <a:tc>
                  <a:txBody>
                    <a:bodyPr/>
                    <a:lstStyle/>
                    <a:p>
                      <a:pPr algn="ctr">
                        <a:spcAft>
                          <a:spcPts val="0"/>
                        </a:spcAft>
                      </a:pPr>
                      <a:r>
                        <a:rPr lang="zh-CN" sz="800" b="1" kern="0">
                          <a:latin typeface="Times New Roman"/>
                          <a:ea typeface="宋体"/>
                          <a:cs typeface="宋体"/>
                        </a:rPr>
                        <a:t>总计</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01</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05354">
                <a:tc>
                  <a:txBody>
                    <a:bodyPr/>
                    <a:lstStyle/>
                    <a:p>
                      <a:pPr algn="ctr">
                        <a:spcAft>
                          <a:spcPts val="0"/>
                        </a:spcAft>
                      </a:pPr>
                      <a:r>
                        <a:rPr lang="en-US" sz="800" kern="0">
                          <a:latin typeface="宋体"/>
                          <a:ea typeface="宋体"/>
                          <a:cs typeface="宋体"/>
                        </a:rPr>
                        <a:t>  </a:t>
                      </a:r>
                      <a:r>
                        <a:rPr lang="zh-CN" sz="800" kern="0">
                          <a:latin typeface="Times New Roman"/>
                          <a:ea typeface="宋体"/>
                          <a:cs typeface="宋体"/>
                        </a:rPr>
                        <a:t>其中：女</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02</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05354">
                <a:tc>
                  <a:txBody>
                    <a:bodyPr/>
                    <a:lstStyle/>
                    <a:p>
                      <a:pPr algn="just">
                        <a:spcAft>
                          <a:spcPts val="0"/>
                        </a:spcAft>
                      </a:pPr>
                      <a:r>
                        <a:rPr lang="zh-CN" sz="800" kern="0">
                          <a:latin typeface="Times New Roman"/>
                          <a:ea typeface="宋体"/>
                          <a:cs typeface="宋体"/>
                        </a:rPr>
                        <a:t>正高级</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03</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05354">
                <a:tc>
                  <a:txBody>
                    <a:bodyPr/>
                    <a:lstStyle/>
                    <a:p>
                      <a:pPr algn="just">
                        <a:spcAft>
                          <a:spcPts val="0"/>
                        </a:spcAft>
                      </a:pPr>
                      <a:r>
                        <a:rPr lang="zh-CN" sz="800" kern="0">
                          <a:latin typeface="Times New Roman"/>
                          <a:ea typeface="宋体"/>
                          <a:cs typeface="宋体"/>
                        </a:rPr>
                        <a:t>副高级</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04</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05354">
                <a:tc>
                  <a:txBody>
                    <a:bodyPr/>
                    <a:lstStyle/>
                    <a:p>
                      <a:pPr algn="just">
                        <a:spcAft>
                          <a:spcPts val="0"/>
                        </a:spcAft>
                      </a:pPr>
                      <a:r>
                        <a:rPr lang="zh-CN" sz="800" kern="0">
                          <a:latin typeface="Times New Roman"/>
                          <a:ea typeface="宋体"/>
                          <a:cs typeface="宋体"/>
                        </a:rPr>
                        <a:t>中级</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05</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05354">
                <a:tc>
                  <a:txBody>
                    <a:bodyPr/>
                    <a:lstStyle/>
                    <a:p>
                      <a:pPr algn="just">
                        <a:spcAft>
                          <a:spcPts val="0"/>
                        </a:spcAft>
                      </a:pPr>
                      <a:r>
                        <a:rPr lang="zh-CN" sz="800" kern="0">
                          <a:latin typeface="Times New Roman"/>
                          <a:ea typeface="宋体"/>
                          <a:cs typeface="宋体"/>
                        </a:rPr>
                        <a:t>初级</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06</a:t>
                      </a:r>
                      <a:endParaRPr lang="zh-CN" sz="900" kern="100" dirty="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05354">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07</a:t>
                      </a:r>
                      <a:endParaRPr lang="zh-CN" sz="900" kern="100">
                        <a:latin typeface="Times New Roman"/>
                        <a:ea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44970" marR="449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bl>
          </a:graphicData>
        </a:graphic>
      </p:graphicFrame>
      <p:sp>
        <p:nvSpPr>
          <p:cNvPr id="55297" name="Rectangle 1"/>
          <p:cNvSpPr>
            <a:spLocks noChangeArrowheads="1"/>
          </p:cNvSpPr>
          <p:nvPr/>
        </p:nvSpPr>
        <p:spPr bwMode="auto">
          <a:xfrm>
            <a:off x="323528" y="1419622"/>
            <a:ext cx="8465779" cy="253916"/>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441</a:t>
            </a:r>
            <a:r>
              <a:rPr kumimoji="0" lang="zh-CN" altLang="en-US" sz="105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专任教师接受培训情况                                                                                  单位：人次</a:t>
            </a:r>
            <a:endParaRPr kumimoji="0" lang="zh-CN" altLang="en-US" sz="24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圆角矩形标注 6"/>
          <p:cNvSpPr/>
          <p:nvPr/>
        </p:nvSpPr>
        <p:spPr>
          <a:xfrm>
            <a:off x="2987824" y="555526"/>
            <a:ext cx="6048672" cy="864096"/>
          </a:xfrm>
          <a:prstGeom prst="wedgeRoundRectCallout">
            <a:avLst>
              <a:gd name="adj1" fmla="val -62582"/>
              <a:gd name="adj2" fmla="val 65089"/>
              <a:gd name="adj3" fmla="val 16667"/>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rgbClr val="FF0000"/>
                </a:solidFill>
                <a:latin typeface="楷体" pitchFamily="49" charset="-122"/>
                <a:ea typeface="楷体" pitchFamily="49" charset="-122"/>
              </a:rPr>
              <a:t>教师进修培训：</a:t>
            </a:r>
            <a:r>
              <a:rPr lang="zh-CN" altLang="zh-CN" sz="1200" dirty="0">
                <a:solidFill>
                  <a:schemeClr val="tx1"/>
                </a:solidFill>
                <a:latin typeface="楷体" pitchFamily="49" charset="-122"/>
                <a:ea typeface="楷体" pitchFamily="49" charset="-122"/>
              </a:rPr>
              <a:t>统计上学年教师参加各级教育行政部门和学校组织的，或经教育行政部门认可企事业单位及社会团体组织的各类培训的人数。进修及培训的培训模式可分为集中培训、远程培训、跟岗实践，统计填报时，按不同的培训模式分别填报，统计含有两种以上的混合培训模式时，按主要培训模式填报。</a:t>
            </a:r>
          </a:p>
        </p:txBody>
      </p:sp>
      <p:sp>
        <p:nvSpPr>
          <p:cNvPr id="8" name="圆角矩形标注 7"/>
          <p:cNvSpPr/>
          <p:nvPr/>
        </p:nvSpPr>
        <p:spPr>
          <a:xfrm>
            <a:off x="5076056" y="3579862"/>
            <a:ext cx="2232248" cy="792088"/>
          </a:xfrm>
          <a:prstGeom prst="wedgeRoundRectCallout">
            <a:avLst>
              <a:gd name="adj1" fmla="val -40705"/>
              <a:gd name="adj2" fmla="val -195132"/>
              <a:gd name="adj3" fmla="val 16667"/>
            </a:avLst>
          </a:prstGeom>
          <a:solidFill>
            <a:srgbClr val="FFFFDD"/>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chemeClr val="tx1"/>
                </a:solidFill>
                <a:latin typeface="楷体" pitchFamily="49" charset="-122"/>
                <a:ea typeface="楷体" pitchFamily="49" charset="-122"/>
              </a:rPr>
              <a:t>跟岗实践：</a:t>
            </a:r>
            <a:r>
              <a:rPr lang="zh-CN" altLang="zh-CN" sz="1050" dirty="0">
                <a:solidFill>
                  <a:schemeClr val="tx1"/>
                </a:solidFill>
                <a:latin typeface="楷体" pitchFamily="49" charset="-122"/>
                <a:ea typeface="楷体" pitchFamily="49" charset="-122"/>
              </a:rPr>
              <a:t>是指学员到优质教育资源学校，参与指导教师的各教育教学环节、科学研究进行实践、研修的培训模式。</a:t>
            </a:r>
            <a:endParaRPr lang="zh-CN" altLang="en-US" sz="1050" dirty="0">
              <a:solidFill>
                <a:schemeClr val="tx1"/>
              </a:solidFill>
              <a:latin typeface="楷体" pitchFamily="49" charset="-122"/>
              <a:ea typeface="楷体" pitchFamily="49" charset="-122"/>
            </a:endParaRPr>
          </a:p>
        </p:txBody>
      </p:sp>
      <p:sp>
        <p:nvSpPr>
          <p:cNvPr id="9" name="圆角矩形标注 8"/>
          <p:cNvSpPr/>
          <p:nvPr/>
        </p:nvSpPr>
        <p:spPr>
          <a:xfrm>
            <a:off x="1547664" y="3579862"/>
            <a:ext cx="1498104" cy="792088"/>
          </a:xfrm>
          <a:prstGeom prst="wedgeRoundRectCallout">
            <a:avLst>
              <a:gd name="adj1" fmla="val 66064"/>
              <a:gd name="adj2" fmla="val -198078"/>
              <a:gd name="adj3" fmla="val 16667"/>
            </a:avLst>
          </a:prstGeom>
          <a:solidFill>
            <a:srgbClr val="FFFFDD"/>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chemeClr val="tx1"/>
                </a:solidFill>
                <a:latin typeface="楷体" pitchFamily="49" charset="-122"/>
                <a:ea typeface="楷体" pitchFamily="49" charset="-122"/>
              </a:rPr>
              <a:t>集中培训：</a:t>
            </a:r>
            <a:r>
              <a:rPr lang="zh-CN" altLang="zh-CN" sz="1050" dirty="0">
                <a:solidFill>
                  <a:schemeClr val="tx1"/>
                </a:solidFill>
                <a:latin typeface="楷体" pitchFamily="49" charset="-122"/>
                <a:ea typeface="楷体" pitchFamily="49" charset="-122"/>
              </a:rPr>
              <a:t>是指学员集中，以班级为单位组织当面授课的培训模式。</a:t>
            </a:r>
          </a:p>
        </p:txBody>
      </p:sp>
      <p:sp>
        <p:nvSpPr>
          <p:cNvPr id="10" name="圆角矩形标注 9"/>
          <p:cNvSpPr/>
          <p:nvPr/>
        </p:nvSpPr>
        <p:spPr>
          <a:xfrm>
            <a:off x="3203848" y="3579862"/>
            <a:ext cx="1714127" cy="792088"/>
          </a:xfrm>
          <a:prstGeom prst="wedgeRoundRectCallout">
            <a:avLst>
              <a:gd name="adj1" fmla="val 14404"/>
              <a:gd name="adj2" fmla="val -195712"/>
              <a:gd name="adj3" fmla="val 16667"/>
            </a:avLst>
          </a:prstGeom>
          <a:solidFill>
            <a:srgbClr val="FFFFDD"/>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chemeClr val="tx1"/>
                </a:solidFill>
                <a:latin typeface="楷体" pitchFamily="49" charset="-122"/>
                <a:ea typeface="楷体" pitchFamily="49" charset="-122"/>
              </a:rPr>
              <a:t>远程培训：</a:t>
            </a:r>
            <a:r>
              <a:rPr lang="zh-CN" altLang="zh-CN" sz="1050" dirty="0">
                <a:solidFill>
                  <a:schemeClr val="tx1"/>
                </a:solidFill>
                <a:latin typeface="楷体" pitchFamily="49" charset="-122"/>
                <a:ea typeface="楷体" pitchFamily="49" charset="-122"/>
              </a:rPr>
              <a:t>是指学员通过远程开放服务平台学习的培训模式。</a:t>
            </a:r>
            <a:endParaRPr lang="zh-CN" altLang="en-US" sz="1050" dirty="0">
              <a:solidFill>
                <a:schemeClr val="tx1"/>
              </a:solidFill>
              <a:latin typeface="楷体" pitchFamily="49" charset="-122"/>
              <a:ea typeface="楷体" pitchFamily="49" charset="-122"/>
            </a:endParaRPr>
          </a:p>
        </p:txBody>
      </p:sp>
      <p:sp>
        <p:nvSpPr>
          <p:cNvPr id="12" name="线形标注 1 11"/>
          <p:cNvSpPr/>
          <p:nvPr/>
        </p:nvSpPr>
        <p:spPr>
          <a:xfrm>
            <a:off x="179512" y="483518"/>
            <a:ext cx="2448272" cy="905519"/>
          </a:xfrm>
          <a:prstGeom prst="borderCallout1">
            <a:avLst>
              <a:gd name="adj1" fmla="val 97791"/>
              <a:gd name="adj2" fmla="val 84503"/>
              <a:gd name="adj3" fmla="val 209203"/>
              <a:gd name="adj4" fmla="val 97144"/>
            </a:avLst>
          </a:prstGeom>
          <a:solidFill>
            <a:srgbClr val="FFFFDD"/>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培训时间：</a:t>
            </a:r>
            <a:r>
              <a:rPr lang="zh-CN" altLang="zh-CN" sz="1100" dirty="0">
                <a:solidFill>
                  <a:schemeClr val="tx1"/>
                </a:solidFill>
                <a:latin typeface="楷体" pitchFamily="49" charset="-122"/>
                <a:ea typeface="楷体" pitchFamily="49" charset="-122"/>
              </a:rPr>
              <a:t>是指参加培训完成学业，考核合格，可取得培训结业证明的每位学员的学时之和，是按培训主题</a:t>
            </a:r>
            <a:r>
              <a:rPr lang="en-US" altLang="zh-CN" sz="1100" dirty="0">
                <a:solidFill>
                  <a:schemeClr val="tx1"/>
                </a:solidFill>
                <a:latin typeface="楷体" pitchFamily="49" charset="-122"/>
                <a:ea typeface="楷体" pitchFamily="49" charset="-122"/>
              </a:rPr>
              <a:t>(</a:t>
            </a:r>
            <a:r>
              <a:rPr lang="zh-CN" altLang="zh-CN" sz="1100" dirty="0">
                <a:solidFill>
                  <a:schemeClr val="tx1"/>
                </a:solidFill>
                <a:latin typeface="楷体" pitchFamily="49" charset="-122"/>
                <a:ea typeface="楷体" pitchFamily="49" charset="-122"/>
              </a:rPr>
              <a:t>对象</a:t>
            </a:r>
            <a:r>
              <a:rPr lang="en-US" altLang="zh-CN" sz="1100" dirty="0">
                <a:solidFill>
                  <a:schemeClr val="tx1"/>
                </a:solidFill>
                <a:latin typeface="楷体" pitchFamily="49" charset="-122"/>
                <a:ea typeface="楷体" pitchFamily="49" charset="-122"/>
              </a:rPr>
              <a:t>)</a:t>
            </a:r>
            <a:r>
              <a:rPr lang="zh-CN" altLang="zh-CN" sz="1100" dirty="0">
                <a:solidFill>
                  <a:schemeClr val="tx1"/>
                </a:solidFill>
                <a:latin typeface="楷体" pitchFamily="49" charset="-122"/>
                <a:ea typeface="楷体" pitchFamily="49" charset="-122"/>
              </a:rPr>
              <a:t>、培训模式分别填报（每学时为</a:t>
            </a:r>
            <a:r>
              <a:rPr lang="en-US" altLang="zh-CN" sz="1100" dirty="0">
                <a:solidFill>
                  <a:schemeClr val="tx1"/>
                </a:solidFill>
                <a:latin typeface="楷体" pitchFamily="49" charset="-122"/>
                <a:ea typeface="楷体" pitchFamily="49" charset="-122"/>
              </a:rPr>
              <a:t>45</a:t>
            </a:r>
            <a:r>
              <a:rPr lang="zh-CN" altLang="zh-CN" sz="1100" dirty="0">
                <a:solidFill>
                  <a:schemeClr val="tx1"/>
                </a:solidFill>
                <a:latin typeface="楷体" pitchFamily="49" charset="-122"/>
                <a:ea typeface="楷体" pitchFamily="49" charset="-122"/>
              </a:rPr>
              <a:t>分钟，每天最多计</a:t>
            </a:r>
            <a:r>
              <a:rPr lang="en-US" altLang="zh-CN" sz="1100" dirty="0">
                <a:solidFill>
                  <a:schemeClr val="tx1"/>
                </a:solidFill>
                <a:latin typeface="楷体" pitchFamily="49" charset="-122"/>
                <a:ea typeface="楷体" pitchFamily="49" charset="-122"/>
              </a:rPr>
              <a:t>8</a:t>
            </a:r>
            <a:r>
              <a:rPr lang="zh-CN" altLang="zh-CN" sz="1100" dirty="0">
                <a:solidFill>
                  <a:schemeClr val="tx1"/>
                </a:solidFill>
                <a:latin typeface="楷体" pitchFamily="49" charset="-122"/>
                <a:ea typeface="楷体" pitchFamily="49" charset="-122"/>
              </a:rPr>
              <a:t>学时）。</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323528" y="843559"/>
          <a:ext cx="8424937" cy="2880319"/>
        </p:xfrm>
        <a:graphic>
          <a:graphicData uri="http://schemas.openxmlformats.org/drawingml/2006/table">
            <a:tbl>
              <a:tblPr/>
              <a:tblGrid>
                <a:gridCol w="1008112">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504056">
                  <a:extLst>
                    <a:ext uri="{9D8B030D-6E8A-4147-A177-3AD203B41FA5}">
                      <a16:colId xmlns:a16="http://schemas.microsoft.com/office/drawing/2014/main" val="20002"/>
                    </a:ext>
                  </a:extLst>
                </a:gridCol>
                <a:gridCol w="456652">
                  <a:extLst>
                    <a:ext uri="{9D8B030D-6E8A-4147-A177-3AD203B41FA5}">
                      <a16:colId xmlns:a16="http://schemas.microsoft.com/office/drawing/2014/main" val="20003"/>
                    </a:ext>
                  </a:extLst>
                </a:gridCol>
                <a:gridCol w="694867">
                  <a:extLst>
                    <a:ext uri="{9D8B030D-6E8A-4147-A177-3AD203B41FA5}">
                      <a16:colId xmlns:a16="http://schemas.microsoft.com/office/drawing/2014/main" val="20004"/>
                    </a:ext>
                  </a:extLst>
                </a:gridCol>
                <a:gridCol w="587964">
                  <a:extLst>
                    <a:ext uri="{9D8B030D-6E8A-4147-A177-3AD203B41FA5}">
                      <a16:colId xmlns:a16="http://schemas.microsoft.com/office/drawing/2014/main" val="20005"/>
                    </a:ext>
                  </a:extLst>
                </a:gridCol>
                <a:gridCol w="587964">
                  <a:extLst>
                    <a:ext uri="{9D8B030D-6E8A-4147-A177-3AD203B41FA5}">
                      <a16:colId xmlns:a16="http://schemas.microsoft.com/office/drawing/2014/main" val="20006"/>
                    </a:ext>
                  </a:extLst>
                </a:gridCol>
                <a:gridCol w="587964">
                  <a:extLst>
                    <a:ext uri="{9D8B030D-6E8A-4147-A177-3AD203B41FA5}">
                      <a16:colId xmlns:a16="http://schemas.microsoft.com/office/drawing/2014/main" val="20007"/>
                    </a:ext>
                  </a:extLst>
                </a:gridCol>
                <a:gridCol w="587964">
                  <a:extLst>
                    <a:ext uri="{9D8B030D-6E8A-4147-A177-3AD203B41FA5}">
                      <a16:colId xmlns:a16="http://schemas.microsoft.com/office/drawing/2014/main" val="20008"/>
                    </a:ext>
                  </a:extLst>
                </a:gridCol>
                <a:gridCol w="587964">
                  <a:extLst>
                    <a:ext uri="{9D8B030D-6E8A-4147-A177-3AD203B41FA5}">
                      <a16:colId xmlns:a16="http://schemas.microsoft.com/office/drawing/2014/main" val="20009"/>
                    </a:ext>
                  </a:extLst>
                </a:gridCol>
                <a:gridCol w="587964">
                  <a:extLst>
                    <a:ext uri="{9D8B030D-6E8A-4147-A177-3AD203B41FA5}">
                      <a16:colId xmlns:a16="http://schemas.microsoft.com/office/drawing/2014/main" val="20010"/>
                    </a:ext>
                  </a:extLst>
                </a:gridCol>
                <a:gridCol w="684685">
                  <a:extLst>
                    <a:ext uri="{9D8B030D-6E8A-4147-A177-3AD203B41FA5}">
                      <a16:colId xmlns:a16="http://schemas.microsoft.com/office/drawing/2014/main" val="20011"/>
                    </a:ext>
                  </a:extLst>
                </a:gridCol>
                <a:gridCol w="684685">
                  <a:extLst>
                    <a:ext uri="{9D8B030D-6E8A-4147-A177-3AD203B41FA5}">
                      <a16:colId xmlns:a16="http://schemas.microsoft.com/office/drawing/2014/main" val="20012"/>
                    </a:ext>
                  </a:extLst>
                </a:gridCol>
              </a:tblGrid>
              <a:tr h="194858">
                <a:tc gridSpan="2">
                  <a:txBody>
                    <a:bodyPr/>
                    <a:lstStyle/>
                    <a:p>
                      <a:pPr algn="ctr">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a:latin typeface="Times New Roman"/>
                          <a:ea typeface="宋体"/>
                        </a:rPr>
                        <a:t>编号</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29</a:t>
                      </a:r>
                      <a:r>
                        <a:rPr lang="zh-CN" sz="800" kern="100">
                          <a:latin typeface="Times New Roman"/>
                          <a:ea typeface="宋体"/>
                        </a:rPr>
                        <a:t>岁及以下</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30-34</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35-39</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40-44</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45-49</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50-54</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55-59</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60-64</a:t>
                      </a:r>
                      <a:r>
                        <a:rPr lang="zh-CN" sz="800" kern="100">
                          <a:latin typeface="Times New Roman"/>
                          <a:ea typeface="宋体"/>
                        </a:rPr>
                        <a:t>岁</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65</a:t>
                      </a:r>
                      <a:r>
                        <a:rPr lang="zh-CN" sz="800" kern="100">
                          <a:latin typeface="Times New Roman"/>
                          <a:ea typeface="宋体"/>
                        </a:rPr>
                        <a:t>岁及以上</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44918">
                <a:tc gridSpan="2">
                  <a:txBody>
                    <a:bodyPr/>
                    <a:lstStyle/>
                    <a:p>
                      <a:pPr algn="ctr">
                        <a:spcAft>
                          <a:spcPts val="0"/>
                        </a:spcAft>
                      </a:pPr>
                      <a:r>
                        <a:rPr lang="zh-CN" sz="800" kern="100" dirty="0">
                          <a:latin typeface="Times New Roman"/>
                          <a:ea typeface="宋体"/>
                        </a:rPr>
                        <a:t>甲</a:t>
                      </a:r>
                      <a:endParaRPr lang="zh-CN" sz="900" kern="100" dirty="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4918">
                <a:tc gridSpan="2">
                  <a:txBody>
                    <a:bodyPr/>
                    <a:lstStyle/>
                    <a:p>
                      <a:pPr indent="393700" algn="just">
                        <a:spcAft>
                          <a:spcPts val="0"/>
                        </a:spcAft>
                      </a:pPr>
                      <a:r>
                        <a:rPr lang="zh-CN" sz="800" b="1" kern="100">
                          <a:latin typeface="Times New Roman"/>
                          <a:ea typeface="宋体"/>
                        </a:rPr>
                        <a:t>总计</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58651">
                <a:tc gridSpan="2">
                  <a:txBody>
                    <a:bodyPr/>
                    <a:lstStyle/>
                    <a:p>
                      <a:pPr algn="ctr">
                        <a:spcAft>
                          <a:spcPts val="0"/>
                        </a:spcAft>
                      </a:pPr>
                      <a:r>
                        <a:rPr lang="zh-CN" sz="800" kern="100">
                          <a:latin typeface="Times New Roman"/>
                          <a:ea typeface="宋体"/>
                        </a:rPr>
                        <a:t>其中：女</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dirty="0">
                          <a:latin typeface="宋体"/>
                          <a:ea typeface="宋体"/>
                        </a:rPr>
                        <a:t>02</a:t>
                      </a:r>
                      <a:endParaRPr lang="zh-CN" sz="900" kern="100" dirty="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73193">
                <a:tc rowSpan="3">
                  <a:txBody>
                    <a:bodyPr/>
                    <a:lstStyle/>
                    <a:p>
                      <a:pPr algn="ctr">
                        <a:spcAft>
                          <a:spcPts val="0"/>
                        </a:spcAft>
                      </a:pPr>
                      <a:r>
                        <a:rPr lang="zh-CN" sz="800" kern="100" dirty="0">
                          <a:latin typeface="Times New Roman"/>
                          <a:ea typeface="宋体"/>
                        </a:rPr>
                        <a:t>按专业技术职务分</a:t>
                      </a:r>
                      <a:endParaRPr lang="zh-CN" sz="900" kern="100" dirty="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100" dirty="0">
                          <a:latin typeface="Times New Roman"/>
                          <a:ea typeface="宋体"/>
                        </a:rPr>
                        <a:t>正高级</a:t>
                      </a:r>
                      <a:endParaRPr lang="zh-CN" sz="900" kern="100" dirty="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40279">
                <a:tc vMerge="1">
                  <a:txBody>
                    <a:bodyPr/>
                    <a:lstStyle/>
                    <a:p>
                      <a:endParaRPr lang="zh-CN" altLang="en-US"/>
                    </a:p>
                  </a:txBody>
                  <a:tcPr/>
                </a:tc>
                <a:tc>
                  <a:txBody>
                    <a:bodyPr/>
                    <a:lstStyle/>
                    <a:p>
                      <a:pPr indent="114300" algn="just">
                        <a:spcAft>
                          <a:spcPts val="0"/>
                        </a:spcAft>
                      </a:pPr>
                      <a:r>
                        <a:rPr lang="zh-CN" sz="800" kern="100">
                          <a:latin typeface="Times New Roman"/>
                          <a:ea typeface="宋体"/>
                        </a:rPr>
                        <a:t>副高级</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96173">
                <a:tc vMerge="1">
                  <a:txBody>
                    <a:bodyPr/>
                    <a:lstStyle/>
                    <a:p>
                      <a:endParaRPr lang="zh-CN" altLang="en-US"/>
                    </a:p>
                  </a:txBody>
                  <a:tcPr/>
                </a:tc>
                <a:tc>
                  <a:txBody>
                    <a:bodyPr/>
                    <a:lstStyle/>
                    <a:p>
                      <a:pPr indent="114300" algn="just">
                        <a:spcAft>
                          <a:spcPts val="0"/>
                        </a:spcAft>
                      </a:pPr>
                      <a:r>
                        <a:rPr lang="zh-CN" sz="800" kern="100">
                          <a:latin typeface="Times New Roman"/>
                          <a:ea typeface="宋体"/>
                        </a:rPr>
                        <a:t>中级</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61942">
                <a:tc rowSpan="6">
                  <a:txBody>
                    <a:bodyPr/>
                    <a:lstStyle/>
                    <a:p>
                      <a:pPr algn="ctr">
                        <a:spcAft>
                          <a:spcPts val="0"/>
                        </a:spcAft>
                      </a:pPr>
                      <a:r>
                        <a:rPr lang="zh-CN" sz="800" kern="100" dirty="0">
                          <a:latin typeface="Times New Roman"/>
                          <a:ea typeface="宋体"/>
                        </a:rPr>
                        <a:t>按指导关系分</a:t>
                      </a:r>
                      <a:endParaRPr lang="zh-CN" sz="900" kern="100" dirty="0">
                        <a:latin typeface="Times New Roman"/>
                        <a:ea typeface="宋体"/>
                      </a:endParaRPr>
                    </a:p>
                  </a:txBody>
                  <a:tcPr marL="44860" marR="448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100">
                          <a:latin typeface="Times New Roman"/>
                          <a:ea typeface="宋体"/>
                        </a:rPr>
                        <a:t>博士导师</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89835">
                <a:tc vMerge="1">
                  <a:txBody>
                    <a:bodyPr/>
                    <a:lstStyle/>
                    <a:p>
                      <a:endParaRPr lang="zh-CN" altLang="en-US"/>
                    </a:p>
                  </a:txBody>
                  <a:tcPr/>
                </a:tc>
                <a:tc>
                  <a:txBody>
                    <a:bodyPr/>
                    <a:lstStyle/>
                    <a:p>
                      <a:pPr indent="228600" algn="just">
                        <a:spcAft>
                          <a:spcPts val="0"/>
                        </a:spcAft>
                      </a:pPr>
                      <a:r>
                        <a:rPr lang="zh-CN" sz="800" kern="100">
                          <a:latin typeface="Times New Roman"/>
                          <a:ea typeface="宋体"/>
                        </a:rPr>
                        <a:t>其中：女</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06047">
                <a:tc vMerge="1">
                  <a:txBody>
                    <a:bodyPr/>
                    <a:lstStyle/>
                    <a:p>
                      <a:endParaRPr lang="zh-CN" altLang="en-US"/>
                    </a:p>
                  </a:txBody>
                  <a:tcPr/>
                </a:tc>
                <a:tc>
                  <a:txBody>
                    <a:bodyPr/>
                    <a:lstStyle/>
                    <a:p>
                      <a:pPr indent="114300" algn="just">
                        <a:spcAft>
                          <a:spcPts val="0"/>
                        </a:spcAft>
                      </a:pPr>
                      <a:r>
                        <a:rPr lang="zh-CN" sz="800" kern="100">
                          <a:latin typeface="Times New Roman"/>
                          <a:ea typeface="宋体"/>
                        </a:rPr>
                        <a:t>硕士导师</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89835">
                <a:tc vMerge="1">
                  <a:txBody>
                    <a:bodyPr/>
                    <a:lstStyle/>
                    <a:p>
                      <a:endParaRPr lang="zh-CN" altLang="en-US"/>
                    </a:p>
                  </a:txBody>
                  <a:tcPr/>
                </a:tc>
                <a:tc>
                  <a:txBody>
                    <a:bodyPr/>
                    <a:lstStyle/>
                    <a:p>
                      <a:pPr indent="228600" algn="just">
                        <a:spcAft>
                          <a:spcPts val="0"/>
                        </a:spcAft>
                      </a:pPr>
                      <a:r>
                        <a:rPr lang="zh-CN" sz="800" kern="100">
                          <a:latin typeface="Times New Roman"/>
                          <a:ea typeface="宋体"/>
                        </a:rPr>
                        <a:t>其中：女</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89835">
                <a:tc vMerge="1">
                  <a:txBody>
                    <a:bodyPr/>
                    <a:lstStyle/>
                    <a:p>
                      <a:endParaRPr lang="zh-CN" altLang="en-US"/>
                    </a:p>
                  </a:txBody>
                  <a:tcPr/>
                </a:tc>
                <a:tc>
                  <a:txBody>
                    <a:bodyPr/>
                    <a:lstStyle/>
                    <a:p>
                      <a:pPr indent="0" algn="l">
                        <a:spcAft>
                          <a:spcPts val="0"/>
                        </a:spcAft>
                      </a:pPr>
                      <a:r>
                        <a:rPr lang="zh-CN" sz="800" kern="100" dirty="0">
                          <a:latin typeface="Times New Roman"/>
                          <a:ea typeface="宋体"/>
                        </a:rPr>
                        <a:t>博士、硕士导师</a:t>
                      </a:r>
                      <a:endParaRPr lang="zh-CN" sz="900" kern="100" dirty="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89835">
                <a:tc vMerge="1">
                  <a:txBody>
                    <a:bodyPr/>
                    <a:lstStyle/>
                    <a:p>
                      <a:endParaRPr lang="zh-CN" altLang="en-US"/>
                    </a:p>
                  </a:txBody>
                  <a:tcPr/>
                </a:tc>
                <a:tc>
                  <a:txBody>
                    <a:bodyPr/>
                    <a:lstStyle/>
                    <a:p>
                      <a:pPr indent="228600" algn="just">
                        <a:spcAft>
                          <a:spcPts val="0"/>
                        </a:spcAft>
                      </a:pPr>
                      <a:r>
                        <a:rPr lang="zh-CN" sz="800" kern="100">
                          <a:latin typeface="Times New Roman"/>
                          <a:ea typeface="宋体"/>
                        </a:rPr>
                        <a:t>其中：女</a:t>
                      </a:r>
                      <a:endParaRPr lang="zh-CN" sz="900" kern="10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11</a:t>
                      </a:r>
                      <a:endParaRPr lang="zh-CN" sz="900" kern="100" dirty="0">
                        <a:latin typeface="Times New Roman"/>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dirty="0">
                        <a:latin typeface="宋体"/>
                        <a:ea typeface="宋体"/>
                      </a:endParaRPr>
                    </a:p>
                  </a:txBody>
                  <a:tcPr marL="44860" marR="448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bl>
          </a:graphicData>
        </a:graphic>
      </p:graphicFrame>
      <p:sp>
        <p:nvSpPr>
          <p:cNvPr id="56321" name="Rectangle 1"/>
          <p:cNvSpPr>
            <a:spLocks noChangeArrowheads="1"/>
          </p:cNvSpPr>
          <p:nvPr/>
        </p:nvSpPr>
        <p:spPr bwMode="auto">
          <a:xfrm>
            <a:off x="539552" y="555526"/>
            <a:ext cx="8154797" cy="2616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pPr>
            <a:r>
              <a:rPr kumimoji="0" 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451</a:t>
            </a:r>
            <a:r>
              <a:rPr kumimoji="0" lang="zh-CN" altLang="en-US"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研究生指导教师情况                                                                              单位：人</a:t>
            </a:r>
            <a:endParaRPr kumimoji="0" lang="zh-CN" altLang="en-US" sz="2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矩形 6"/>
          <p:cNvSpPr/>
          <p:nvPr/>
        </p:nvSpPr>
        <p:spPr>
          <a:xfrm>
            <a:off x="539552" y="51470"/>
            <a:ext cx="339067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451</a:t>
            </a:r>
            <a:r>
              <a:rPr lang="zh-CN" altLang="zh-CN" sz="2000" dirty="0">
                <a:solidFill>
                  <a:schemeClr val="bg1"/>
                </a:solidFill>
                <a:latin typeface="黑体" pitchFamily="49" charset="-122"/>
                <a:ea typeface="黑体" pitchFamily="49" charset="-122"/>
              </a:rPr>
              <a:t>研究生指导教师情况</a:t>
            </a:r>
            <a:endParaRPr lang="zh-CN" altLang="en-US" sz="2000" dirty="0">
              <a:solidFill>
                <a:schemeClr val="bg1"/>
              </a:solidFill>
              <a:latin typeface="黑体" pitchFamily="49" charset="-122"/>
              <a:ea typeface="黑体" pitchFamily="49" charset="-122"/>
            </a:endParaRPr>
          </a:p>
        </p:txBody>
      </p:sp>
      <p:sp>
        <p:nvSpPr>
          <p:cNvPr id="8" name="AutoShape 2"/>
          <p:cNvSpPr>
            <a:spLocks noChangeArrowheads="1"/>
          </p:cNvSpPr>
          <p:nvPr/>
        </p:nvSpPr>
        <p:spPr bwMode="auto">
          <a:xfrm>
            <a:off x="2915816" y="1635646"/>
            <a:ext cx="3456384" cy="668610"/>
          </a:xfrm>
          <a:prstGeom prst="wedgeRoundRectCallout">
            <a:avLst>
              <a:gd name="adj1" fmla="val -91435"/>
              <a:gd name="adj2" fmla="val -31655"/>
              <a:gd name="adj3" fmla="val 16667"/>
            </a:avLst>
          </a:prstGeom>
          <a:solidFill>
            <a:srgbClr val="FFFFDD"/>
          </a:solidFill>
          <a:ln w="28575">
            <a:solidFill>
              <a:schemeClr val="accent6">
                <a:lumMod val="75000"/>
              </a:schemeClr>
            </a:solidFill>
            <a:miter lim="800000"/>
            <a:headEnd/>
            <a:tailEnd/>
          </a:ln>
        </p:spPr>
        <p:txBody>
          <a:bodyPr vert="horz" wrap="square" lIns="68580" tIns="34290" rIns="68580" bIns="34290" numCol="1" anchor="t" anchorCtr="0" compatLnSpc="1">
            <a:prstTxWarp prst="textNoShape">
              <a:avLst/>
            </a:prstTxWarp>
          </a:bodyPr>
          <a:lstStyle/>
          <a:p>
            <a:r>
              <a:rPr lang="zh-CN" altLang="zh-CN" sz="1200" dirty="0">
                <a:solidFill>
                  <a:srgbClr val="FF0000"/>
                </a:solidFill>
                <a:latin typeface="楷体" pitchFamily="49" charset="-122"/>
                <a:ea typeface="楷体" pitchFamily="49" charset="-122"/>
              </a:rPr>
              <a:t>专业技术职务：</a:t>
            </a:r>
            <a:r>
              <a:rPr lang="zh-CN" altLang="zh-CN" sz="1200" dirty="0">
                <a:solidFill>
                  <a:schemeClr val="tx1">
                    <a:lumMod val="75000"/>
                    <a:lumOff val="25000"/>
                  </a:schemeClr>
                </a:solidFill>
                <a:latin typeface="楷体" pitchFamily="49" charset="-122"/>
                <a:ea typeface="楷体" pitchFamily="49" charset="-122"/>
              </a:rPr>
              <a:t>根据实际工作需要设置的有明确职责、任职条件和任期，需要具备专门的业务知识和技术水平才能担负的工作岗位。</a:t>
            </a:r>
          </a:p>
        </p:txBody>
      </p:sp>
      <p:sp>
        <p:nvSpPr>
          <p:cNvPr id="9" name="圆角矩形 8"/>
          <p:cNvSpPr/>
          <p:nvPr/>
        </p:nvSpPr>
        <p:spPr>
          <a:xfrm>
            <a:off x="1835696" y="3867894"/>
            <a:ext cx="6048672" cy="936104"/>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600" b="1" dirty="0">
                <a:solidFill>
                  <a:srgbClr val="FF0000"/>
                </a:solidFill>
                <a:latin typeface="楷体" pitchFamily="49" charset="-122"/>
                <a:ea typeface="楷体" pitchFamily="49" charset="-122"/>
              </a:rPr>
              <a:t>填报说明</a:t>
            </a:r>
            <a:endParaRPr lang="zh-CN" altLang="zh-CN" sz="1600" dirty="0">
              <a:solidFill>
                <a:srgbClr val="FF0000"/>
              </a:solidFill>
              <a:latin typeface="楷体" pitchFamily="49" charset="-122"/>
              <a:ea typeface="楷体" pitchFamily="49" charset="-122"/>
            </a:endParaRPr>
          </a:p>
          <a:p>
            <a:r>
              <a:rPr lang="en-US" altLang="zh-CN" sz="1600" dirty="0">
                <a:solidFill>
                  <a:srgbClr val="FF0000"/>
                </a:solidFill>
                <a:latin typeface="楷体" pitchFamily="49" charset="-122"/>
                <a:ea typeface="楷体" pitchFamily="49" charset="-122"/>
              </a:rPr>
              <a:t>1.</a:t>
            </a:r>
            <a:r>
              <a:rPr lang="zh-CN" altLang="zh-CN" sz="1600" dirty="0">
                <a:solidFill>
                  <a:srgbClr val="FF0000"/>
                </a:solidFill>
                <a:latin typeface="楷体" pitchFamily="49" charset="-122"/>
                <a:ea typeface="楷体" pitchFamily="49" charset="-122"/>
              </a:rPr>
              <a:t>研究生指导教师由遴选的科研机构和普通高校填报。</a:t>
            </a:r>
          </a:p>
          <a:p>
            <a:r>
              <a:rPr lang="en-US" altLang="zh-CN" sz="1600" dirty="0">
                <a:solidFill>
                  <a:srgbClr val="FF0000"/>
                </a:solidFill>
                <a:latin typeface="楷体" pitchFamily="49" charset="-122"/>
                <a:ea typeface="楷体" pitchFamily="49" charset="-122"/>
              </a:rPr>
              <a:t>2.</a:t>
            </a:r>
            <a:r>
              <a:rPr lang="zh-CN" altLang="zh-CN" sz="1600" dirty="0">
                <a:solidFill>
                  <a:srgbClr val="FF0000"/>
                </a:solidFill>
                <a:latin typeface="楷体" pitchFamily="49" charset="-122"/>
                <a:ea typeface="楷体" pitchFamily="49" charset="-122"/>
              </a:rPr>
              <a:t>研究生指导教师年龄以九月一日满周岁计算。</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683568" y="1059582"/>
          <a:ext cx="7920879" cy="3312366"/>
        </p:xfrm>
        <a:graphic>
          <a:graphicData uri="http://schemas.openxmlformats.org/drawingml/2006/table">
            <a:tbl>
              <a:tblPr/>
              <a:tblGrid>
                <a:gridCol w="855395">
                  <a:extLst>
                    <a:ext uri="{9D8B030D-6E8A-4147-A177-3AD203B41FA5}">
                      <a16:colId xmlns:a16="http://schemas.microsoft.com/office/drawing/2014/main" val="20000"/>
                    </a:ext>
                  </a:extLst>
                </a:gridCol>
                <a:gridCol w="3159415">
                  <a:extLst>
                    <a:ext uri="{9D8B030D-6E8A-4147-A177-3AD203B41FA5}">
                      <a16:colId xmlns:a16="http://schemas.microsoft.com/office/drawing/2014/main" val="20001"/>
                    </a:ext>
                  </a:extLst>
                </a:gridCol>
                <a:gridCol w="3906069">
                  <a:extLst>
                    <a:ext uri="{9D8B030D-6E8A-4147-A177-3AD203B41FA5}">
                      <a16:colId xmlns:a16="http://schemas.microsoft.com/office/drawing/2014/main" val="20002"/>
                    </a:ext>
                  </a:extLst>
                </a:gridCol>
              </a:tblGrid>
              <a:tr h="194514">
                <a:tc>
                  <a:txBody>
                    <a:bodyPr/>
                    <a:lstStyle/>
                    <a:p>
                      <a:pPr algn="ctr">
                        <a:spcAft>
                          <a:spcPts val="0"/>
                        </a:spcAft>
                      </a:pPr>
                      <a:r>
                        <a:rPr lang="zh-CN" sz="800" kern="0" dirty="0">
                          <a:latin typeface="Times New Roman"/>
                          <a:ea typeface="宋体"/>
                          <a:cs typeface="宋体"/>
                        </a:rPr>
                        <a:t>高基</a:t>
                      </a:r>
                      <a:r>
                        <a:rPr lang="en-US" sz="800" kern="0" dirty="0">
                          <a:latin typeface="Times New Roman"/>
                          <a:ea typeface="宋体"/>
                          <a:cs typeface="宋体"/>
                        </a:rPr>
                        <a:t>431</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专任教师变动情况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普通高校、成人高校、民办的其他高等教育机构</a:t>
                      </a:r>
                      <a:endParaRPr lang="zh-CN" sz="90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441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cs typeface="Times New Roman"/>
                        </a:rPr>
                        <a:t>专任教师接受培训情况</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a:t>
                      </a:r>
                      <a:endParaRPr lang="zh-CN" sz="90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94514">
                <a:tc>
                  <a:txBody>
                    <a:bodyPr/>
                    <a:lstStyle/>
                    <a:p>
                      <a:pPr algn="ctr">
                        <a:spcAft>
                          <a:spcPts val="0"/>
                        </a:spcAft>
                      </a:pPr>
                      <a:r>
                        <a:rPr lang="zh-CN" sz="800" kern="0" dirty="0">
                          <a:latin typeface="Times New Roman"/>
                          <a:ea typeface="宋体"/>
                          <a:cs typeface="宋体"/>
                        </a:rPr>
                        <a:t>高基</a:t>
                      </a:r>
                      <a:r>
                        <a:rPr lang="en-US" sz="800" kern="0" dirty="0">
                          <a:latin typeface="Times New Roman"/>
                          <a:ea typeface="宋体"/>
                          <a:cs typeface="宋体"/>
                        </a:rPr>
                        <a:t>451</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研究生指导教师情况</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科研机构、普通高校（大学、学院）</a:t>
                      </a:r>
                      <a:endParaRPr lang="zh-CN" sz="90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461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教职工中其他情况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普通高校、成人高校、民办的其他高等教育机构</a:t>
                      </a:r>
                      <a:endParaRPr lang="zh-CN" sz="90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94514">
                <a:tc>
                  <a:txBody>
                    <a:bodyPr/>
                    <a:lstStyle/>
                    <a:p>
                      <a:pPr algn="ctr">
                        <a:spcAft>
                          <a:spcPts val="0"/>
                        </a:spcAft>
                      </a:pPr>
                      <a:r>
                        <a:rPr lang="zh-CN" sz="800" kern="0" dirty="0">
                          <a:latin typeface="Times New Roman"/>
                          <a:ea typeface="宋体"/>
                          <a:cs typeface="宋体"/>
                        </a:rPr>
                        <a:t>高基</a:t>
                      </a:r>
                      <a:r>
                        <a:rPr lang="en-US" sz="800" kern="0" dirty="0">
                          <a:latin typeface="Times New Roman"/>
                          <a:ea typeface="宋体"/>
                          <a:cs typeface="宋体"/>
                        </a:rPr>
                        <a:t>511</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校舍情况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普通高校、成人高校、民办的其他高等教育机构</a:t>
                      </a:r>
                      <a:endParaRPr lang="zh-CN" sz="900" kern="100" dirty="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521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资产情况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普通高校、成人高校、民办的其他高等教育机构</a:t>
                      </a:r>
                      <a:endParaRPr lang="zh-CN" sz="90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522</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信息化建设情况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普通高校、成人高校、民办的其他高等教育机构</a:t>
                      </a:r>
                      <a:endParaRPr lang="zh-CN" sz="900" kern="100">
                        <a:latin typeface="Times New Roman"/>
                        <a:ea typeface="宋体"/>
                        <a:cs typeface="Times New Roman"/>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94514">
                <a:tc>
                  <a:txBody>
                    <a:bodyPr/>
                    <a:lstStyle/>
                    <a:p>
                      <a:pPr algn="ctr">
                        <a:spcAft>
                          <a:spcPts val="0"/>
                        </a:spcAft>
                      </a:pPr>
                      <a:r>
                        <a:rPr lang="zh-CN" sz="800" kern="0" dirty="0">
                          <a:latin typeface="Times New Roman"/>
                          <a:ea typeface="宋体"/>
                          <a:cs typeface="宋体"/>
                        </a:rPr>
                        <a:t>高基</a:t>
                      </a:r>
                      <a:r>
                        <a:rPr lang="en-US" sz="800" kern="0" dirty="0">
                          <a:latin typeface="Times New Roman"/>
                          <a:ea typeface="宋体"/>
                          <a:cs typeface="宋体"/>
                        </a:rPr>
                        <a:t>921</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民办高校、独立学院校舍权属情况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民办高校、独立学院</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922</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民办高校、独立学院校园占地权属情况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民办高校、独立学院</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931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专职辅导员分年龄、专业技术职务、学历情况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932</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心理咨询工作人员情况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普通高校、成人高校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941 </a:t>
                      </a:r>
                      <a:r>
                        <a:rPr lang="zh-CN" sz="800" kern="0">
                          <a:latin typeface="Times New Roman"/>
                          <a:ea typeface="宋体"/>
                          <a:cs typeface="宋体"/>
                        </a:rPr>
                        <a:t>普通专科生、普通预科生录取来源情况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96390">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942</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900" b="0" kern="0">
                          <a:latin typeface="Calibri"/>
                          <a:ea typeface="宋体"/>
                          <a:cs typeface="宋体"/>
                        </a:rPr>
                        <a:t>高基</a:t>
                      </a:r>
                      <a:r>
                        <a:rPr lang="en-US" sz="900" b="0" kern="0" dirty="0">
                          <a:latin typeface="Calibri"/>
                          <a:ea typeface="宋体"/>
                          <a:cs typeface="宋体"/>
                        </a:rPr>
                        <a:t>942 </a:t>
                      </a:r>
                      <a:r>
                        <a:rPr lang="zh-CN" sz="900" b="0" kern="0">
                          <a:latin typeface="Calibri"/>
                          <a:ea typeface="宋体"/>
                          <a:cs typeface="宋体"/>
                        </a:rPr>
                        <a:t>普通本科生、普通预科生录取来源情况</a:t>
                      </a:r>
                      <a:endParaRPr lang="zh-CN" sz="900" b="1" kern="100">
                        <a:latin typeface="Calibri"/>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943</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943 </a:t>
                      </a:r>
                      <a:r>
                        <a:rPr lang="zh-CN" sz="800" kern="0">
                          <a:latin typeface="Times New Roman"/>
                          <a:ea typeface="宋体"/>
                          <a:cs typeface="宋体"/>
                        </a:rPr>
                        <a:t>普通专科生、普通预科生招生来源情况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94514">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944</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高基</a:t>
                      </a:r>
                      <a:r>
                        <a:rPr lang="en-US" sz="800" kern="0" dirty="0">
                          <a:latin typeface="Times New Roman"/>
                          <a:ea typeface="宋体"/>
                          <a:cs typeface="宋体"/>
                        </a:rPr>
                        <a:t>944</a:t>
                      </a:r>
                      <a:r>
                        <a:rPr lang="zh-CN" sz="800" kern="0">
                          <a:latin typeface="Times New Roman"/>
                          <a:ea typeface="宋体"/>
                          <a:cs typeface="宋体"/>
                        </a:rPr>
                        <a:t>普通本科生、普通预科生招生来源情况</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普通高校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96390">
                <a:tc>
                  <a:txBody>
                    <a:bodyPr/>
                    <a:lstStyle/>
                    <a:p>
                      <a:pPr algn="ctr">
                        <a:spcAft>
                          <a:spcPts val="0"/>
                        </a:spcAft>
                      </a:pPr>
                      <a:r>
                        <a:rPr lang="zh-CN" sz="800" kern="0">
                          <a:latin typeface="Times New Roman"/>
                          <a:ea typeface="宋体"/>
                          <a:cs typeface="宋体"/>
                        </a:rPr>
                        <a:t>高元</a:t>
                      </a:r>
                      <a:r>
                        <a:rPr lang="en-US" sz="800" kern="0" dirty="0">
                          <a:latin typeface="Times New Roman"/>
                          <a:ea typeface="宋体"/>
                          <a:cs typeface="宋体"/>
                        </a:rPr>
                        <a:t>51</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900" b="0" kern="0">
                          <a:latin typeface="Calibri"/>
                          <a:ea typeface="宋体"/>
                          <a:cs typeface="宋体"/>
                        </a:rPr>
                        <a:t>高元</a:t>
                      </a:r>
                      <a:r>
                        <a:rPr lang="en-US" sz="900" b="0" kern="0" dirty="0">
                          <a:latin typeface="Calibri"/>
                          <a:ea typeface="宋体"/>
                          <a:cs typeface="宋体"/>
                        </a:rPr>
                        <a:t>51</a:t>
                      </a:r>
                      <a:r>
                        <a:rPr lang="zh-CN" sz="900" b="0" kern="0">
                          <a:latin typeface="Calibri"/>
                          <a:ea typeface="宋体"/>
                          <a:cs typeface="宋体"/>
                        </a:rPr>
                        <a:t>教育部直属高校校园占地情况统计报表</a:t>
                      </a:r>
                      <a:endParaRPr lang="zh-CN" sz="900" b="1" kern="100">
                        <a:latin typeface="Calibri"/>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教育部直属高校</a:t>
                      </a:r>
                      <a:endParaRPr lang="zh-CN" sz="900" kern="10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96390">
                <a:tc>
                  <a:txBody>
                    <a:bodyPr/>
                    <a:lstStyle/>
                    <a:p>
                      <a:pPr algn="ctr">
                        <a:spcAft>
                          <a:spcPts val="0"/>
                        </a:spcAft>
                      </a:pPr>
                      <a:r>
                        <a:rPr lang="zh-CN" sz="800" kern="0" dirty="0">
                          <a:latin typeface="Times New Roman"/>
                          <a:ea typeface="宋体"/>
                          <a:cs typeface="宋体"/>
                        </a:rPr>
                        <a:t>高元</a:t>
                      </a:r>
                      <a:r>
                        <a:rPr lang="en-US" sz="800" kern="0" dirty="0">
                          <a:latin typeface="Times New Roman"/>
                          <a:ea typeface="宋体"/>
                          <a:cs typeface="宋体"/>
                        </a:rPr>
                        <a:t>52</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900" b="0" kern="0">
                          <a:latin typeface="Calibri"/>
                          <a:ea typeface="宋体"/>
                          <a:cs typeface="宋体"/>
                        </a:rPr>
                        <a:t>高元</a:t>
                      </a:r>
                      <a:r>
                        <a:rPr lang="en-US" sz="900" b="0" kern="0" dirty="0">
                          <a:latin typeface="Calibri"/>
                          <a:ea typeface="宋体"/>
                          <a:cs typeface="宋体"/>
                        </a:rPr>
                        <a:t>52</a:t>
                      </a:r>
                      <a:r>
                        <a:rPr lang="zh-CN" sz="900" b="0" kern="0">
                          <a:latin typeface="Calibri"/>
                          <a:ea typeface="宋体"/>
                          <a:cs typeface="宋体"/>
                        </a:rPr>
                        <a:t>教育部直属高校校舍功能明细统计报表</a:t>
                      </a:r>
                      <a:endParaRPr lang="zh-CN" sz="900" b="1" kern="100">
                        <a:latin typeface="Calibri"/>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教育部直属高校</a:t>
                      </a:r>
                      <a:endParaRPr lang="zh-CN" sz="900" kern="100" dirty="0">
                        <a:latin typeface="Times New Roman"/>
                        <a:ea typeface="宋体"/>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bl>
          </a:graphicData>
        </a:graphic>
      </p:graphicFrame>
      <p:graphicFrame>
        <p:nvGraphicFramePr>
          <p:cNvPr id="5" name="表格 4"/>
          <p:cNvGraphicFramePr>
            <a:graphicFrameLocks noGrp="1"/>
          </p:cNvGraphicFramePr>
          <p:nvPr/>
        </p:nvGraphicFramePr>
        <p:xfrm>
          <a:off x="683568" y="835174"/>
          <a:ext cx="7920879" cy="224408"/>
        </p:xfrm>
        <a:graphic>
          <a:graphicData uri="http://schemas.openxmlformats.org/drawingml/2006/table">
            <a:tbl>
              <a:tblPr/>
              <a:tblGrid>
                <a:gridCol w="855396">
                  <a:extLst>
                    <a:ext uri="{9D8B030D-6E8A-4147-A177-3AD203B41FA5}">
                      <a16:colId xmlns:a16="http://schemas.microsoft.com/office/drawing/2014/main" val="20000"/>
                    </a:ext>
                  </a:extLst>
                </a:gridCol>
                <a:gridCol w="3159414">
                  <a:extLst>
                    <a:ext uri="{9D8B030D-6E8A-4147-A177-3AD203B41FA5}">
                      <a16:colId xmlns:a16="http://schemas.microsoft.com/office/drawing/2014/main" val="20001"/>
                    </a:ext>
                  </a:extLst>
                </a:gridCol>
                <a:gridCol w="3906069">
                  <a:extLst>
                    <a:ext uri="{9D8B030D-6E8A-4147-A177-3AD203B41FA5}">
                      <a16:colId xmlns:a16="http://schemas.microsoft.com/office/drawing/2014/main" val="20002"/>
                    </a:ext>
                  </a:extLst>
                </a:gridCol>
              </a:tblGrid>
              <a:tr h="224408">
                <a:tc>
                  <a:txBody>
                    <a:bodyPr/>
                    <a:lstStyle/>
                    <a:p>
                      <a:pPr algn="ctr">
                        <a:spcAft>
                          <a:spcPts val="0"/>
                        </a:spcAft>
                      </a:pPr>
                      <a:r>
                        <a:rPr lang="zh-CN" sz="1000" b="0" kern="0" dirty="0">
                          <a:latin typeface="黑体" pitchFamily="49" charset="-122"/>
                          <a:ea typeface="黑体" pitchFamily="49" charset="-122"/>
                          <a:cs typeface="宋体"/>
                        </a:rPr>
                        <a:t>表号</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0" kern="0" dirty="0">
                          <a:latin typeface="黑体" pitchFamily="49" charset="-122"/>
                          <a:ea typeface="黑体" pitchFamily="49" charset="-122"/>
                          <a:cs typeface="宋体"/>
                        </a:rPr>
                        <a:t>表名</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0" kern="0" dirty="0">
                          <a:latin typeface="黑体" pitchFamily="49" charset="-122"/>
                          <a:ea typeface="黑体" pitchFamily="49" charset="-122"/>
                          <a:cs typeface="宋体"/>
                        </a:rPr>
                        <a:t>填表范围</a:t>
                      </a:r>
                      <a:endParaRPr lang="zh-CN" sz="1050" b="0" kern="100" dirty="0">
                        <a:latin typeface="黑体" pitchFamily="49" charset="-122"/>
                        <a:ea typeface="黑体" pitchFamily="49" charset="-122"/>
                        <a:cs typeface="Times New Roman"/>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bl>
          </a:graphicData>
        </a:graphic>
      </p:graphicFrame>
      <p:sp>
        <p:nvSpPr>
          <p:cNvPr id="6" name="矩形 5"/>
          <p:cNvSpPr/>
          <p:nvPr/>
        </p:nvSpPr>
        <p:spPr>
          <a:xfrm>
            <a:off x="1524498" y="51470"/>
            <a:ext cx="6143028" cy="769441"/>
          </a:xfrm>
          <a:prstGeom prst="rect">
            <a:avLst/>
          </a:prstGeom>
        </p:spPr>
        <p:txBody>
          <a:bodyPr wrap="none">
            <a:spAutoFit/>
          </a:bodyPr>
          <a:lstStyle/>
          <a:p>
            <a:pPr algn="ctr"/>
            <a:r>
              <a:rPr lang="zh-CN" altLang="zh-CN" sz="2200" b="1" dirty="0">
                <a:solidFill>
                  <a:schemeClr val="bg1"/>
                </a:solidFill>
                <a:latin typeface="黑体" pitchFamily="49" charset="-122"/>
                <a:ea typeface="黑体" pitchFamily="49" charset="-122"/>
              </a:rPr>
              <a:t>高等教育学校（机构）统计报表填报范围</a:t>
            </a:r>
            <a:r>
              <a:rPr lang="zh-CN" altLang="en-US" sz="2200" b="1" dirty="0">
                <a:solidFill>
                  <a:schemeClr val="bg1"/>
                </a:solidFill>
                <a:latin typeface="黑体" pitchFamily="49" charset="-122"/>
                <a:ea typeface="黑体" pitchFamily="49" charset="-122"/>
              </a:rPr>
              <a:t>（二）</a:t>
            </a:r>
            <a:endParaRPr lang="zh-CN" altLang="en-US" sz="2200" dirty="0">
              <a:solidFill>
                <a:schemeClr val="bg1"/>
              </a:solidFill>
              <a:latin typeface="黑体" pitchFamily="49" charset="-122"/>
              <a:ea typeface="黑体" pitchFamily="49" charset="-122"/>
            </a:endParaRPr>
          </a:p>
          <a:p>
            <a:pPr algn="ctr"/>
            <a:endParaRPr lang="zh-CN" altLang="en-US" sz="2200" dirty="0">
              <a:solidFill>
                <a:schemeClr val="bg1"/>
              </a:solidFill>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467544" y="915564"/>
          <a:ext cx="8136904" cy="2088233"/>
        </p:xfrm>
        <a:graphic>
          <a:graphicData uri="http://schemas.openxmlformats.org/drawingml/2006/table">
            <a:tbl>
              <a:tblPr/>
              <a:tblGrid>
                <a:gridCol w="1465063">
                  <a:extLst>
                    <a:ext uri="{9D8B030D-6E8A-4147-A177-3AD203B41FA5}">
                      <a16:colId xmlns:a16="http://schemas.microsoft.com/office/drawing/2014/main" val="20000"/>
                    </a:ext>
                  </a:extLst>
                </a:gridCol>
                <a:gridCol w="366266">
                  <a:extLst>
                    <a:ext uri="{9D8B030D-6E8A-4147-A177-3AD203B41FA5}">
                      <a16:colId xmlns:a16="http://schemas.microsoft.com/office/drawing/2014/main" val="20001"/>
                    </a:ext>
                  </a:extLst>
                </a:gridCol>
                <a:gridCol w="783691">
                  <a:extLst>
                    <a:ext uri="{9D8B030D-6E8A-4147-A177-3AD203B41FA5}">
                      <a16:colId xmlns:a16="http://schemas.microsoft.com/office/drawing/2014/main" val="20002"/>
                    </a:ext>
                  </a:extLst>
                </a:gridCol>
                <a:gridCol w="824387">
                  <a:extLst>
                    <a:ext uri="{9D8B030D-6E8A-4147-A177-3AD203B41FA5}">
                      <a16:colId xmlns:a16="http://schemas.microsoft.com/office/drawing/2014/main" val="20003"/>
                    </a:ext>
                  </a:extLst>
                </a:gridCol>
                <a:gridCol w="823807">
                  <a:extLst>
                    <a:ext uri="{9D8B030D-6E8A-4147-A177-3AD203B41FA5}">
                      <a16:colId xmlns:a16="http://schemas.microsoft.com/office/drawing/2014/main" val="20004"/>
                    </a:ext>
                  </a:extLst>
                </a:gridCol>
                <a:gridCol w="824387">
                  <a:extLst>
                    <a:ext uri="{9D8B030D-6E8A-4147-A177-3AD203B41FA5}">
                      <a16:colId xmlns:a16="http://schemas.microsoft.com/office/drawing/2014/main" val="20005"/>
                    </a:ext>
                  </a:extLst>
                </a:gridCol>
                <a:gridCol w="741832">
                  <a:extLst>
                    <a:ext uri="{9D8B030D-6E8A-4147-A177-3AD203B41FA5}">
                      <a16:colId xmlns:a16="http://schemas.microsoft.com/office/drawing/2014/main" val="20006"/>
                    </a:ext>
                  </a:extLst>
                </a:gridCol>
                <a:gridCol w="823807">
                  <a:extLst>
                    <a:ext uri="{9D8B030D-6E8A-4147-A177-3AD203B41FA5}">
                      <a16:colId xmlns:a16="http://schemas.microsoft.com/office/drawing/2014/main" val="20007"/>
                    </a:ext>
                  </a:extLst>
                </a:gridCol>
                <a:gridCol w="741832">
                  <a:extLst>
                    <a:ext uri="{9D8B030D-6E8A-4147-A177-3AD203B41FA5}">
                      <a16:colId xmlns:a16="http://schemas.microsoft.com/office/drawing/2014/main" val="20008"/>
                    </a:ext>
                  </a:extLst>
                </a:gridCol>
                <a:gridCol w="741832">
                  <a:extLst>
                    <a:ext uri="{9D8B030D-6E8A-4147-A177-3AD203B41FA5}">
                      <a16:colId xmlns:a16="http://schemas.microsoft.com/office/drawing/2014/main" val="20009"/>
                    </a:ext>
                  </a:extLst>
                </a:gridCol>
              </a:tblGrid>
              <a:tr h="337043">
                <a:tc>
                  <a:txBody>
                    <a:bodyPr/>
                    <a:lstStyle/>
                    <a:p>
                      <a:pPr algn="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编号</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共产党员</a:t>
                      </a:r>
                      <a:endParaRPr lang="zh-CN" sz="900" kern="100" dirty="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共青团员</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民主党派</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香港</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altLang="zh-CN" sz="800" kern="100" dirty="0">
                        <a:latin typeface="Times New Roman"/>
                        <a:ea typeface="宋体"/>
                      </a:endParaRPr>
                    </a:p>
                    <a:p>
                      <a:pPr algn="ctr">
                        <a:spcAft>
                          <a:spcPts val="0"/>
                        </a:spcAft>
                      </a:pPr>
                      <a:r>
                        <a:rPr lang="zh-CN" sz="800" kern="100" dirty="0">
                          <a:latin typeface="Times New Roman"/>
                          <a:ea typeface="宋体"/>
                        </a:rPr>
                        <a:t>澳门</a:t>
                      </a:r>
                      <a:endParaRPr lang="zh-CN" sz="900" kern="100" dirty="0">
                        <a:latin typeface="Times New Roman"/>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altLang="zh-CN" sz="800" kern="100" dirty="0">
                        <a:latin typeface="Times New Roman"/>
                        <a:ea typeface="宋体"/>
                      </a:endParaRPr>
                    </a:p>
                    <a:p>
                      <a:pPr algn="ctr">
                        <a:spcAft>
                          <a:spcPts val="0"/>
                        </a:spcAft>
                      </a:pPr>
                      <a:r>
                        <a:rPr lang="zh-CN" sz="800" kern="100" dirty="0">
                          <a:latin typeface="Times New Roman"/>
                          <a:ea typeface="宋体"/>
                        </a:rPr>
                        <a:t>台湾</a:t>
                      </a:r>
                      <a:endParaRPr lang="zh-CN" sz="900" kern="100" dirty="0">
                        <a:latin typeface="Times New Roman"/>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altLang="zh-CN" sz="800" kern="100" dirty="0">
                        <a:latin typeface="Times New Roman"/>
                        <a:ea typeface="宋体"/>
                      </a:endParaRPr>
                    </a:p>
                    <a:p>
                      <a:pPr algn="ctr">
                        <a:spcAft>
                          <a:spcPts val="0"/>
                        </a:spcAft>
                      </a:pPr>
                      <a:r>
                        <a:rPr lang="zh-CN" sz="800" kern="100" dirty="0">
                          <a:latin typeface="Times New Roman"/>
                          <a:ea typeface="宋体"/>
                        </a:rPr>
                        <a:t>华侨</a:t>
                      </a:r>
                      <a:endParaRPr lang="zh-CN" sz="900" kern="100" dirty="0">
                        <a:latin typeface="Times New Roman"/>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少数民族</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350238">
                <a:tc>
                  <a:txBody>
                    <a:bodyPr/>
                    <a:lstStyle/>
                    <a:p>
                      <a:pPr algn="ctr">
                        <a:spcAft>
                          <a:spcPts val="0"/>
                        </a:spcAft>
                      </a:pPr>
                      <a:r>
                        <a:rPr lang="zh-CN" sz="800" kern="100" dirty="0">
                          <a:latin typeface="Times New Roman"/>
                          <a:ea typeface="宋体"/>
                        </a:rPr>
                        <a:t>甲</a:t>
                      </a:r>
                      <a:endParaRPr lang="zh-CN" sz="900" kern="100" dirty="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a:t>
                      </a:r>
                      <a:endParaRPr lang="zh-CN" sz="900" kern="100" dirty="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50238">
                <a:tc>
                  <a:txBody>
                    <a:bodyPr/>
                    <a:lstStyle/>
                    <a:p>
                      <a:pPr indent="228600" algn="just">
                        <a:spcAft>
                          <a:spcPts val="0"/>
                        </a:spcAft>
                      </a:pPr>
                      <a:r>
                        <a:rPr lang="zh-CN" sz="800" kern="100" dirty="0">
                          <a:latin typeface="Times New Roman"/>
                          <a:ea typeface="宋体"/>
                        </a:rPr>
                        <a:t>教职工 </a:t>
                      </a:r>
                      <a:endParaRPr lang="zh-CN" sz="900" kern="100" dirty="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50238">
                <a:tc>
                  <a:txBody>
                    <a:bodyPr/>
                    <a:lstStyle/>
                    <a:p>
                      <a:pPr indent="342900" algn="just">
                        <a:spcAft>
                          <a:spcPts val="0"/>
                        </a:spcAft>
                      </a:pPr>
                      <a:r>
                        <a:rPr lang="zh-CN" sz="800" kern="100">
                          <a:latin typeface="Times New Roman"/>
                          <a:ea typeface="宋体"/>
                        </a:rPr>
                        <a:t>其中：女</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50238">
                <a:tc>
                  <a:txBody>
                    <a:bodyPr/>
                    <a:lstStyle/>
                    <a:p>
                      <a:pPr indent="228600" algn="just">
                        <a:spcAft>
                          <a:spcPts val="0"/>
                        </a:spcAft>
                      </a:pPr>
                      <a:r>
                        <a:rPr lang="zh-CN" sz="800" kern="100">
                          <a:latin typeface="Times New Roman"/>
                          <a:ea typeface="宋体"/>
                        </a:rPr>
                        <a:t>专任教师 </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50238">
                <a:tc>
                  <a:txBody>
                    <a:bodyPr/>
                    <a:lstStyle/>
                    <a:p>
                      <a:pPr indent="342900" algn="just">
                        <a:spcAft>
                          <a:spcPts val="0"/>
                        </a:spcAft>
                      </a:pPr>
                      <a:r>
                        <a:rPr lang="zh-CN" sz="800" kern="100">
                          <a:latin typeface="Times New Roman"/>
                          <a:ea typeface="宋体"/>
                        </a:rPr>
                        <a:t>其中：女</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3070" marR="1307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57345" name="Rectangle 1"/>
          <p:cNvSpPr>
            <a:spLocks noChangeArrowheads="1"/>
          </p:cNvSpPr>
          <p:nvPr/>
        </p:nvSpPr>
        <p:spPr bwMode="auto">
          <a:xfrm>
            <a:off x="323528" y="540138"/>
            <a:ext cx="8218917" cy="2616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342900" algn="l" defTabSz="914400" rtl="0" eaLnBrk="1" fontAlgn="base" latinLnBrk="0" hangingPunct="1">
              <a:lnSpc>
                <a:spcPct val="100000"/>
              </a:lnSpc>
              <a:spcBef>
                <a:spcPct val="0"/>
              </a:spcBef>
              <a:spcAft>
                <a:spcPct val="0"/>
              </a:spcAft>
              <a:buClrTx/>
              <a:buSzTx/>
              <a:buFontTx/>
              <a:buNone/>
              <a:tabLst/>
            </a:pPr>
            <a:r>
              <a:rPr kumimoji="0" 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461</a:t>
            </a:r>
            <a:r>
              <a:rPr kumimoji="0" lang="zh-CN" altLang="en-US"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教职工中其他情况                                                                             单位：人</a:t>
            </a:r>
            <a:endParaRPr kumimoji="0" lang="zh-CN" altLang="en-US" sz="2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矩形 6"/>
          <p:cNvSpPr/>
          <p:nvPr/>
        </p:nvSpPr>
        <p:spPr>
          <a:xfrm>
            <a:off x="395536" y="51470"/>
            <a:ext cx="3134191"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461</a:t>
            </a:r>
            <a:r>
              <a:rPr lang="zh-CN" altLang="zh-CN" sz="2000" dirty="0">
                <a:solidFill>
                  <a:schemeClr val="bg1"/>
                </a:solidFill>
                <a:latin typeface="黑体" pitchFamily="49" charset="-122"/>
                <a:ea typeface="黑体" pitchFamily="49" charset="-122"/>
              </a:rPr>
              <a:t>教职工中其他情况</a:t>
            </a:r>
          </a:p>
        </p:txBody>
      </p:sp>
      <p:sp>
        <p:nvSpPr>
          <p:cNvPr id="9" name="AutoShape 2"/>
          <p:cNvSpPr>
            <a:spLocks noChangeArrowheads="1"/>
          </p:cNvSpPr>
          <p:nvPr/>
        </p:nvSpPr>
        <p:spPr bwMode="auto">
          <a:xfrm flipH="1">
            <a:off x="6516216" y="2139702"/>
            <a:ext cx="2088232" cy="360040"/>
          </a:xfrm>
          <a:prstGeom prst="wedgeRoundRectCallout">
            <a:avLst>
              <a:gd name="adj1" fmla="val 7895"/>
              <a:gd name="adj2" fmla="val -260861"/>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1000" b="1" dirty="0">
                <a:solidFill>
                  <a:srgbClr val="FF0000"/>
                </a:solidFill>
              </a:rPr>
              <a:t>华侨</a:t>
            </a:r>
            <a:r>
              <a:rPr lang="zh-CN" altLang="zh-CN" sz="1000" dirty="0">
                <a:solidFill>
                  <a:srgbClr val="FF0000"/>
                </a:solidFill>
              </a:rPr>
              <a:t>：</a:t>
            </a:r>
            <a:r>
              <a:rPr lang="zh-CN" altLang="zh-CN" sz="1000" dirty="0">
                <a:latin typeface="楷体" pitchFamily="49" charset="-122"/>
                <a:ea typeface="楷体" pitchFamily="49" charset="-122"/>
              </a:rPr>
              <a:t>是指定居在国外的中国公民</a:t>
            </a:r>
            <a:r>
              <a:rPr lang="zh-CN" altLang="zh-CN" sz="1000" b="1" dirty="0"/>
              <a:t>。</a:t>
            </a:r>
          </a:p>
        </p:txBody>
      </p:sp>
      <p:sp>
        <p:nvSpPr>
          <p:cNvPr id="10" name="AutoShape 2"/>
          <p:cNvSpPr>
            <a:spLocks noChangeArrowheads="1"/>
          </p:cNvSpPr>
          <p:nvPr/>
        </p:nvSpPr>
        <p:spPr bwMode="auto">
          <a:xfrm flipH="1">
            <a:off x="2411760" y="1935782"/>
            <a:ext cx="2448272" cy="504056"/>
          </a:xfrm>
          <a:prstGeom prst="wedgeRoundRectCallout">
            <a:avLst>
              <a:gd name="adj1" fmla="val 21485"/>
              <a:gd name="adj2" fmla="val -17712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en-US" sz="1100" b="1">
                <a:solidFill>
                  <a:srgbClr val="FF0000"/>
                </a:solidFill>
                <a:latin typeface="楷体" pitchFamily="49" charset="-122"/>
                <a:ea typeface="楷体" pitchFamily="49" charset="-122"/>
              </a:rPr>
              <a:t>当同时具有共产党员身份和共青团员身份时，两项指标均要填写。</a:t>
            </a:r>
            <a:endParaRPr lang="zh-CN" altLang="zh-CN" sz="1100" dirty="0">
              <a:latin typeface="楷体" pitchFamily="49" charset="-122"/>
              <a:ea typeface="楷体" pitchFamily="49" charset="-122"/>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95536" y="51470"/>
            <a:ext cx="2108269"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511</a:t>
            </a:r>
            <a:r>
              <a:rPr lang="zh-CN" altLang="zh-CN" sz="2000" dirty="0">
                <a:solidFill>
                  <a:schemeClr val="bg1"/>
                </a:solidFill>
                <a:latin typeface="黑体" pitchFamily="49" charset="-122"/>
                <a:ea typeface="黑体" pitchFamily="49" charset="-122"/>
              </a:rPr>
              <a:t>校舍情况</a:t>
            </a:r>
            <a:endParaRPr lang="zh-CN" altLang="en-US" sz="2000" dirty="0">
              <a:solidFill>
                <a:schemeClr val="bg1"/>
              </a:solidFill>
              <a:latin typeface="黑体" pitchFamily="49" charset="-122"/>
              <a:ea typeface="黑体" pitchFamily="49" charset="-122"/>
            </a:endParaRPr>
          </a:p>
        </p:txBody>
      </p:sp>
      <p:graphicFrame>
        <p:nvGraphicFramePr>
          <p:cNvPr id="3" name="表格 2"/>
          <p:cNvGraphicFramePr>
            <a:graphicFrameLocks noGrp="1"/>
          </p:cNvGraphicFramePr>
          <p:nvPr/>
        </p:nvGraphicFramePr>
        <p:xfrm>
          <a:off x="395535" y="771557"/>
          <a:ext cx="8136904" cy="4032440"/>
        </p:xfrm>
        <a:graphic>
          <a:graphicData uri="http://schemas.openxmlformats.org/drawingml/2006/table">
            <a:tbl>
              <a:tblPr/>
              <a:tblGrid>
                <a:gridCol w="1627159">
                  <a:extLst>
                    <a:ext uri="{9D8B030D-6E8A-4147-A177-3AD203B41FA5}">
                      <a16:colId xmlns:a16="http://schemas.microsoft.com/office/drawing/2014/main" val="20000"/>
                    </a:ext>
                  </a:extLst>
                </a:gridCol>
                <a:gridCol w="290565">
                  <a:extLst>
                    <a:ext uri="{9D8B030D-6E8A-4147-A177-3AD203B41FA5}">
                      <a16:colId xmlns:a16="http://schemas.microsoft.com/office/drawing/2014/main" val="20001"/>
                    </a:ext>
                  </a:extLst>
                </a:gridCol>
                <a:gridCol w="514714">
                  <a:extLst>
                    <a:ext uri="{9D8B030D-6E8A-4147-A177-3AD203B41FA5}">
                      <a16:colId xmlns:a16="http://schemas.microsoft.com/office/drawing/2014/main" val="20002"/>
                    </a:ext>
                  </a:extLst>
                </a:gridCol>
                <a:gridCol w="950284">
                  <a:extLst>
                    <a:ext uri="{9D8B030D-6E8A-4147-A177-3AD203B41FA5}">
                      <a16:colId xmlns:a16="http://schemas.microsoft.com/office/drawing/2014/main" val="20003"/>
                    </a:ext>
                  </a:extLst>
                </a:gridCol>
                <a:gridCol w="950284">
                  <a:extLst>
                    <a:ext uri="{9D8B030D-6E8A-4147-A177-3AD203B41FA5}">
                      <a16:colId xmlns:a16="http://schemas.microsoft.com/office/drawing/2014/main" val="20004"/>
                    </a:ext>
                  </a:extLst>
                </a:gridCol>
                <a:gridCol w="950284">
                  <a:extLst>
                    <a:ext uri="{9D8B030D-6E8A-4147-A177-3AD203B41FA5}">
                      <a16:colId xmlns:a16="http://schemas.microsoft.com/office/drawing/2014/main" val="20005"/>
                    </a:ext>
                  </a:extLst>
                </a:gridCol>
                <a:gridCol w="813579">
                  <a:extLst>
                    <a:ext uri="{9D8B030D-6E8A-4147-A177-3AD203B41FA5}">
                      <a16:colId xmlns:a16="http://schemas.microsoft.com/office/drawing/2014/main" val="20006"/>
                    </a:ext>
                  </a:extLst>
                </a:gridCol>
                <a:gridCol w="679643">
                  <a:extLst>
                    <a:ext uri="{9D8B030D-6E8A-4147-A177-3AD203B41FA5}">
                      <a16:colId xmlns:a16="http://schemas.microsoft.com/office/drawing/2014/main" val="20007"/>
                    </a:ext>
                  </a:extLst>
                </a:gridCol>
                <a:gridCol w="680196">
                  <a:extLst>
                    <a:ext uri="{9D8B030D-6E8A-4147-A177-3AD203B41FA5}">
                      <a16:colId xmlns:a16="http://schemas.microsoft.com/office/drawing/2014/main" val="20008"/>
                    </a:ext>
                  </a:extLst>
                </a:gridCol>
                <a:gridCol w="680196">
                  <a:extLst>
                    <a:ext uri="{9D8B030D-6E8A-4147-A177-3AD203B41FA5}">
                      <a16:colId xmlns:a16="http://schemas.microsoft.com/office/drawing/2014/main" val="20009"/>
                    </a:ext>
                  </a:extLst>
                </a:gridCol>
              </a:tblGrid>
              <a:tr h="146015">
                <a:tc rowSpan="3">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100">
                          <a:latin typeface="Times New Roman"/>
                          <a:ea typeface="宋体"/>
                        </a:rPr>
                        <a:t>编</a:t>
                      </a:r>
                      <a:endParaRPr lang="zh-CN" sz="900" kern="100">
                        <a:latin typeface="Times New Roman"/>
                        <a:ea typeface="宋体"/>
                      </a:endParaRPr>
                    </a:p>
                    <a:p>
                      <a:pPr algn="ctr">
                        <a:spcAft>
                          <a:spcPts val="0"/>
                        </a:spcAft>
                      </a:pPr>
                      <a:r>
                        <a:rPr lang="zh-CN" sz="800" kern="100">
                          <a:latin typeface="Times New Roman"/>
                          <a:ea typeface="宋体"/>
                        </a:rPr>
                        <a:t>号</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100" dirty="0">
                          <a:latin typeface="Times New Roman"/>
                          <a:ea typeface="宋体"/>
                        </a:rPr>
                        <a:t>学校产权校舍建筑面积</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spcAft>
                          <a:spcPts val="0"/>
                        </a:spcAft>
                      </a:pPr>
                      <a:r>
                        <a:rPr lang="zh-CN" sz="800" kern="100" dirty="0">
                          <a:latin typeface="Times New Roman"/>
                          <a:ea typeface="宋体"/>
                        </a:rPr>
                        <a:t>正在施工校舍建筑面积</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100" dirty="0">
                          <a:latin typeface="Times New Roman"/>
                          <a:ea typeface="宋体"/>
                        </a:rPr>
                        <a:t>非学校产权校舍建筑面积</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223822">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100" dirty="0">
                          <a:latin typeface="Times New Roman"/>
                          <a:ea typeface="宋体"/>
                        </a:rPr>
                        <a:t>其中</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100" dirty="0">
                          <a:latin typeface="Times New Roman"/>
                          <a:ea typeface="宋体"/>
                        </a:rPr>
                        <a:t>合计</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dirty="0">
                          <a:latin typeface="Times New Roman"/>
                          <a:ea typeface="宋体"/>
                        </a:rPr>
                        <a:t>独立使用</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共同使用</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82105">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a:latin typeface="Times New Roman"/>
                          <a:ea typeface="宋体"/>
                        </a:rPr>
                        <a:t>危房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当年新增校舍</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被外单位借用</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193361">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6</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93361">
                <a:tc>
                  <a:txBody>
                    <a:bodyPr/>
                    <a:lstStyle/>
                    <a:p>
                      <a:pPr algn="ctr">
                        <a:spcAft>
                          <a:spcPts val="0"/>
                        </a:spcAft>
                      </a:pPr>
                      <a:r>
                        <a:rPr lang="zh-CN" sz="800" b="1" kern="100">
                          <a:latin typeface="Times New Roman"/>
                          <a:ea typeface="宋体"/>
                        </a:rPr>
                        <a:t>总计</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93361">
                <a:tc>
                  <a:txBody>
                    <a:bodyPr/>
                    <a:lstStyle/>
                    <a:p>
                      <a:pPr algn="l">
                        <a:spcAft>
                          <a:spcPts val="0"/>
                        </a:spcAft>
                      </a:pPr>
                      <a:r>
                        <a:rPr lang="zh-CN" sz="800" kern="100" dirty="0">
                          <a:latin typeface="Times New Roman"/>
                          <a:ea typeface="宋体"/>
                        </a:rPr>
                        <a:t>一、教学科研及辅助用房</a:t>
                      </a:r>
                      <a:endParaRPr lang="zh-CN" sz="900" kern="100" dirty="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教室</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图书馆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93361">
                <a:tc>
                  <a:txBody>
                    <a:bodyPr/>
                    <a:lstStyle/>
                    <a:p>
                      <a:pPr indent="285750" algn="just">
                        <a:spcAft>
                          <a:spcPts val="0"/>
                        </a:spcAft>
                      </a:pPr>
                      <a:r>
                        <a:rPr lang="zh-CN" sz="800" kern="100">
                          <a:latin typeface="Times New Roman"/>
                          <a:ea typeface="宋体"/>
                        </a:rPr>
                        <a:t>实验室、实习场所</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专用科研用房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93361">
                <a:tc>
                  <a:txBody>
                    <a:bodyPr/>
                    <a:lstStyle/>
                    <a:p>
                      <a:pPr algn="just">
                        <a:spcAft>
                          <a:spcPts val="0"/>
                        </a:spcAft>
                        <a:tabLst>
                          <a:tab pos="438150" algn="l"/>
                          <a:tab pos="608330" algn="l"/>
                          <a:tab pos="831850" algn="l"/>
                        </a:tabLst>
                      </a:pPr>
                      <a:r>
                        <a:rPr lang="en-US" sz="800" kern="100">
                          <a:latin typeface="宋体"/>
                          <a:ea typeface="宋体"/>
                        </a:rPr>
                        <a:t>      </a:t>
                      </a:r>
                      <a:r>
                        <a:rPr lang="zh-CN" sz="800" kern="100">
                          <a:latin typeface="Times New Roman"/>
                          <a:ea typeface="宋体"/>
                        </a:rPr>
                        <a:t>体育馆</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93361">
                <a:tc>
                  <a:txBody>
                    <a:bodyPr/>
                    <a:lstStyle/>
                    <a:p>
                      <a:pPr indent="342900" algn="just">
                        <a:spcAft>
                          <a:spcPts val="0"/>
                        </a:spcAft>
                        <a:tabLst>
                          <a:tab pos="438150" algn="l"/>
                          <a:tab pos="608330" algn="l"/>
                          <a:tab pos="831850" algn="l"/>
                        </a:tabLst>
                      </a:pPr>
                      <a:r>
                        <a:rPr lang="zh-CN" sz="800" kern="100">
                          <a:latin typeface="Times New Roman"/>
                          <a:ea typeface="宋体"/>
                        </a:rPr>
                        <a:t>会堂</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93361">
                <a:tc>
                  <a:txBody>
                    <a:bodyPr/>
                    <a:lstStyle/>
                    <a:p>
                      <a:pPr algn="l">
                        <a:spcAft>
                          <a:spcPts val="0"/>
                        </a:spcAft>
                      </a:pPr>
                      <a:r>
                        <a:rPr lang="zh-CN" sz="800" kern="100">
                          <a:latin typeface="Times New Roman"/>
                          <a:ea typeface="宋体"/>
                        </a:rPr>
                        <a:t>二、行政办公用房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93361">
                <a:tc>
                  <a:txBody>
                    <a:bodyPr/>
                    <a:lstStyle/>
                    <a:p>
                      <a:pPr algn="l">
                        <a:spcAft>
                          <a:spcPts val="0"/>
                        </a:spcAft>
                      </a:pPr>
                      <a:r>
                        <a:rPr lang="zh-CN" sz="800" kern="100">
                          <a:latin typeface="Times New Roman"/>
                          <a:ea typeface="宋体"/>
                        </a:rPr>
                        <a:t>三、生活用房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学生宿舍（公寓）</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学生食堂</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教工宿舍（公寓）</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93361">
                <a:tc>
                  <a:txBody>
                    <a:bodyPr/>
                    <a:lstStyle/>
                    <a:p>
                      <a:pPr algn="just">
                        <a:spcAft>
                          <a:spcPts val="0"/>
                        </a:spcAft>
                      </a:pPr>
                      <a:r>
                        <a:rPr lang="en-US" sz="800" kern="100">
                          <a:latin typeface="宋体"/>
                          <a:ea typeface="宋体"/>
                        </a:rPr>
                        <a:t>      </a:t>
                      </a:r>
                      <a:r>
                        <a:rPr lang="zh-CN" sz="800" kern="100">
                          <a:latin typeface="Times New Roman"/>
                          <a:ea typeface="宋体"/>
                        </a:rPr>
                        <a:t>教工食堂</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93361">
                <a:tc>
                  <a:txBody>
                    <a:bodyPr/>
                    <a:lstStyle/>
                    <a:p>
                      <a:pPr indent="342900" algn="just">
                        <a:spcAft>
                          <a:spcPts val="0"/>
                        </a:spcAft>
                      </a:pPr>
                      <a:r>
                        <a:rPr lang="zh-CN" sz="800" kern="100">
                          <a:latin typeface="Times New Roman"/>
                          <a:ea typeface="宋体"/>
                        </a:rPr>
                        <a:t>生活福利及附属用房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93361">
                <a:tc>
                  <a:txBody>
                    <a:bodyPr/>
                    <a:lstStyle/>
                    <a:p>
                      <a:pPr algn="l">
                        <a:spcAft>
                          <a:spcPts val="0"/>
                        </a:spcAft>
                      </a:pPr>
                      <a:r>
                        <a:rPr lang="zh-CN" sz="800" kern="100">
                          <a:latin typeface="Times New Roman"/>
                          <a:ea typeface="宋体"/>
                        </a:rPr>
                        <a:t>四、教工住宅</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16</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9525"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19"/>
                  </a:ext>
                </a:extLst>
              </a:tr>
              <a:tr h="193361">
                <a:tc>
                  <a:txBody>
                    <a:bodyPr/>
                    <a:lstStyle/>
                    <a:p>
                      <a:pPr algn="l">
                        <a:spcAft>
                          <a:spcPts val="0"/>
                        </a:spcAft>
                      </a:pPr>
                      <a:r>
                        <a:rPr lang="zh-CN" sz="800" kern="100">
                          <a:latin typeface="Times New Roman"/>
                          <a:ea typeface="宋体"/>
                        </a:rPr>
                        <a:t>五、其他用房</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17</a:t>
                      </a:r>
                      <a:endParaRPr lang="zh-CN" sz="900" kern="100">
                        <a:latin typeface="Times New Roman"/>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12441" marR="1244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bl>
          </a:graphicData>
        </a:graphic>
      </p:graphicFrame>
      <p:sp>
        <p:nvSpPr>
          <p:cNvPr id="58369" name="Rectangle 1"/>
          <p:cNvSpPr>
            <a:spLocks noChangeArrowheads="1"/>
          </p:cNvSpPr>
          <p:nvPr/>
        </p:nvSpPr>
        <p:spPr bwMode="auto">
          <a:xfrm>
            <a:off x="107504" y="475823"/>
            <a:ext cx="8532440" cy="24622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342900" algn="l" defTabSz="914400" rtl="0" eaLnBrk="1" fontAlgn="base" latinLnBrk="0" hangingPunct="1">
              <a:lnSpc>
                <a:spcPct val="100000"/>
              </a:lnSpc>
              <a:spcBef>
                <a:spcPct val="0"/>
              </a:spcBef>
              <a:spcAft>
                <a:spcPct val="0"/>
              </a:spcAft>
              <a:buClrTx/>
              <a:buSzTx/>
              <a:buFontTx/>
              <a:buNone/>
              <a:tabLst>
                <a:tab pos="438150" algn="l"/>
                <a:tab pos="608013" algn="l"/>
                <a:tab pos="831850" algn="l"/>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511</a:t>
            </a:r>
            <a:r>
              <a:rPr kumimoji="0" lang="zh-CN" altLang="en-US"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校舍情况                                                                                               单位：平方米</a:t>
            </a:r>
            <a:endParaRPr kumimoji="0" lang="zh-CN" altLang="en-US" sz="20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6" name="线形标注 1 5"/>
          <p:cNvSpPr/>
          <p:nvPr/>
        </p:nvSpPr>
        <p:spPr>
          <a:xfrm>
            <a:off x="2540000" y="1608667"/>
            <a:ext cx="1540934" cy="1117600"/>
          </a:xfrm>
          <a:prstGeom prst="borderCallout1">
            <a:avLst>
              <a:gd name="adj1" fmla="val 52976"/>
              <a:gd name="adj2" fmla="val 249"/>
              <a:gd name="adj3" fmla="val 40692"/>
              <a:gd name="adj4" fmla="val -101780"/>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教室：</a:t>
            </a:r>
            <a:r>
              <a:rPr lang="zh-CN" altLang="zh-CN" sz="1100" dirty="0">
                <a:solidFill>
                  <a:schemeClr val="tx1"/>
                </a:solidFill>
                <a:latin typeface="楷体" pitchFamily="49" charset="-122"/>
                <a:ea typeface="楷体" pitchFamily="49" charset="-122"/>
              </a:rPr>
              <a:t>包括普通教室、合班教室、阶梯教室、设计制图教室、音乐教室、琴房、美术教室、语音教室、以及电教工作用房等。</a:t>
            </a:r>
            <a:endParaRPr lang="zh-CN" altLang="en-US" sz="1100" dirty="0">
              <a:solidFill>
                <a:schemeClr val="tx1"/>
              </a:solidFill>
              <a:latin typeface="楷体" pitchFamily="49" charset="-122"/>
              <a:ea typeface="楷体" pitchFamily="49" charset="-122"/>
            </a:endParaRPr>
          </a:p>
        </p:txBody>
      </p:sp>
      <p:sp>
        <p:nvSpPr>
          <p:cNvPr id="7" name="线形标注 2 6"/>
          <p:cNvSpPr/>
          <p:nvPr/>
        </p:nvSpPr>
        <p:spPr>
          <a:xfrm>
            <a:off x="4555066" y="2446867"/>
            <a:ext cx="2353733" cy="838200"/>
          </a:xfrm>
          <a:prstGeom prst="borderCallout2">
            <a:avLst>
              <a:gd name="adj1" fmla="val 51250"/>
              <a:gd name="adj2" fmla="val 343"/>
              <a:gd name="adj3" fmla="val 51249"/>
              <a:gd name="adj4" fmla="val -92010"/>
              <a:gd name="adj5" fmla="val -24193"/>
              <a:gd name="adj6" fmla="val -148000"/>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图书馆：</a:t>
            </a:r>
            <a:r>
              <a:rPr lang="zh-CN" altLang="zh-CN" sz="1100" dirty="0">
                <a:solidFill>
                  <a:schemeClr val="tx1"/>
                </a:solidFill>
                <a:latin typeface="楷体" pitchFamily="49" charset="-122"/>
                <a:ea typeface="楷体" pitchFamily="49" charset="-122"/>
              </a:rPr>
              <a:t>包括学生阅览室、教师阅览室、特种阅览室、报刊阅览室、书库、办公用房、图书目录、出纳用房等。</a:t>
            </a:r>
          </a:p>
        </p:txBody>
      </p:sp>
      <p:sp>
        <p:nvSpPr>
          <p:cNvPr id="8" name="线形标注 2 7"/>
          <p:cNvSpPr/>
          <p:nvPr/>
        </p:nvSpPr>
        <p:spPr>
          <a:xfrm>
            <a:off x="2954866" y="3420533"/>
            <a:ext cx="3962401" cy="736600"/>
          </a:xfrm>
          <a:prstGeom prst="borderCallout2">
            <a:avLst>
              <a:gd name="adj1" fmla="val 51250"/>
              <a:gd name="adj2" fmla="val 343"/>
              <a:gd name="adj3" fmla="val 46054"/>
              <a:gd name="adj4" fmla="val -15052"/>
              <a:gd name="adj5" fmla="val -125624"/>
              <a:gd name="adj6" fmla="val -47466"/>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实验室、实习场所：</a:t>
            </a:r>
            <a:r>
              <a:rPr lang="zh-CN" altLang="zh-CN" sz="1100" dirty="0">
                <a:solidFill>
                  <a:schemeClr val="tx1"/>
                </a:solidFill>
                <a:latin typeface="楷体" pitchFamily="49" charset="-122"/>
                <a:ea typeface="楷体" pitchFamily="49" charset="-122"/>
              </a:rPr>
              <a:t>包括普通课、基础课和专业课所需的教学实验室、实习工厂及附属用房（如准备室、仪器室、模型室、陈列室、充电室等）。不包括生产性工厂、农（林）场、附属医院以及野外实际基地用房等。</a:t>
            </a:r>
          </a:p>
        </p:txBody>
      </p:sp>
      <p:sp>
        <p:nvSpPr>
          <p:cNvPr id="9" name="线形标注 2 8"/>
          <p:cNvSpPr/>
          <p:nvPr/>
        </p:nvSpPr>
        <p:spPr>
          <a:xfrm>
            <a:off x="7230534" y="2658533"/>
            <a:ext cx="1617133" cy="838200"/>
          </a:xfrm>
          <a:prstGeom prst="borderCallout2">
            <a:avLst>
              <a:gd name="adj1" fmla="val -4306"/>
              <a:gd name="adj2" fmla="val 48511"/>
              <a:gd name="adj3" fmla="val -34754"/>
              <a:gd name="adj4" fmla="val 31545"/>
              <a:gd name="adj5" fmla="val -155262"/>
              <a:gd name="adj6" fmla="val -174828"/>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当年新增校舍：</a:t>
            </a:r>
            <a:r>
              <a:rPr lang="zh-CN" altLang="zh-CN" sz="1100" dirty="0">
                <a:solidFill>
                  <a:schemeClr val="tx1"/>
                </a:solidFill>
                <a:latin typeface="楷体" pitchFamily="49" charset="-122"/>
                <a:ea typeface="楷体" pitchFamily="49" charset="-122"/>
              </a:rPr>
              <a:t>是指学校产权校舍建筑面积中当年新增。</a:t>
            </a:r>
          </a:p>
        </p:txBody>
      </p:sp>
      <p:sp>
        <p:nvSpPr>
          <p:cNvPr id="10" name="线形标注 2 9"/>
          <p:cNvSpPr/>
          <p:nvPr/>
        </p:nvSpPr>
        <p:spPr>
          <a:xfrm>
            <a:off x="3064932" y="4313768"/>
            <a:ext cx="5317068" cy="622300"/>
          </a:xfrm>
          <a:prstGeom prst="borderCallout2">
            <a:avLst>
              <a:gd name="adj1" fmla="val 51250"/>
              <a:gd name="adj2" fmla="val 343"/>
              <a:gd name="adj3" fmla="val 46054"/>
              <a:gd name="adj4" fmla="val -15052"/>
              <a:gd name="adj5" fmla="val 47369"/>
              <a:gd name="adj6" fmla="val -37828"/>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其他用房：</a:t>
            </a:r>
            <a:r>
              <a:rPr lang="zh-CN" altLang="zh-CN" sz="1100" dirty="0">
                <a:solidFill>
                  <a:schemeClr val="tx1"/>
                </a:solidFill>
                <a:latin typeface="楷体" pitchFamily="49" charset="-122"/>
                <a:ea typeface="楷体" pitchFamily="49" charset="-122"/>
              </a:rPr>
              <a:t>包括人防工程，地下停车场（库），商业用房，产业用房，对外招生的附中、附小、幼儿园，对外开放的医院，交流中心、接待中心，师范学校的培训中心等。</a:t>
            </a:r>
          </a:p>
        </p:txBody>
      </p:sp>
      <p:sp>
        <p:nvSpPr>
          <p:cNvPr id="11" name="圆角矩形 10"/>
          <p:cNvSpPr/>
          <p:nvPr/>
        </p:nvSpPr>
        <p:spPr>
          <a:xfrm>
            <a:off x="2921000" y="313267"/>
            <a:ext cx="3716867" cy="304800"/>
          </a:xfrm>
          <a:prstGeom prst="round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chemeClr val="bg1"/>
                </a:solidFill>
              </a:rPr>
              <a:t>各项指标面积按实际使用功能划分统计</a:t>
            </a:r>
          </a:p>
        </p:txBody>
      </p:sp>
      <p:sp>
        <p:nvSpPr>
          <p:cNvPr id="5" name="线形标注 1 4"/>
          <p:cNvSpPr/>
          <p:nvPr/>
        </p:nvSpPr>
        <p:spPr>
          <a:xfrm>
            <a:off x="4428066" y="1634065"/>
            <a:ext cx="4538134" cy="533401"/>
          </a:xfrm>
          <a:prstGeom prst="borderCallout1">
            <a:avLst>
              <a:gd name="adj1" fmla="val -4167"/>
              <a:gd name="adj2" fmla="val 50809"/>
              <a:gd name="adj3" fmla="val -148413"/>
              <a:gd name="adj4" fmla="val 11667"/>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学校产权校舍建筑面积：</a:t>
            </a:r>
            <a:r>
              <a:rPr lang="zh-CN" altLang="zh-CN" sz="1100" dirty="0">
                <a:solidFill>
                  <a:schemeClr val="tx1"/>
                </a:solidFill>
                <a:latin typeface="楷体" pitchFamily="49" charset="-122"/>
                <a:ea typeface="楷体" pitchFamily="49" charset="-122"/>
              </a:rPr>
              <a:t>是指学校拥有产权，已交付使用的校舍建筑面积。不包括尚未竣工的在建工程或已竣工未交付使用校舍、租借用校舍、临时搭建棚舍的建筑面积。</a:t>
            </a:r>
            <a:endParaRPr lang="zh-CN" altLang="en-US" sz="1100" dirty="0">
              <a:solidFill>
                <a:schemeClr val="tx1"/>
              </a:solidFill>
              <a:latin typeface="楷体" pitchFamily="49" charset="-122"/>
              <a:ea typeface="楷体" pitchFamily="49" charset="-122"/>
            </a:endParaRPr>
          </a:p>
        </p:txBody>
      </p:sp>
      <p:sp>
        <p:nvSpPr>
          <p:cNvPr id="12" name="线形标注 1 11"/>
          <p:cNvSpPr/>
          <p:nvPr/>
        </p:nvSpPr>
        <p:spPr>
          <a:xfrm>
            <a:off x="107504" y="699541"/>
            <a:ext cx="1728192" cy="934523"/>
          </a:xfrm>
          <a:prstGeom prst="borderCallout1">
            <a:avLst>
              <a:gd name="adj1" fmla="val 50756"/>
              <a:gd name="adj2" fmla="val 100151"/>
              <a:gd name="adj3" fmla="val 74098"/>
              <a:gd name="adj4" fmla="val 172718"/>
            </a:avLst>
          </a:prstGeom>
          <a:solidFill>
            <a:srgbClr val="FF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危房：</a:t>
            </a:r>
            <a:r>
              <a:rPr lang="zh-CN" altLang="zh-CN" sz="1000" dirty="0">
                <a:solidFill>
                  <a:schemeClr val="tx1"/>
                </a:solidFill>
                <a:latin typeface="楷体" pitchFamily="49" charset="-122"/>
                <a:ea typeface="楷体" pitchFamily="49" charset="-122"/>
              </a:rPr>
              <a:t>是指结构已严重损坏，或承重构件已属危险构件，随时可能丧失稳定和承载能力，不能保证居住和使用安全的房屋。</a:t>
            </a:r>
            <a:r>
              <a:rPr lang="zh-CN" altLang="en-US" sz="1000" dirty="0">
                <a:solidFill>
                  <a:schemeClr val="tx1"/>
                </a:solidFill>
                <a:latin typeface="楷体" pitchFamily="49" charset="-122"/>
                <a:ea typeface="楷体" pitchFamily="49" charset="-122"/>
              </a:rPr>
              <a:t>认定结果为</a:t>
            </a:r>
            <a:r>
              <a:rPr lang="en-US" altLang="zh-CN" sz="1000" dirty="0">
                <a:solidFill>
                  <a:schemeClr val="tx1"/>
                </a:solidFill>
                <a:latin typeface="楷体" pitchFamily="49" charset="-122"/>
                <a:ea typeface="楷体" pitchFamily="49" charset="-122"/>
              </a:rPr>
              <a:t>D</a:t>
            </a:r>
            <a:r>
              <a:rPr lang="zh-CN" altLang="en-US" sz="1000" dirty="0">
                <a:solidFill>
                  <a:schemeClr val="tx1"/>
                </a:solidFill>
                <a:latin typeface="楷体" pitchFamily="49" charset="-122"/>
                <a:ea typeface="楷体" pitchFamily="49" charset="-122"/>
              </a:rPr>
              <a:t>级以上均算作危房。</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95536" y="51470"/>
            <a:ext cx="2108269"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521</a:t>
            </a:r>
            <a:r>
              <a:rPr lang="zh-CN" altLang="zh-CN" sz="2000" dirty="0">
                <a:solidFill>
                  <a:schemeClr val="bg1"/>
                </a:solidFill>
                <a:latin typeface="黑体" pitchFamily="49" charset="-122"/>
                <a:ea typeface="黑体" pitchFamily="49" charset="-122"/>
              </a:rPr>
              <a:t>资产情况</a:t>
            </a:r>
          </a:p>
        </p:txBody>
      </p:sp>
      <p:graphicFrame>
        <p:nvGraphicFramePr>
          <p:cNvPr id="5" name="表格 4"/>
          <p:cNvGraphicFramePr>
            <a:graphicFrameLocks noGrp="1"/>
          </p:cNvGraphicFramePr>
          <p:nvPr/>
        </p:nvGraphicFramePr>
        <p:xfrm>
          <a:off x="395534" y="987570"/>
          <a:ext cx="8352932" cy="2376267"/>
        </p:xfrm>
        <a:graphic>
          <a:graphicData uri="http://schemas.openxmlformats.org/drawingml/2006/table">
            <a:tbl>
              <a:tblPr/>
              <a:tblGrid>
                <a:gridCol w="683635">
                  <a:extLst>
                    <a:ext uri="{9D8B030D-6E8A-4147-A177-3AD203B41FA5}">
                      <a16:colId xmlns:a16="http://schemas.microsoft.com/office/drawing/2014/main" val="20000"/>
                    </a:ext>
                  </a:extLst>
                </a:gridCol>
                <a:gridCol w="299676">
                  <a:extLst>
                    <a:ext uri="{9D8B030D-6E8A-4147-A177-3AD203B41FA5}">
                      <a16:colId xmlns:a16="http://schemas.microsoft.com/office/drawing/2014/main" val="20001"/>
                    </a:ext>
                  </a:extLst>
                </a:gridCol>
                <a:gridCol w="460440">
                  <a:extLst>
                    <a:ext uri="{9D8B030D-6E8A-4147-A177-3AD203B41FA5}">
                      <a16:colId xmlns:a16="http://schemas.microsoft.com/office/drawing/2014/main" val="20002"/>
                    </a:ext>
                  </a:extLst>
                </a:gridCol>
                <a:gridCol w="482811">
                  <a:extLst>
                    <a:ext uri="{9D8B030D-6E8A-4147-A177-3AD203B41FA5}">
                      <a16:colId xmlns:a16="http://schemas.microsoft.com/office/drawing/2014/main" val="20003"/>
                    </a:ext>
                  </a:extLst>
                </a:gridCol>
                <a:gridCol w="452634">
                  <a:extLst>
                    <a:ext uri="{9D8B030D-6E8A-4147-A177-3AD203B41FA5}">
                      <a16:colId xmlns:a16="http://schemas.microsoft.com/office/drawing/2014/main" val="20004"/>
                    </a:ext>
                  </a:extLst>
                </a:gridCol>
                <a:gridCol w="442228">
                  <a:extLst>
                    <a:ext uri="{9D8B030D-6E8A-4147-A177-3AD203B41FA5}">
                      <a16:colId xmlns:a16="http://schemas.microsoft.com/office/drawing/2014/main" val="20005"/>
                    </a:ext>
                  </a:extLst>
                </a:gridCol>
                <a:gridCol w="442228">
                  <a:extLst>
                    <a:ext uri="{9D8B030D-6E8A-4147-A177-3AD203B41FA5}">
                      <a16:colId xmlns:a16="http://schemas.microsoft.com/office/drawing/2014/main" val="20006"/>
                    </a:ext>
                  </a:extLst>
                </a:gridCol>
                <a:gridCol w="221636">
                  <a:extLst>
                    <a:ext uri="{9D8B030D-6E8A-4147-A177-3AD203B41FA5}">
                      <a16:colId xmlns:a16="http://schemas.microsoft.com/office/drawing/2014/main" val="20007"/>
                    </a:ext>
                  </a:extLst>
                </a:gridCol>
                <a:gridCol w="368871">
                  <a:extLst>
                    <a:ext uri="{9D8B030D-6E8A-4147-A177-3AD203B41FA5}">
                      <a16:colId xmlns:a16="http://schemas.microsoft.com/office/drawing/2014/main" val="20008"/>
                    </a:ext>
                  </a:extLst>
                </a:gridCol>
                <a:gridCol w="480730">
                  <a:extLst>
                    <a:ext uri="{9D8B030D-6E8A-4147-A177-3AD203B41FA5}">
                      <a16:colId xmlns:a16="http://schemas.microsoft.com/office/drawing/2014/main" val="20009"/>
                    </a:ext>
                  </a:extLst>
                </a:gridCol>
                <a:gridCol w="516107">
                  <a:extLst>
                    <a:ext uri="{9D8B030D-6E8A-4147-A177-3AD203B41FA5}">
                      <a16:colId xmlns:a16="http://schemas.microsoft.com/office/drawing/2014/main" val="20010"/>
                    </a:ext>
                  </a:extLst>
                </a:gridCol>
                <a:gridCol w="516107">
                  <a:extLst>
                    <a:ext uri="{9D8B030D-6E8A-4147-A177-3AD203B41FA5}">
                      <a16:colId xmlns:a16="http://schemas.microsoft.com/office/drawing/2014/main" val="20011"/>
                    </a:ext>
                  </a:extLst>
                </a:gridCol>
                <a:gridCol w="400087">
                  <a:extLst>
                    <a:ext uri="{9D8B030D-6E8A-4147-A177-3AD203B41FA5}">
                      <a16:colId xmlns:a16="http://schemas.microsoft.com/office/drawing/2014/main" val="20012"/>
                    </a:ext>
                  </a:extLst>
                </a:gridCol>
                <a:gridCol w="533277">
                  <a:extLst>
                    <a:ext uri="{9D8B030D-6E8A-4147-A177-3AD203B41FA5}">
                      <a16:colId xmlns:a16="http://schemas.microsoft.com/office/drawing/2014/main" val="20013"/>
                    </a:ext>
                  </a:extLst>
                </a:gridCol>
                <a:gridCol w="576979">
                  <a:extLst>
                    <a:ext uri="{9D8B030D-6E8A-4147-A177-3AD203B41FA5}">
                      <a16:colId xmlns:a16="http://schemas.microsoft.com/office/drawing/2014/main" val="20014"/>
                    </a:ext>
                  </a:extLst>
                </a:gridCol>
                <a:gridCol w="737743">
                  <a:extLst>
                    <a:ext uri="{9D8B030D-6E8A-4147-A177-3AD203B41FA5}">
                      <a16:colId xmlns:a16="http://schemas.microsoft.com/office/drawing/2014/main" val="20015"/>
                    </a:ext>
                  </a:extLst>
                </a:gridCol>
                <a:gridCol w="737743">
                  <a:extLst>
                    <a:ext uri="{9D8B030D-6E8A-4147-A177-3AD203B41FA5}">
                      <a16:colId xmlns:a16="http://schemas.microsoft.com/office/drawing/2014/main" val="20016"/>
                    </a:ext>
                  </a:extLst>
                </a:gridCol>
              </a:tblGrid>
              <a:tr h="220327">
                <a:tc rowSpan="3">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编号</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0">
                          <a:latin typeface="Times New Roman"/>
                          <a:ea typeface="宋体"/>
                          <a:cs typeface="宋体"/>
                        </a:rPr>
                        <a:t>占地面积（平方米）</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图书（万册）</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3">
                  <a:txBody>
                    <a:bodyPr/>
                    <a:lstStyle/>
                    <a:p>
                      <a:pPr algn="ctr">
                        <a:spcAft>
                          <a:spcPts val="0"/>
                        </a:spcAft>
                      </a:pPr>
                      <a:r>
                        <a:rPr lang="zh-CN" sz="800" kern="0">
                          <a:latin typeface="Times New Roman"/>
                          <a:ea typeface="宋体"/>
                          <a:cs typeface="宋体"/>
                        </a:rPr>
                        <a:t>计算机数（台）</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教室（间）</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5">
                  <a:txBody>
                    <a:bodyPr/>
                    <a:lstStyle/>
                    <a:p>
                      <a:pPr algn="ctr">
                        <a:spcAft>
                          <a:spcPts val="0"/>
                        </a:spcAft>
                      </a:pPr>
                      <a:r>
                        <a:rPr lang="zh-CN" sz="800" kern="0">
                          <a:latin typeface="Times New Roman"/>
                          <a:ea typeface="宋体"/>
                          <a:cs typeface="宋体"/>
                        </a:rPr>
                        <a:t>固定资产总值（万元）</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439022">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0" dirty="0">
                          <a:latin typeface="Times New Roman"/>
                          <a:ea typeface="宋体"/>
                          <a:cs typeface="宋体"/>
                        </a:rPr>
                        <a:t>其中：</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其中：当年新增</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0">
                          <a:latin typeface="Times New Roman"/>
                          <a:ea typeface="宋体"/>
                          <a:cs typeface="宋体"/>
                        </a:rPr>
                        <a:t>其中：教学用计算机</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l">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l">
                        <a:spcAft>
                          <a:spcPts val="0"/>
                        </a:spcAft>
                      </a:pPr>
                      <a:r>
                        <a:rPr lang="zh-CN" sz="800" kern="0">
                          <a:latin typeface="Times New Roman"/>
                          <a:ea typeface="宋体"/>
                          <a:cs typeface="宋体"/>
                        </a:rPr>
                        <a:t>其中：网络多媒体教室</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800" kern="0">
                          <a:latin typeface="Times New Roman"/>
                          <a:ea typeface="宋体"/>
                          <a:cs typeface="宋体"/>
                        </a:rPr>
                        <a:t>其中：教学、科研仪器设备资产值</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800" kern="0">
                          <a:latin typeface="Times New Roman"/>
                          <a:ea typeface="宋体"/>
                          <a:cs typeface="宋体"/>
                        </a:rPr>
                        <a:t>其中：信息化设备资产值</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extLst>
                  <a:ext uri="{0D108BD9-81ED-4DB2-BD59-A6C34878D82A}">
                    <a16:rowId xmlns:a16="http://schemas.microsoft.com/office/drawing/2014/main" val="10001"/>
                  </a:ext>
                </a:extLst>
              </a:tr>
              <a:tr h="61528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dirty="0">
                          <a:latin typeface="Times New Roman"/>
                          <a:ea typeface="宋体"/>
                          <a:cs typeface="宋体"/>
                        </a:rPr>
                        <a:t>绿化用地面积</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运动场地面积</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其中：平板电脑</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 </a:t>
                      </a:r>
                      <a:r>
                        <a:rPr lang="zh-CN" sz="800" kern="0">
                          <a:latin typeface="Times New Roman"/>
                          <a:ea typeface="宋体"/>
                          <a:cs typeface="宋体"/>
                        </a:rPr>
                        <a:t>其中：当年新增</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其中：软件</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20327">
                <a:tc>
                  <a:txBody>
                    <a:bodyPr/>
                    <a:lstStyle/>
                    <a:p>
                      <a:pPr algn="ctr">
                        <a:spcAft>
                          <a:spcPts val="0"/>
                        </a:spcAft>
                      </a:pPr>
                      <a:r>
                        <a:rPr lang="zh-CN" sz="800" kern="0" dirty="0">
                          <a:latin typeface="Times New Roman"/>
                          <a:ea typeface="宋体"/>
                          <a:cs typeface="宋体"/>
                        </a:rPr>
                        <a:t>甲</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乙</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2</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3</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5</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7</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8</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9</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10</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11</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12</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13</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14</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15</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20327">
                <a:tc>
                  <a:txBody>
                    <a:bodyPr/>
                    <a:lstStyle/>
                    <a:p>
                      <a:pPr algn="just">
                        <a:spcAft>
                          <a:spcPts val="0"/>
                        </a:spcAft>
                      </a:pPr>
                      <a:r>
                        <a:rPr lang="zh-CN" sz="800" kern="0">
                          <a:latin typeface="Times New Roman"/>
                          <a:ea typeface="宋体"/>
                          <a:cs typeface="宋体"/>
                        </a:rPr>
                        <a:t>学校产权</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01</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20327">
                <a:tc>
                  <a:txBody>
                    <a:bodyPr/>
                    <a:lstStyle/>
                    <a:p>
                      <a:pPr algn="just">
                        <a:spcAft>
                          <a:spcPts val="0"/>
                        </a:spcAft>
                      </a:pPr>
                      <a:r>
                        <a:rPr lang="zh-CN" sz="800" kern="0">
                          <a:latin typeface="Times New Roman"/>
                          <a:ea typeface="宋体"/>
                          <a:cs typeface="宋体"/>
                        </a:rPr>
                        <a:t>非学校产权</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02</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05"/>
                  </a:ext>
                </a:extLst>
              </a:tr>
              <a:tr h="220327">
                <a:tc>
                  <a:txBody>
                    <a:bodyPr/>
                    <a:lstStyle/>
                    <a:p>
                      <a:pPr algn="just">
                        <a:spcAft>
                          <a:spcPts val="0"/>
                        </a:spcAft>
                      </a:pPr>
                      <a:r>
                        <a:rPr lang="en-US" sz="800" kern="0" dirty="0">
                          <a:latin typeface="宋体"/>
                          <a:ea typeface="宋体"/>
                          <a:cs typeface="宋体"/>
                        </a:rPr>
                        <a:t>1.</a:t>
                      </a:r>
                      <a:r>
                        <a:rPr lang="zh-CN" sz="800" kern="0" dirty="0">
                          <a:latin typeface="Times New Roman"/>
                          <a:ea typeface="宋体"/>
                          <a:cs typeface="宋体"/>
                        </a:rPr>
                        <a:t>独立使用</a:t>
                      </a: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03</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06"/>
                  </a:ext>
                </a:extLst>
              </a:tr>
              <a:tr h="220327">
                <a:tc>
                  <a:txBody>
                    <a:bodyPr/>
                    <a:lstStyle/>
                    <a:p>
                      <a:pPr algn="just">
                        <a:spcAft>
                          <a:spcPts val="0"/>
                        </a:spcAft>
                      </a:pPr>
                      <a:r>
                        <a:rPr lang="en-US" sz="800" kern="0">
                          <a:latin typeface="宋体"/>
                          <a:ea typeface="宋体"/>
                          <a:cs typeface="宋体"/>
                        </a:rPr>
                        <a:t>2.</a:t>
                      </a:r>
                      <a:r>
                        <a:rPr lang="zh-CN" sz="800" kern="0">
                          <a:latin typeface="Times New Roman"/>
                          <a:ea typeface="宋体"/>
                          <a:cs typeface="宋体"/>
                        </a:rPr>
                        <a:t>共同使用</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04</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　</a:t>
                      </a:r>
                      <a:endParaRPr lang="zh-CN" sz="900" kern="10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5493" marR="4549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zh-CN" sz="900" kern="100" dirty="0">
                        <a:latin typeface="Times New Roman"/>
                        <a:ea typeface="宋体"/>
                      </a:endParaRPr>
                    </a:p>
                  </a:txBody>
                  <a:tcPr marL="45493" marR="454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extLst>
                  <a:ext uri="{0D108BD9-81ED-4DB2-BD59-A6C34878D82A}">
                    <a16:rowId xmlns:a16="http://schemas.microsoft.com/office/drawing/2014/main" val="10007"/>
                  </a:ext>
                </a:extLst>
              </a:tr>
            </a:tbl>
          </a:graphicData>
        </a:graphic>
      </p:graphicFrame>
      <p:sp>
        <p:nvSpPr>
          <p:cNvPr id="60417" name="Rectangle 1"/>
          <p:cNvSpPr>
            <a:spLocks noChangeArrowheads="1"/>
          </p:cNvSpPr>
          <p:nvPr/>
        </p:nvSpPr>
        <p:spPr bwMode="auto">
          <a:xfrm>
            <a:off x="0" y="339502"/>
            <a:ext cx="7416824" cy="1223721"/>
          </a:xfrm>
          <a:prstGeom prst="rect">
            <a:avLst/>
          </a:prstGeom>
          <a:noFill/>
          <a:ln w="9525">
            <a:noFill/>
            <a:miter lim="800000"/>
            <a:headEnd/>
            <a:tailEnd/>
          </a:ln>
          <a:effectLst/>
        </p:spPr>
        <p:txBody>
          <a:bodyPr vert="horz" wrap="square" lIns="647496" tIns="396750" rIns="647496" bIns="647496"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pPr>
            <a:r>
              <a:rPr kumimoji="0" 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521</a:t>
            </a:r>
            <a:r>
              <a:rPr kumimoji="0" lang="zh-CN" altLang="en-US" sz="11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资产情况</a:t>
            </a:r>
            <a:endParaRPr kumimoji="0" lang="zh-CN" altLang="en-US" sz="2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7" name="圆角矩形标注 6"/>
          <p:cNvSpPr/>
          <p:nvPr/>
        </p:nvSpPr>
        <p:spPr>
          <a:xfrm>
            <a:off x="3041247" y="417647"/>
            <a:ext cx="3107266" cy="406399"/>
          </a:xfrm>
          <a:prstGeom prst="wedgeRoundRectCallout">
            <a:avLst>
              <a:gd name="adj1" fmla="val 81986"/>
              <a:gd name="adj2" fmla="val 96905"/>
              <a:gd name="adj3" fmla="val 16667"/>
            </a:avLst>
          </a:prstGeom>
          <a:solidFill>
            <a:srgbClr val="FFFFCC"/>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zh-CN" sz="1200" dirty="0">
                <a:solidFill>
                  <a:schemeClr val="tx1"/>
                </a:solidFill>
                <a:latin typeface="楷体" pitchFamily="49" charset="-122"/>
                <a:ea typeface="楷体" pitchFamily="49" charset="-122"/>
              </a:rPr>
              <a:t>固定资产总值（其中：教学、实习仪器设备资产值）以财务部门提供的数据为准。</a:t>
            </a:r>
            <a:endParaRPr lang="zh-CN" altLang="en-US" sz="1200" dirty="0">
              <a:solidFill>
                <a:schemeClr val="tx1"/>
              </a:solidFill>
              <a:latin typeface="楷体" pitchFamily="49" charset="-122"/>
              <a:ea typeface="楷体" pitchFamily="49" charset="-122"/>
            </a:endParaRPr>
          </a:p>
        </p:txBody>
      </p:sp>
      <p:sp>
        <p:nvSpPr>
          <p:cNvPr id="8" name="线形标注 1 7"/>
          <p:cNvSpPr/>
          <p:nvPr/>
        </p:nvSpPr>
        <p:spPr>
          <a:xfrm>
            <a:off x="3131840" y="3507854"/>
            <a:ext cx="1877907" cy="612648"/>
          </a:xfrm>
          <a:prstGeom prst="borderCallout1">
            <a:avLst>
              <a:gd name="adj1" fmla="val -2572"/>
              <a:gd name="adj2" fmla="val 48810"/>
              <a:gd name="adj3" fmla="val -380025"/>
              <a:gd name="adj4" fmla="val 38933"/>
            </a:avLst>
          </a:prstGeom>
          <a:solidFill>
            <a:srgbClr val="FFFFCC"/>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dirty="0">
                <a:solidFill>
                  <a:schemeClr val="tx1"/>
                </a:solidFill>
                <a:latin typeface="楷体" pitchFamily="49" charset="-122"/>
                <a:ea typeface="楷体" pitchFamily="49" charset="-122"/>
              </a:rPr>
              <a:t>指计入学校固定资产的个人台式、笔记本计算机和</a:t>
            </a:r>
            <a:r>
              <a:rPr lang="zh-CN" altLang="zh-CN" sz="1000" dirty="0">
                <a:solidFill>
                  <a:srgbClr val="FF0000"/>
                </a:solidFill>
                <a:latin typeface="楷体" pitchFamily="49" charset="-122"/>
                <a:ea typeface="楷体" pitchFamily="49" charset="-122"/>
              </a:rPr>
              <a:t>智能电视</a:t>
            </a:r>
            <a:r>
              <a:rPr lang="zh-CN" altLang="zh-CN" sz="1000" dirty="0">
                <a:solidFill>
                  <a:schemeClr val="tx1"/>
                </a:solidFill>
                <a:latin typeface="楷体" pitchFamily="49" charset="-122"/>
                <a:ea typeface="楷体" pitchFamily="49" charset="-122"/>
              </a:rPr>
              <a:t>、</a:t>
            </a:r>
            <a:r>
              <a:rPr lang="zh-CN" altLang="zh-CN" sz="1000" dirty="0">
                <a:solidFill>
                  <a:srgbClr val="FF0000"/>
                </a:solidFill>
                <a:latin typeface="楷体" pitchFamily="49" charset="-122"/>
                <a:ea typeface="楷体" pitchFamily="49" charset="-122"/>
              </a:rPr>
              <a:t>平板电脑（</a:t>
            </a:r>
            <a:r>
              <a:rPr lang="en-US" altLang="zh-CN" sz="1000" dirty="0">
                <a:solidFill>
                  <a:srgbClr val="FF0000"/>
                </a:solidFill>
                <a:latin typeface="楷体" pitchFamily="49" charset="-122"/>
                <a:ea typeface="楷体" pitchFamily="49" charset="-122"/>
              </a:rPr>
              <a:t>Pad</a:t>
            </a:r>
            <a:r>
              <a:rPr lang="zh-CN" altLang="zh-CN" sz="1000" dirty="0">
                <a:solidFill>
                  <a:srgbClr val="FF0000"/>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的台数。</a:t>
            </a:r>
          </a:p>
        </p:txBody>
      </p:sp>
      <p:sp>
        <p:nvSpPr>
          <p:cNvPr id="9" name="线形标注 1 8"/>
          <p:cNvSpPr/>
          <p:nvPr/>
        </p:nvSpPr>
        <p:spPr>
          <a:xfrm>
            <a:off x="6114646" y="2826774"/>
            <a:ext cx="2717799" cy="2175572"/>
          </a:xfrm>
          <a:prstGeom prst="borderCallout1">
            <a:avLst>
              <a:gd name="adj1" fmla="val -2572"/>
              <a:gd name="adj2" fmla="val 48810"/>
              <a:gd name="adj3" fmla="val -78923"/>
              <a:gd name="adj4" fmla="val 55907"/>
            </a:avLst>
          </a:prstGeom>
          <a:solidFill>
            <a:srgbClr val="FFFFCC"/>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chemeClr val="tx1"/>
                </a:solidFill>
                <a:latin typeface="楷体" pitchFamily="49" charset="-122"/>
                <a:ea typeface="楷体" pitchFamily="49" charset="-122"/>
              </a:rPr>
              <a:t>固定资产总值：</a:t>
            </a:r>
            <a:r>
              <a:rPr lang="zh-CN" altLang="zh-CN" sz="1200" dirty="0">
                <a:solidFill>
                  <a:schemeClr val="tx1"/>
                </a:solidFill>
                <a:latin typeface="楷体" pitchFamily="49" charset="-122"/>
                <a:ea typeface="楷体" pitchFamily="49" charset="-122"/>
              </a:rPr>
              <a:t>是指使用期限超过一年，单位价值在</a:t>
            </a:r>
            <a:r>
              <a:rPr lang="en-US" altLang="zh-CN" sz="1200" dirty="0">
                <a:solidFill>
                  <a:schemeClr val="tx1"/>
                </a:solidFill>
                <a:latin typeface="楷体" pitchFamily="49" charset="-122"/>
                <a:ea typeface="楷体" pitchFamily="49" charset="-122"/>
              </a:rPr>
              <a:t>1000</a:t>
            </a:r>
            <a:r>
              <a:rPr lang="zh-CN" altLang="zh-CN" sz="1200" dirty="0">
                <a:solidFill>
                  <a:schemeClr val="tx1"/>
                </a:solidFill>
                <a:latin typeface="楷体" pitchFamily="49" charset="-122"/>
                <a:ea typeface="楷体" pitchFamily="49" charset="-122"/>
              </a:rPr>
              <a:t>元以上（其中：专用设备单位价值在</a:t>
            </a:r>
            <a:r>
              <a:rPr lang="en-US" altLang="zh-CN" sz="1200" dirty="0">
                <a:solidFill>
                  <a:schemeClr val="tx1"/>
                </a:solidFill>
                <a:latin typeface="楷体" pitchFamily="49" charset="-122"/>
                <a:ea typeface="楷体" pitchFamily="49" charset="-122"/>
              </a:rPr>
              <a:t>1500</a:t>
            </a:r>
            <a:r>
              <a:rPr lang="zh-CN" altLang="zh-CN" sz="1200" dirty="0">
                <a:solidFill>
                  <a:schemeClr val="tx1"/>
                </a:solidFill>
                <a:latin typeface="楷体" pitchFamily="49" charset="-122"/>
                <a:ea typeface="楷体" pitchFamily="49" charset="-122"/>
              </a:rPr>
              <a:t>元以上），并在使用过程中基本保持原有物质形态的资产的总值。单位价值虽未达到规定标准，但是耐用时间在一年以上的大批同类物资，作为固定资产管理。学校的固定资产一般分为六类：房屋及构筑物；专用设备；通用设备；文物和陈列品；图书、档案；家具、用具、装具及动植物。</a:t>
            </a:r>
          </a:p>
        </p:txBody>
      </p:sp>
      <p:sp>
        <p:nvSpPr>
          <p:cNvPr id="10" name="线形标注 1 9"/>
          <p:cNvSpPr/>
          <p:nvPr/>
        </p:nvSpPr>
        <p:spPr>
          <a:xfrm>
            <a:off x="0" y="1059582"/>
            <a:ext cx="1115616" cy="1152128"/>
          </a:xfrm>
          <a:prstGeom prst="borderCallout1">
            <a:avLst>
              <a:gd name="adj1" fmla="val 148563"/>
              <a:gd name="adj2" fmla="val 81371"/>
              <a:gd name="adj3" fmla="val 101727"/>
              <a:gd name="adj4" fmla="val 48790"/>
            </a:avLst>
          </a:prstGeom>
          <a:solidFill>
            <a:srgbClr val="FFFFCC"/>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chemeClr val="tx1"/>
                </a:solidFill>
                <a:latin typeface="楷体" pitchFamily="49" charset="-122"/>
                <a:ea typeface="楷体" pitchFamily="49" charset="-122"/>
              </a:rPr>
              <a:t>非学校产权：</a:t>
            </a:r>
            <a:r>
              <a:rPr lang="zh-CN" altLang="zh-CN" sz="1050" dirty="0">
                <a:solidFill>
                  <a:schemeClr val="tx1"/>
                </a:solidFill>
                <a:latin typeface="楷体" pitchFamily="49" charset="-122"/>
                <a:ea typeface="楷体" pitchFamily="49" charset="-122"/>
              </a:rPr>
              <a:t>是指学校独立使用或共同使用，使用年限在一年以上的不属于学校产权的办学资源。</a:t>
            </a:r>
            <a:endParaRPr lang="zh-CN" altLang="zh-CN" sz="1400" dirty="0">
              <a:solidFill>
                <a:schemeClr val="tx1"/>
              </a:solidFill>
              <a:latin typeface="楷体" pitchFamily="49" charset="-122"/>
              <a:ea typeface="楷体" pitchFamily="49" charset="-122"/>
            </a:endParaRPr>
          </a:p>
        </p:txBody>
      </p:sp>
      <p:sp>
        <p:nvSpPr>
          <p:cNvPr id="11" name="线形标注 1 10"/>
          <p:cNvSpPr/>
          <p:nvPr/>
        </p:nvSpPr>
        <p:spPr>
          <a:xfrm>
            <a:off x="179512" y="3507854"/>
            <a:ext cx="2854961" cy="864096"/>
          </a:xfrm>
          <a:prstGeom prst="borderCallout1">
            <a:avLst>
              <a:gd name="adj1" fmla="val -19745"/>
              <a:gd name="adj2" fmla="val 23857"/>
              <a:gd name="adj3" fmla="val -592"/>
              <a:gd name="adj4" fmla="val 49942"/>
            </a:avLst>
          </a:prstGeom>
          <a:solidFill>
            <a:srgbClr val="FFFFCC"/>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dirty="0">
                <a:solidFill>
                  <a:schemeClr val="tx1"/>
                </a:solidFill>
                <a:latin typeface="楷体" pitchFamily="49" charset="-122"/>
                <a:ea typeface="楷体" pitchFamily="49" charset="-122"/>
              </a:rPr>
              <a:t>共同使用的办学资源应按学校使用情况填报。如：三个学校共同使用一个图书馆的</a:t>
            </a:r>
            <a:r>
              <a:rPr lang="en-US" altLang="zh-CN" sz="1200" dirty="0">
                <a:solidFill>
                  <a:schemeClr val="tx1"/>
                </a:solidFill>
                <a:latin typeface="楷体" pitchFamily="49" charset="-122"/>
                <a:ea typeface="楷体" pitchFamily="49" charset="-122"/>
              </a:rPr>
              <a:t>10</a:t>
            </a:r>
            <a:r>
              <a:rPr lang="zh-CN" altLang="zh-CN" sz="1200" dirty="0">
                <a:solidFill>
                  <a:schemeClr val="tx1"/>
                </a:solidFill>
                <a:latin typeface="楷体" pitchFamily="49" charset="-122"/>
                <a:ea typeface="楷体" pitchFamily="49" charset="-122"/>
              </a:rPr>
              <a:t>万册图书，各校填报共同使用的图书、资料册数应为</a:t>
            </a:r>
            <a:r>
              <a:rPr lang="en-US" altLang="zh-CN" sz="1200" dirty="0">
                <a:solidFill>
                  <a:schemeClr val="tx1"/>
                </a:solidFill>
                <a:latin typeface="楷体" pitchFamily="49" charset="-122"/>
                <a:ea typeface="楷体" pitchFamily="49" charset="-122"/>
              </a:rPr>
              <a:t>10</a:t>
            </a:r>
            <a:r>
              <a:rPr lang="zh-CN" altLang="zh-CN" sz="1200" dirty="0">
                <a:solidFill>
                  <a:schemeClr val="tx1"/>
                </a:solidFill>
                <a:latin typeface="楷体" pitchFamily="49" charset="-122"/>
                <a:ea typeface="楷体" pitchFamily="49" charset="-122"/>
              </a:rPr>
              <a:t>万册。</a:t>
            </a:r>
            <a:endParaRPr lang="zh-CN" altLang="zh-CN" dirty="0">
              <a:solidFill>
                <a:schemeClr val="tx1"/>
              </a:solidFill>
              <a:latin typeface="楷体" pitchFamily="49" charset="-122"/>
              <a:ea typeface="楷体" pitchFamily="49" charset="-122"/>
            </a:endParaRPr>
          </a:p>
        </p:txBody>
      </p:sp>
      <p:sp>
        <p:nvSpPr>
          <p:cNvPr id="12" name="线形标注 1 11"/>
          <p:cNvSpPr/>
          <p:nvPr/>
        </p:nvSpPr>
        <p:spPr>
          <a:xfrm>
            <a:off x="6516216" y="195486"/>
            <a:ext cx="2627784" cy="612648"/>
          </a:xfrm>
          <a:prstGeom prst="borderCallout1">
            <a:avLst>
              <a:gd name="adj1" fmla="val 104845"/>
              <a:gd name="adj2" fmla="val 48810"/>
              <a:gd name="adj3" fmla="val 189853"/>
              <a:gd name="adj4" fmla="val 67706"/>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chemeClr val="tx1"/>
                </a:solidFill>
                <a:latin typeface="楷体" pitchFamily="49" charset="-122"/>
                <a:ea typeface="楷体" pitchFamily="49" charset="-122"/>
              </a:rPr>
              <a:t>信息化设备资产值：</a:t>
            </a:r>
            <a:r>
              <a:rPr lang="zh-CN" altLang="zh-CN" sz="1000" dirty="0">
                <a:solidFill>
                  <a:schemeClr val="tx1"/>
                </a:solidFill>
                <a:latin typeface="楷体" pitchFamily="49" charset="-122"/>
                <a:ea typeface="楷体" pitchFamily="49" charset="-122"/>
              </a:rPr>
              <a:t>信息化设备资产值包含计入固定资产的服务器、</a:t>
            </a:r>
            <a:r>
              <a:rPr lang="en-US" altLang="zh-CN" sz="1000" dirty="0">
                <a:solidFill>
                  <a:schemeClr val="tx1"/>
                </a:solidFill>
                <a:latin typeface="楷体" pitchFamily="49" charset="-122"/>
                <a:ea typeface="楷体" pitchFamily="49" charset="-122"/>
              </a:rPr>
              <a:t>PC</a:t>
            </a:r>
            <a:r>
              <a:rPr lang="zh-CN" altLang="zh-CN" sz="1000" dirty="0">
                <a:solidFill>
                  <a:schemeClr val="tx1"/>
                </a:solidFill>
                <a:latin typeface="楷体" pitchFamily="49" charset="-122"/>
                <a:ea typeface="楷体" pitchFamily="49" charset="-122"/>
              </a:rPr>
              <a:t>机、交换机、路由器、防火墙、存储设备、打印机、投影仪、扫描仪、以及软件等的资产值。</a:t>
            </a:r>
          </a:p>
        </p:txBody>
      </p:sp>
      <p:sp>
        <p:nvSpPr>
          <p:cNvPr id="13" name="圆角矩形 12"/>
          <p:cNvSpPr/>
          <p:nvPr/>
        </p:nvSpPr>
        <p:spPr>
          <a:xfrm>
            <a:off x="539552" y="4443958"/>
            <a:ext cx="5472608" cy="576064"/>
          </a:xfrm>
          <a:prstGeom prst="round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200" b="1" dirty="0">
                <a:solidFill>
                  <a:srgbClr val="FF0000"/>
                </a:solidFill>
                <a:latin typeface="楷体" pitchFamily="49" charset="-122"/>
                <a:ea typeface="楷体" pitchFamily="49" charset="-122"/>
              </a:rPr>
              <a:t>填报说明</a:t>
            </a:r>
            <a:r>
              <a:rPr lang="zh-CN" altLang="en-US" sz="1200" b="1" dirty="0">
                <a:solidFill>
                  <a:srgbClr val="FF0000"/>
                </a:solidFill>
                <a:latin typeface="楷体" pitchFamily="49" charset="-122"/>
                <a:ea typeface="楷体" pitchFamily="49" charset="-122"/>
              </a:rPr>
              <a:t>：</a:t>
            </a:r>
            <a:endParaRPr lang="zh-CN" altLang="zh-CN" sz="1200" dirty="0">
              <a:solidFill>
                <a:srgbClr val="FF0000"/>
              </a:solidFill>
              <a:latin typeface="楷体" pitchFamily="49" charset="-122"/>
              <a:ea typeface="楷体" pitchFamily="49" charset="-122"/>
            </a:endParaRPr>
          </a:p>
          <a:p>
            <a:r>
              <a:rPr lang="zh-CN" altLang="zh-CN" sz="1200" dirty="0">
                <a:solidFill>
                  <a:srgbClr val="FF0000"/>
                </a:solidFill>
                <a:latin typeface="楷体" pitchFamily="49" charset="-122"/>
                <a:ea typeface="楷体" pitchFamily="49" charset="-122"/>
              </a:rPr>
              <a:t>信息化设备资产（万元）：单独统计其中的软件价值，指计入固定资产的外购软件产品和委托开发的软件。</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67544" y="0"/>
            <a:ext cx="2877711"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522</a:t>
            </a:r>
            <a:r>
              <a:rPr lang="zh-CN" altLang="zh-CN" sz="2000" dirty="0">
                <a:solidFill>
                  <a:schemeClr val="bg1"/>
                </a:solidFill>
                <a:latin typeface="黑体" pitchFamily="49" charset="-122"/>
                <a:ea typeface="黑体" pitchFamily="49" charset="-122"/>
              </a:rPr>
              <a:t>信息化建设情况</a:t>
            </a:r>
          </a:p>
        </p:txBody>
      </p:sp>
      <p:graphicFrame>
        <p:nvGraphicFramePr>
          <p:cNvPr id="3" name="表格 2"/>
          <p:cNvGraphicFramePr>
            <a:graphicFrameLocks noGrp="1"/>
          </p:cNvGraphicFramePr>
          <p:nvPr/>
        </p:nvGraphicFramePr>
        <p:xfrm>
          <a:off x="395536" y="987575"/>
          <a:ext cx="7920879" cy="1661269"/>
        </p:xfrm>
        <a:graphic>
          <a:graphicData uri="http://schemas.openxmlformats.org/drawingml/2006/table">
            <a:tbl>
              <a:tblPr/>
              <a:tblGrid>
                <a:gridCol w="675634">
                  <a:extLst>
                    <a:ext uri="{9D8B030D-6E8A-4147-A177-3AD203B41FA5}">
                      <a16:colId xmlns:a16="http://schemas.microsoft.com/office/drawing/2014/main" val="20000"/>
                    </a:ext>
                  </a:extLst>
                </a:gridCol>
                <a:gridCol w="302737">
                  <a:extLst>
                    <a:ext uri="{9D8B030D-6E8A-4147-A177-3AD203B41FA5}">
                      <a16:colId xmlns:a16="http://schemas.microsoft.com/office/drawing/2014/main" val="20001"/>
                    </a:ext>
                  </a:extLst>
                </a:gridCol>
                <a:gridCol w="674528">
                  <a:extLst>
                    <a:ext uri="{9D8B030D-6E8A-4147-A177-3AD203B41FA5}">
                      <a16:colId xmlns:a16="http://schemas.microsoft.com/office/drawing/2014/main" val="20002"/>
                    </a:ext>
                  </a:extLst>
                </a:gridCol>
                <a:gridCol w="674528">
                  <a:extLst>
                    <a:ext uri="{9D8B030D-6E8A-4147-A177-3AD203B41FA5}">
                      <a16:colId xmlns:a16="http://schemas.microsoft.com/office/drawing/2014/main" val="20003"/>
                    </a:ext>
                  </a:extLst>
                </a:gridCol>
                <a:gridCol w="433112">
                  <a:extLst>
                    <a:ext uri="{9D8B030D-6E8A-4147-A177-3AD203B41FA5}">
                      <a16:colId xmlns:a16="http://schemas.microsoft.com/office/drawing/2014/main" val="20004"/>
                    </a:ext>
                  </a:extLst>
                </a:gridCol>
                <a:gridCol w="606579">
                  <a:extLst>
                    <a:ext uri="{9D8B030D-6E8A-4147-A177-3AD203B41FA5}">
                      <a16:colId xmlns:a16="http://schemas.microsoft.com/office/drawing/2014/main" val="20005"/>
                    </a:ext>
                  </a:extLst>
                </a:gridCol>
                <a:gridCol w="752423">
                  <a:extLst>
                    <a:ext uri="{9D8B030D-6E8A-4147-A177-3AD203B41FA5}">
                      <a16:colId xmlns:a16="http://schemas.microsoft.com/office/drawing/2014/main" val="20006"/>
                    </a:ext>
                  </a:extLst>
                </a:gridCol>
                <a:gridCol w="590558">
                  <a:extLst>
                    <a:ext uri="{9D8B030D-6E8A-4147-A177-3AD203B41FA5}">
                      <a16:colId xmlns:a16="http://schemas.microsoft.com/office/drawing/2014/main" val="20007"/>
                    </a:ext>
                  </a:extLst>
                </a:gridCol>
                <a:gridCol w="570670">
                  <a:extLst>
                    <a:ext uri="{9D8B030D-6E8A-4147-A177-3AD203B41FA5}">
                      <a16:colId xmlns:a16="http://schemas.microsoft.com/office/drawing/2014/main" val="20008"/>
                    </a:ext>
                  </a:extLst>
                </a:gridCol>
                <a:gridCol w="565146">
                  <a:extLst>
                    <a:ext uri="{9D8B030D-6E8A-4147-A177-3AD203B41FA5}">
                      <a16:colId xmlns:a16="http://schemas.microsoft.com/office/drawing/2014/main" val="20009"/>
                    </a:ext>
                  </a:extLst>
                </a:gridCol>
                <a:gridCol w="553546">
                  <a:extLst>
                    <a:ext uri="{9D8B030D-6E8A-4147-A177-3AD203B41FA5}">
                      <a16:colId xmlns:a16="http://schemas.microsoft.com/office/drawing/2014/main" val="20010"/>
                    </a:ext>
                  </a:extLst>
                </a:gridCol>
                <a:gridCol w="541391">
                  <a:extLst>
                    <a:ext uri="{9D8B030D-6E8A-4147-A177-3AD203B41FA5}">
                      <a16:colId xmlns:a16="http://schemas.microsoft.com/office/drawing/2014/main" val="20011"/>
                    </a:ext>
                  </a:extLst>
                </a:gridCol>
                <a:gridCol w="980027">
                  <a:extLst>
                    <a:ext uri="{9D8B030D-6E8A-4147-A177-3AD203B41FA5}">
                      <a16:colId xmlns:a16="http://schemas.microsoft.com/office/drawing/2014/main" val="20012"/>
                    </a:ext>
                  </a:extLst>
                </a:gridCol>
              </a:tblGrid>
              <a:tr h="432047">
                <a:tc rowSpan="2">
                  <a:txBody>
                    <a:bodyPr/>
                    <a:lstStyle/>
                    <a:p>
                      <a:pPr algn="ctr">
                        <a:spcAft>
                          <a:spcPts val="0"/>
                        </a:spcAft>
                      </a:pPr>
                      <a:r>
                        <a:rPr lang="zh-CN" sz="800" b="1" kern="100" dirty="0">
                          <a:latin typeface="Times New Roman"/>
                          <a:ea typeface="宋体"/>
                          <a:cs typeface="宋体"/>
                        </a:rPr>
                        <a:t>　</a:t>
                      </a:r>
                      <a:endParaRPr lang="zh-CN" sz="900" kern="100" dirty="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800" kern="100" dirty="0">
                          <a:latin typeface="Times New Roman"/>
                          <a:ea typeface="宋体"/>
                          <a:cs typeface="宋体"/>
                        </a:rPr>
                        <a:t>编号</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zh-CN" sz="800" kern="100" dirty="0">
                          <a:latin typeface="Times New Roman"/>
                          <a:ea typeface="宋体"/>
                          <a:cs typeface="宋体"/>
                        </a:rPr>
                        <a:t>网络信息点数（个）</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rowSpan="2">
                  <a:txBody>
                    <a:bodyPr/>
                    <a:lstStyle/>
                    <a:p>
                      <a:pPr algn="ctr">
                        <a:spcAft>
                          <a:spcPts val="0"/>
                        </a:spcAft>
                      </a:pPr>
                      <a:r>
                        <a:rPr lang="zh-CN" sz="800" kern="100" dirty="0">
                          <a:latin typeface="Times New Roman"/>
                          <a:ea typeface="宋体"/>
                          <a:cs typeface="宋体"/>
                        </a:rPr>
                        <a:t>上网课程数（门）</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800" kern="100" dirty="0">
                          <a:latin typeface="Times New Roman"/>
                          <a:ea typeface="宋体"/>
                          <a:cs typeface="宋体"/>
                        </a:rPr>
                        <a:t>电子邮件系统用户数（个）</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800" kern="100">
                          <a:latin typeface="Times New Roman"/>
                          <a:ea typeface="宋体"/>
                          <a:cs typeface="宋体"/>
                        </a:rPr>
                        <a:t>管理信息系统数据总量（</a:t>
                      </a:r>
                      <a:r>
                        <a:rPr lang="en-US" sz="800" kern="100">
                          <a:latin typeface="Times New Roman"/>
                          <a:ea typeface="宋体"/>
                          <a:cs typeface="宋体"/>
                        </a:rPr>
                        <a:t>GB</a:t>
                      </a:r>
                      <a:r>
                        <a:rPr lang="zh-CN" sz="800" kern="100">
                          <a:latin typeface="Times New Roman"/>
                          <a:ea typeface="宋体"/>
                          <a:cs typeface="宋体"/>
                        </a:rPr>
                        <a:t>）</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spcAft>
                          <a:spcPts val="0"/>
                        </a:spcAft>
                      </a:pPr>
                      <a:r>
                        <a:rPr lang="zh-CN" sz="800" kern="100" dirty="0">
                          <a:latin typeface="Times New Roman"/>
                          <a:ea typeface="宋体"/>
                          <a:cs typeface="宋体"/>
                        </a:rPr>
                        <a:t>数字资源量 </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100">
                          <a:latin typeface="Times New Roman"/>
                          <a:ea typeface="宋体"/>
                          <a:cs typeface="宋体"/>
                        </a:rPr>
                        <a:t>信息化培训人次（人次）</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800" kern="100">
                          <a:latin typeface="Times New Roman"/>
                          <a:ea typeface="宋体"/>
                          <a:cs typeface="宋体"/>
                        </a:rPr>
                        <a:t>信息化工作人员数（人）</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04056">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cs typeface="宋体"/>
                        </a:rPr>
                        <a:t>计</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dirty="0">
                          <a:latin typeface="Times New Roman"/>
                          <a:ea typeface="宋体"/>
                          <a:cs typeface="宋体"/>
                        </a:rPr>
                        <a:t>其中：无线接入</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just">
                        <a:spcAft>
                          <a:spcPts val="0"/>
                        </a:spcAft>
                      </a:pPr>
                      <a:r>
                        <a:rPr lang="zh-CN" sz="800" kern="0" dirty="0">
                          <a:latin typeface="Times New Roman"/>
                          <a:ea typeface="宋体"/>
                          <a:cs typeface="宋体"/>
                        </a:rPr>
                        <a:t>电子图书（册）</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a:latin typeface="Times New Roman"/>
                          <a:ea typeface="宋体"/>
                          <a:cs typeface="宋体"/>
                        </a:rPr>
                        <a:t>电子期刊（册）</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a:latin typeface="Times New Roman"/>
                          <a:ea typeface="宋体"/>
                          <a:cs typeface="宋体"/>
                        </a:rPr>
                        <a:t>学位论文（册）</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a:latin typeface="Times New Roman"/>
                          <a:ea typeface="宋体"/>
                          <a:cs typeface="宋体"/>
                        </a:rPr>
                        <a:t>音视频（小时）</a:t>
                      </a:r>
                      <a:endParaRPr lang="zh-CN" sz="900" kern="10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1"/>
                  </a:ext>
                </a:extLst>
              </a:tr>
              <a:tr h="362583">
                <a:tc>
                  <a:txBody>
                    <a:bodyPr/>
                    <a:lstStyle/>
                    <a:p>
                      <a:pPr algn="ctr">
                        <a:spcAft>
                          <a:spcPts val="0"/>
                        </a:spcAft>
                      </a:pPr>
                      <a:r>
                        <a:rPr lang="zh-CN" sz="800" kern="100">
                          <a:latin typeface="Times New Roman"/>
                          <a:ea typeface="宋体"/>
                          <a:cs typeface="宋体"/>
                        </a:rPr>
                        <a:t>甲</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a:latin typeface="Times New Roman"/>
                          <a:ea typeface="宋体"/>
                          <a:cs typeface="宋体"/>
                        </a:rPr>
                        <a:t>乙</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a:latin typeface="宋体"/>
                          <a:ea typeface="宋体"/>
                          <a:cs typeface="宋体"/>
                        </a:rPr>
                        <a:t>1</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a:latin typeface="宋体"/>
                          <a:ea typeface="宋体"/>
                          <a:cs typeface="宋体"/>
                        </a:rPr>
                        <a:t>2</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a:latin typeface="宋体"/>
                          <a:ea typeface="宋体"/>
                          <a:cs typeface="宋体"/>
                        </a:rPr>
                        <a:t>3</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4</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5</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6</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7</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8</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kern="100" dirty="0">
                        <a:latin typeface="宋体"/>
                        <a:ea typeface="宋体"/>
                        <a:cs typeface="宋体"/>
                      </a:endParaRPr>
                    </a:p>
                    <a:p>
                      <a:pPr algn="ctr">
                        <a:spcAft>
                          <a:spcPts val="0"/>
                        </a:spcAft>
                      </a:pPr>
                      <a:r>
                        <a:rPr lang="en-US" sz="800" kern="100" dirty="0">
                          <a:latin typeface="宋体"/>
                          <a:ea typeface="宋体"/>
                          <a:cs typeface="宋体"/>
                        </a:rPr>
                        <a:t>9</a:t>
                      </a:r>
                      <a:endParaRPr lang="zh-CN" sz="900" kern="100" dirty="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a:latin typeface="宋体"/>
                          <a:ea typeface="宋体"/>
                          <a:cs typeface="宋体"/>
                        </a:rPr>
                        <a:t>10</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a:latin typeface="宋体"/>
                          <a:ea typeface="宋体"/>
                          <a:cs typeface="宋体"/>
                        </a:rPr>
                        <a:t>11</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62583">
                <a:tc>
                  <a:txBody>
                    <a:bodyPr/>
                    <a:lstStyle/>
                    <a:p>
                      <a:pPr indent="171450" algn="just">
                        <a:spcAft>
                          <a:spcPts val="0"/>
                        </a:spcAft>
                      </a:pPr>
                      <a:r>
                        <a:rPr lang="zh-CN" sz="800" kern="100">
                          <a:latin typeface="Times New Roman"/>
                          <a:ea typeface="宋体"/>
                          <a:cs typeface="宋体"/>
                        </a:rPr>
                        <a:t>总计</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100" dirty="0">
                          <a:latin typeface="宋体"/>
                          <a:ea typeface="宋体"/>
                          <a:cs typeface="宋体"/>
                        </a:rPr>
                        <a:t>01</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800" b="1" kern="100">
                          <a:latin typeface="Times New Roman"/>
                          <a:ea typeface="宋体"/>
                          <a:cs typeface="宋体"/>
                        </a:rPr>
                        <a:t>　</a:t>
                      </a:r>
                      <a:endParaRPr lang="zh-CN" sz="900" kern="10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endParaRPr lang="zh-CN" sz="900" kern="10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a:latin typeface="Times New Roman"/>
                          <a:ea typeface="宋体"/>
                          <a:cs typeface="宋体"/>
                        </a:rPr>
                        <a:t>　</a:t>
                      </a:r>
                      <a:endParaRPr lang="zh-CN" sz="900" kern="10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800" b="1" kern="100">
                          <a:latin typeface="Times New Roman"/>
                          <a:ea typeface="宋体"/>
                          <a:cs typeface="宋体"/>
                        </a:rPr>
                        <a:t>　</a:t>
                      </a:r>
                      <a:endParaRPr lang="zh-CN" sz="900" kern="10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b="1" kern="100" dirty="0">
                          <a:latin typeface="Times New Roman"/>
                          <a:ea typeface="宋体"/>
                          <a:cs typeface="宋体"/>
                        </a:rPr>
                        <a:t>　</a:t>
                      </a:r>
                      <a:endParaRPr lang="zh-CN" sz="900" kern="100" dirty="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b="1" kern="100">
                          <a:latin typeface="Times New Roman"/>
                          <a:ea typeface="宋体"/>
                          <a:cs typeface="宋体"/>
                        </a:rPr>
                        <a:t>　</a:t>
                      </a:r>
                      <a:endParaRPr lang="zh-CN" sz="900" kern="10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endParaRPr lang="zh-CN" sz="900" kern="100" dirty="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endParaRPr lang="zh-CN" sz="900" kern="100" dirty="0">
                        <a:latin typeface="Times New Roman"/>
                        <a:ea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kern="100" dirty="0">
                        <a:latin typeface="宋体"/>
                        <a:ea typeface="宋体"/>
                        <a:cs typeface="宋体"/>
                      </a:endParaRPr>
                    </a:p>
                  </a:txBody>
                  <a:tcPr marL="47542" marR="475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dirty="0">
                          <a:latin typeface="Times New Roman"/>
                          <a:ea typeface="宋体"/>
                          <a:cs typeface="宋体"/>
                        </a:rPr>
                        <a:t>　</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100" dirty="0">
                          <a:latin typeface="Times New Roman"/>
                          <a:ea typeface="宋体"/>
                          <a:cs typeface="宋体"/>
                        </a:rPr>
                        <a:t>　</a:t>
                      </a:r>
                      <a:endParaRPr lang="zh-CN" sz="900" kern="100" dirty="0">
                        <a:latin typeface="Times New Roman"/>
                        <a:ea typeface="宋体"/>
                      </a:endParaRPr>
                    </a:p>
                  </a:txBody>
                  <a:tcPr marL="47542" marR="47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59393" name="Rectangle 1"/>
          <p:cNvSpPr>
            <a:spLocks noChangeArrowheads="1"/>
          </p:cNvSpPr>
          <p:nvPr/>
        </p:nvSpPr>
        <p:spPr bwMode="auto">
          <a:xfrm>
            <a:off x="323528" y="699542"/>
            <a:ext cx="1973617" cy="276999"/>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171450" algn="l" defTabSz="914400" rtl="0" eaLnBrk="1" fontAlgn="base" latinLnBrk="0" hangingPunct="1">
              <a:lnSpc>
                <a:spcPct val="100000"/>
              </a:lnSpc>
              <a:spcBef>
                <a:spcPct val="0"/>
              </a:spcBef>
              <a:spcAft>
                <a:spcPct val="0"/>
              </a:spcAft>
              <a:buClrTx/>
              <a:buSzTx/>
              <a:buFontTx/>
              <a:buNone/>
              <a:tabLst/>
            </a:pP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522</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信息化建设情况</a:t>
            </a:r>
            <a:endParaRPr kumimoji="0" lang="zh-CN" altLang="en-US" sz="32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线形标注 1 4"/>
          <p:cNvSpPr/>
          <p:nvPr/>
        </p:nvSpPr>
        <p:spPr>
          <a:xfrm>
            <a:off x="179512" y="2859782"/>
            <a:ext cx="1152128" cy="1872208"/>
          </a:xfrm>
          <a:prstGeom prst="borderCallout1">
            <a:avLst>
              <a:gd name="adj1" fmla="val -1030"/>
              <a:gd name="adj2" fmla="val 31383"/>
              <a:gd name="adj3" fmla="val -82227"/>
              <a:gd name="adj4" fmla="val 137633"/>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100" b="1" dirty="0">
                <a:solidFill>
                  <a:srgbClr val="FF0000"/>
                </a:solidFill>
                <a:latin typeface="楷体" pitchFamily="49" charset="-122"/>
                <a:ea typeface="楷体" pitchFamily="49" charset="-122"/>
              </a:rPr>
              <a:t>网络信息点数（个）：</a:t>
            </a:r>
            <a:r>
              <a:rPr lang="zh-CN" altLang="zh-CN" sz="1100" dirty="0">
                <a:solidFill>
                  <a:schemeClr val="tx1"/>
                </a:solidFill>
                <a:latin typeface="楷体" pitchFamily="49" charset="-122"/>
                <a:ea typeface="楷体" pitchFamily="49" charset="-122"/>
              </a:rPr>
              <a:t>是指由学校直接投资建设、拥有完全产权的网络端口；单独统计无线接入点数，一个无线网络接入点（</a:t>
            </a:r>
            <a:r>
              <a:rPr lang="en-US" altLang="zh-CN" sz="1100" dirty="0">
                <a:solidFill>
                  <a:schemeClr val="tx1"/>
                </a:solidFill>
                <a:latin typeface="楷体" pitchFamily="49" charset="-122"/>
                <a:ea typeface="楷体" pitchFamily="49" charset="-122"/>
              </a:rPr>
              <a:t>AP</a:t>
            </a:r>
            <a:r>
              <a:rPr lang="zh-CN" altLang="zh-CN" sz="1100" dirty="0">
                <a:solidFill>
                  <a:schemeClr val="tx1"/>
                </a:solidFill>
                <a:latin typeface="楷体" pitchFamily="49" charset="-122"/>
                <a:ea typeface="楷体" pitchFamily="49" charset="-122"/>
              </a:rPr>
              <a:t>）计数为</a:t>
            </a:r>
            <a:r>
              <a:rPr lang="en-US" altLang="zh-CN" sz="1100" dirty="0">
                <a:solidFill>
                  <a:schemeClr val="tx1"/>
                </a:solidFill>
                <a:latin typeface="楷体" pitchFamily="49" charset="-122"/>
                <a:ea typeface="楷体" pitchFamily="49" charset="-122"/>
              </a:rPr>
              <a:t>1</a:t>
            </a:r>
            <a:r>
              <a:rPr lang="zh-CN" altLang="zh-CN" sz="1100" dirty="0">
                <a:solidFill>
                  <a:schemeClr val="tx1"/>
                </a:solidFill>
                <a:latin typeface="楷体" pitchFamily="49" charset="-122"/>
                <a:ea typeface="楷体" pitchFamily="49" charset="-122"/>
              </a:rPr>
              <a:t>个。</a:t>
            </a:r>
            <a:endParaRPr lang="zh-CN" altLang="zh-CN" sz="1050" dirty="0">
              <a:solidFill>
                <a:schemeClr val="tx1"/>
              </a:solidFill>
              <a:latin typeface="楷体" pitchFamily="49" charset="-122"/>
              <a:ea typeface="楷体" pitchFamily="49" charset="-122"/>
            </a:endParaRPr>
          </a:p>
        </p:txBody>
      </p:sp>
      <p:sp>
        <p:nvSpPr>
          <p:cNvPr id="6" name="线形标注 1 5"/>
          <p:cNvSpPr/>
          <p:nvPr/>
        </p:nvSpPr>
        <p:spPr>
          <a:xfrm>
            <a:off x="2555776" y="2859782"/>
            <a:ext cx="1728192" cy="1872208"/>
          </a:xfrm>
          <a:prstGeom prst="borderCallout1">
            <a:avLst>
              <a:gd name="adj1" fmla="val -1030"/>
              <a:gd name="adj2" fmla="val 31383"/>
              <a:gd name="adj3" fmla="val -68394"/>
              <a:gd name="adj4" fmla="val 59020"/>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100" b="1" dirty="0">
                <a:solidFill>
                  <a:srgbClr val="FF0000"/>
                </a:solidFill>
                <a:latin typeface="楷体" pitchFamily="49" charset="-122"/>
                <a:ea typeface="楷体" pitchFamily="49" charset="-122"/>
              </a:rPr>
              <a:t>电子邮件系统用户数（个）：</a:t>
            </a:r>
            <a:r>
              <a:rPr lang="zh-CN" altLang="zh-CN" sz="1100" dirty="0">
                <a:solidFill>
                  <a:schemeClr val="tx1"/>
                </a:solidFill>
                <a:latin typeface="楷体" pitchFamily="49" charset="-122"/>
                <a:ea typeface="楷体" pitchFamily="49" charset="-122"/>
              </a:rPr>
              <a:t>只包括由学校统一管理或在学校备案的为学校师生开设的学校公共电子邮件系统，不包括个人或小团队为自己开设的内部电子邮件系统，也不包括学校师生自主使用的外部机构为社会公众提供的电子邮件系统。</a:t>
            </a:r>
          </a:p>
        </p:txBody>
      </p:sp>
      <p:sp>
        <p:nvSpPr>
          <p:cNvPr id="7" name="线形标注 1 6"/>
          <p:cNvSpPr/>
          <p:nvPr/>
        </p:nvSpPr>
        <p:spPr>
          <a:xfrm>
            <a:off x="4355977" y="2859782"/>
            <a:ext cx="1296144" cy="1872208"/>
          </a:xfrm>
          <a:prstGeom prst="borderCallout1">
            <a:avLst>
              <a:gd name="adj1" fmla="val -1030"/>
              <a:gd name="adj2" fmla="val 31383"/>
              <a:gd name="adj3" fmla="val -69434"/>
              <a:gd name="adj4" fmla="val -20966"/>
            </a:avLst>
          </a:prstGeom>
          <a:solidFill>
            <a:srgbClr val="FCFEE8"/>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管理信息系统数据总量（</a:t>
            </a:r>
            <a:r>
              <a:rPr lang="en-US" altLang="zh-CN" sz="1100" b="1" dirty="0">
                <a:solidFill>
                  <a:srgbClr val="FF0000"/>
                </a:solidFill>
                <a:latin typeface="楷体" pitchFamily="49" charset="-122"/>
                <a:ea typeface="楷体" pitchFamily="49" charset="-122"/>
              </a:rPr>
              <a:t>GB</a:t>
            </a:r>
            <a:r>
              <a:rPr lang="zh-CN" altLang="zh-CN" sz="1100" b="1" dirty="0">
                <a:solidFill>
                  <a:srgbClr val="FF0000"/>
                </a:solidFill>
                <a:latin typeface="楷体" pitchFamily="49" charset="-122"/>
                <a:ea typeface="楷体" pitchFamily="49" charset="-122"/>
              </a:rPr>
              <a:t>）：</a:t>
            </a:r>
            <a:r>
              <a:rPr lang="zh-CN" altLang="zh-CN" sz="1100" dirty="0">
                <a:solidFill>
                  <a:schemeClr val="tx1"/>
                </a:solidFill>
                <a:latin typeface="楷体" pitchFamily="49" charset="-122"/>
                <a:ea typeface="楷体" pitchFamily="49" charset="-122"/>
              </a:rPr>
              <a:t>只包括学校管理信息系统数据库中的数据，不包括存储备份系统中的备份数据。</a:t>
            </a:r>
          </a:p>
        </p:txBody>
      </p:sp>
      <p:sp>
        <p:nvSpPr>
          <p:cNvPr id="8" name="线形标注 1 7"/>
          <p:cNvSpPr/>
          <p:nvPr/>
        </p:nvSpPr>
        <p:spPr>
          <a:xfrm>
            <a:off x="1403648" y="2859782"/>
            <a:ext cx="1071735" cy="1872208"/>
          </a:xfrm>
          <a:prstGeom prst="borderCallout1">
            <a:avLst>
              <a:gd name="adj1" fmla="val -1030"/>
              <a:gd name="adj2" fmla="val 31383"/>
              <a:gd name="adj3" fmla="val -65577"/>
              <a:gd name="adj4" fmla="val 138264"/>
            </a:avLst>
          </a:prstGeom>
          <a:solidFill>
            <a:srgbClr val="FCFEE8"/>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050" b="1" dirty="0">
                <a:solidFill>
                  <a:srgbClr val="FF0000"/>
                </a:solidFill>
                <a:latin typeface="楷体" pitchFamily="49" charset="-122"/>
                <a:ea typeface="楷体" pitchFamily="49" charset="-122"/>
              </a:rPr>
              <a:t>上网课程数（门）：</a:t>
            </a:r>
            <a:r>
              <a:rPr lang="zh-CN" altLang="zh-CN" sz="1050" dirty="0">
                <a:solidFill>
                  <a:schemeClr val="tx1"/>
                </a:solidFill>
                <a:latin typeface="楷体" pitchFamily="49" charset="-122"/>
                <a:ea typeface="楷体" pitchFamily="49" charset="-122"/>
              </a:rPr>
              <a:t>必须是将课件放到学校提供的网络教学平台上且通过网络进行答疑讨论、作业提交、课件下载等基本教学活动的课程。</a:t>
            </a:r>
          </a:p>
        </p:txBody>
      </p:sp>
      <p:sp>
        <p:nvSpPr>
          <p:cNvPr id="9" name="线形标注 1 8"/>
          <p:cNvSpPr/>
          <p:nvPr/>
        </p:nvSpPr>
        <p:spPr>
          <a:xfrm>
            <a:off x="5724128" y="2859782"/>
            <a:ext cx="1296144" cy="1872208"/>
          </a:xfrm>
          <a:prstGeom prst="borderCallout1">
            <a:avLst>
              <a:gd name="adj1" fmla="val -1030"/>
              <a:gd name="adj2" fmla="val 31383"/>
              <a:gd name="adj3" fmla="val -61507"/>
              <a:gd name="adj4" fmla="val 107570"/>
            </a:avLst>
          </a:prstGeom>
          <a:solidFill>
            <a:srgbClr val="FCFEE8"/>
          </a:solidFill>
          <a:ln>
            <a:solidFill>
              <a:srgbClr val="00A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altLang="zh-CN" sz="1000" b="1" dirty="0">
              <a:solidFill>
                <a:srgbClr val="FF0000"/>
              </a:solidFill>
              <a:latin typeface="楷体" pitchFamily="49" charset="-122"/>
              <a:ea typeface="楷体" pitchFamily="49" charset="-122"/>
            </a:endParaRPr>
          </a:p>
          <a:p>
            <a:pPr algn="just"/>
            <a:r>
              <a:rPr lang="zh-CN" altLang="zh-CN" sz="1000" b="1" dirty="0">
                <a:solidFill>
                  <a:srgbClr val="FF0000"/>
                </a:solidFill>
                <a:latin typeface="楷体" pitchFamily="49" charset="-122"/>
                <a:ea typeface="楷体" pitchFamily="49" charset="-122"/>
              </a:rPr>
              <a:t>信息化培训人次（人次）：</a:t>
            </a:r>
            <a:r>
              <a:rPr lang="zh-CN" altLang="zh-CN" sz="1000" dirty="0">
                <a:solidFill>
                  <a:schemeClr val="tx1"/>
                </a:solidFill>
                <a:latin typeface="楷体" pitchFamily="49" charset="-122"/>
                <a:ea typeface="楷体" pitchFamily="49" charset="-122"/>
              </a:rPr>
              <a:t>指参加学校组织的各类信息系统使用和计算机技能培训的人次。包括学校安排教师参加的校外培训，不包括教职工个人自主参加的校外培训，不包括本学校向校外或社会提供的培训服务。</a:t>
            </a:r>
          </a:p>
          <a:p>
            <a:pPr algn="just"/>
            <a:endParaRPr lang="zh-CN" altLang="zh-CN" sz="1050" dirty="0">
              <a:solidFill>
                <a:schemeClr val="tx1"/>
              </a:solidFill>
              <a:latin typeface="楷体" pitchFamily="49" charset="-122"/>
              <a:ea typeface="楷体" pitchFamily="49" charset="-122"/>
            </a:endParaRPr>
          </a:p>
        </p:txBody>
      </p:sp>
      <p:sp>
        <p:nvSpPr>
          <p:cNvPr id="10" name="线形标注 1 9"/>
          <p:cNvSpPr/>
          <p:nvPr/>
        </p:nvSpPr>
        <p:spPr>
          <a:xfrm>
            <a:off x="7164288" y="2859782"/>
            <a:ext cx="1728192" cy="1872208"/>
          </a:xfrm>
          <a:prstGeom prst="borderCallout1">
            <a:avLst>
              <a:gd name="adj1" fmla="val -1030"/>
              <a:gd name="adj2" fmla="val 31383"/>
              <a:gd name="adj3" fmla="val -65804"/>
              <a:gd name="adj4" fmla="val 39780"/>
            </a:avLst>
          </a:prstGeom>
          <a:solidFill>
            <a:srgbClr val="FCFEE8"/>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050" b="1" dirty="0">
                <a:solidFill>
                  <a:srgbClr val="FF0000"/>
                </a:solidFill>
                <a:latin typeface="楷体" pitchFamily="49" charset="-122"/>
                <a:ea typeface="楷体" pitchFamily="49" charset="-122"/>
              </a:rPr>
              <a:t>信息化工作人员数（人）：</a:t>
            </a:r>
            <a:r>
              <a:rPr lang="zh-CN" altLang="zh-CN" sz="1050" dirty="0">
                <a:solidFill>
                  <a:schemeClr val="tx1"/>
                </a:solidFill>
                <a:latin typeface="楷体" pitchFamily="49" charset="-122"/>
                <a:ea typeface="楷体" pitchFamily="49" charset="-122"/>
              </a:rPr>
              <a:t>信息化工作人员是指负责学校网络、服务器、</a:t>
            </a:r>
            <a:r>
              <a:rPr lang="en-US" altLang="zh-CN" sz="1050" dirty="0">
                <a:solidFill>
                  <a:schemeClr val="tx1"/>
                </a:solidFill>
                <a:latin typeface="楷体" pitchFamily="49" charset="-122"/>
                <a:ea typeface="楷体" pitchFamily="49" charset="-122"/>
              </a:rPr>
              <a:t>PC</a:t>
            </a:r>
            <a:r>
              <a:rPr lang="zh-CN" altLang="zh-CN" sz="1050" dirty="0">
                <a:solidFill>
                  <a:schemeClr val="tx1"/>
                </a:solidFill>
                <a:latin typeface="楷体" pitchFamily="49" charset="-122"/>
                <a:ea typeface="楷体" pitchFamily="49" charset="-122"/>
              </a:rPr>
              <a:t>机、多媒体教室、信息系统等的建设与运行维护，信息资源的开发与管理，以及为师生提供信息化支持服务的人员。专职是指专门从事学校信息化工作的人员，不包括院系兼职从事信息化工作的人员。</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67544" y="51470"/>
            <a:ext cx="4929555"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921</a:t>
            </a:r>
            <a:r>
              <a:rPr lang="zh-CN" altLang="zh-CN" sz="2000" dirty="0">
                <a:solidFill>
                  <a:schemeClr val="bg1"/>
                </a:solidFill>
                <a:latin typeface="黑体" pitchFamily="49" charset="-122"/>
                <a:ea typeface="黑体" pitchFamily="49" charset="-122"/>
              </a:rPr>
              <a:t>民办高校、独立学院校舍权属情况</a:t>
            </a:r>
          </a:p>
        </p:txBody>
      </p:sp>
      <p:graphicFrame>
        <p:nvGraphicFramePr>
          <p:cNvPr id="3" name="表格 2"/>
          <p:cNvGraphicFramePr>
            <a:graphicFrameLocks noGrp="1"/>
          </p:cNvGraphicFramePr>
          <p:nvPr/>
        </p:nvGraphicFramePr>
        <p:xfrm>
          <a:off x="395536" y="771550"/>
          <a:ext cx="8136905" cy="4217247"/>
        </p:xfrm>
        <a:graphic>
          <a:graphicData uri="http://schemas.openxmlformats.org/drawingml/2006/table">
            <a:tbl>
              <a:tblPr/>
              <a:tblGrid>
                <a:gridCol w="2136432">
                  <a:extLst>
                    <a:ext uri="{9D8B030D-6E8A-4147-A177-3AD203B41FA5}">
                      <a16:colId xmlns:a16="http://schemas.microsoft.com/office/drawing/2014/main" val="20000"/>
                    </a:ext>
                  </a:extLst>
                </a:gridCol>
                <a:gridCol w="346181">
                  <a:extLst>
                    <a:ext uri="{9D8B030D-6E8A-4147-A177-3AD203B41FA5}">
                      <a16:colId xmlns:a16="http://schemas.microsoft.com/office/drawing/2014/main" val="20001"/>
                    </a:ext>
                  </a:extLst>
                </a:gridCol>
                <a:gridCol w="2125899">
                  <a:extLst>
                    <a:ext uri="{9D8B030D-6E8A-4147-A177-3AD203B41FA5}">
                      <a16:colId xmlns:a16="http://schemas.microsoft.com/office/drawing/2014/main" val="20002"/>
                    </a:ext>
                  </a:extLst>
                </a:gridCol>
                <a:gridCol w="360040">
                  <a:extLst>
                    <a:ext uri="{9D8B030D-6E8A-4147-A177-3AD203B41FA5}">
                      <a16:colId xmlns:a16="http://schemas.microsoft.com/office/drawing/2014/main" val="20003"/>
                    </a:ext>
                  </a:extLst>
                </a:gridCol>
                <a:gridCol w="936104">
                  <a:extLst>
                    <a:ext uri="{9D8B030D-6E8A-4147-A177-3AD203B41FA5}">
                      <a16:colId xmlns:a16="http://schemas.microsoft.com/office/drawing/2014/main" val="20004"/>
                    </a:ext>
                  </a:extLst>
                </a:gridCol>
                <a:gridCol w="674433">
                  <a:extLst>
                    <a:ext uri="{9D8B030D-6E8A-4147-A177-3AD203B41FA5}">
                      <a16:colId xmlns:a16="http://schemas.microsoft.com/office/drawing/2014/main" val="20005"/>
                    </a:ext>
                  </a:extLst>
                </a:gridCol>
                <a:gridCol w="519272">
                  <a:extLst>
                    <a:ext uri="{9D8B030D-6E8A-4147-A177-3AD203B41FA5}">
                      <a16:colId xmlns:a16="http://schemas.microsoft.com/office/drawing/2014/main" val="20006"/>
                    </a:ext>
                  </a:extLst>
                </a:gridCol>
                <a:gridCol w="525866">
                  <a:extLst>
                    <a:ext uri="{9D8B030D-6E8A-4147-A177-3AD203B41FA5}">
                      <a16:colId xmlns:a16="http://schemas.microsoft.com/office/drawing/2014/main" val="20007"/>
                    </a:ext>
                  </a:extLst>
                </a:gridCol>
                <a:gridCol w="512678">
                  <a:extLst>
                    <a:ext uri="{9D8B030D-6E8A-4147-A177-3AD203B41FA5}">
                      <a16:colId xmlns:a16="http://schemas.microsoft.com/office/drawing/2014/main" val="20008"/>
                    </a:ext>
                  </a:extLst>
                </a:gridCol>
              </a:tblGrid>
              <a:tr h="330947">
                <a:tc>
                  <a:txBody>
                    <a:bodyPr/>
                    <a:lstStyle/>
                    <a:p>
                      <a:pPr algn="l">
                        <a:spcAft>
                          <a:spcPts val="0"/>
                        </a:spcAft>
                      </a:pPr>
                      <a:endParaRPr lang="zh-CN" sz="750" kern="100" dirty="0">
                        <a:latin typeface="Times New Roman"/>
                        <a:ea typeface="宋体"/>
                      </a:endParaRPr>
                    </a:p>
                  </a:txBody>
                  <a:tcPr marL="36711" marR="367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编号</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产权证书号及顺序号</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合计</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教学科研及辅助用房</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行政办公用房</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生活用房</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教工住宅</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其他用房</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41763">
                <a:tc>
                  <a:txBody>
                    <a:bodyPr/>
                    <a:lstStyle/>
                    <a:p>
                      <a:pPr algn="l">
                        <a:spcAft>
                          <a:spcPts val="0"/>
                        </a:spcAft>
                      </a:pPr>
                      <a:r>
                        <a:rPr lang="zh-CN" sz="750" kern="0" dirty="0">
                          <a:latin typeface="Times New Roman"/>
                          <a:ea typeface="宋体"/>
                          <a:cs typeface="宋体"/>
                        </a:rPr>
                        <a:t>甲</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乙</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2</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3</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4</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5</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6</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7</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1763">
                <a:tc>
                  <a:txBody>
                    <a:bodyPr/>
                    <a:lstStyle/>
                    <a:p>
                      <a:pPr algn="l">
                        <a:spcAft>
                          <a:spcPts val="0"/>
                        </a:spcAft>
                      </a:pPr>
                      <a:r>
                        <a:rPr lang="zh-CN" sz="750" kern="0" dirty="0">
                          <a:latin typeface="Times New Roman"/>
                          <a:ea typeface="宋体"/>
                          <a:cs typeface="宋体"/>
                        </a:rPr>
                        <a:t>一、学校产权校舍建筑面积小计</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100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产权证书号</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1763">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101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1763">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dirty="0">
                          <a:latin typeface="宋体"/>
                          <a:ea typeface="宋体"/>
                          <a:cs typeface="宋体"/>
                        </a:rPr>
                        <a:t>199</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94009">
                <a:tc>
                  <a:txBody>
                    <a:bodyPr/>
                    <a:lstStyle/>
                    <a:p>
                      <a:pPr marL="114300" indent="-114300" algn="l">
                        <a:spcAft>
                          <a:spcPts val="0"/>
                        </a:spcAft>
                      </a:pPr>
                      <a:r>
                        <a:rPr lang="zh-CN" sz="750" kern="0" dirty="0">
                          <a:latin typeface="Times New Roman"/>
                          <a:ea typeface="宋体"/>
                          <a:cs typeface="宋体"/>
                        </a:rPr>
                        <a:t>二、以学校名义立项并已竣工，但未取得房屋所有权证的校舍建筑面积小计</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200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建设规划许可证号和施工许可证号</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dirty="0">
                          <a:latin typeface="宋体"/>
                          <a:ea typeface="宋体"/>
                          <a:cs typeface="宋体"/>
                        </a:rPr>
                        <a:t>201</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299</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41763">
                <a:tc>
                  <a:txBody>
                    <a:bodyPr/>
                    <a:lstStyle/>
                    <a:p>
                      <a:pPr algn="l">
                        <a:spcAft>
                          <a:spcPts val="0"/>
                        </a:spcAft>
                      </a:pPr>
                      <a:r>
                        <a:rPr lang="zh-CN" sz="750" kern="0">
                          <a:latin typeface="Times New Roman"/>
                          <a:ea typeface="宋体"/>
                          <a:cs typeface="宋体"/>
                        </a:rPr>
                        <a:t>三、非学校产权独立使用校舍建筑面积小计</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300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产权归属类别</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400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独立学院中高校的产权校舍建筑面积小计</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401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独立学院中高校的产权校舍建筑</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dirty="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499</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独立学院中高校的产权校舍建筑</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89979">
                <a:tc>
                  <a:txBody>
                    <a:bodyPr/>
                    <a:lstStyle/>
                    <a:p>
                      <a:pPr algn="l">
                        <a:spcAft>
                          <a:spcPts val="0"/>
                        </a:spcAft>
                      </a:pP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dirty="0">
                          <a:latin typeface="宋体"/>
                          <a:ea typeface="宋体"/>
                          <a:cs typeface="宋体"/>
                        </a:rPr>
                        <a:t>500</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独立学院中出资方的产权校舍建筑面积小计</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501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独立学院中出资方的产权校舍建筑</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dirty="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599</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独立学院中出资方的产权校舍建筑</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600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民办高校出资方提供的产权校舍建筑面积小计</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601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民办高校出资方提供的产权校舍建筑</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dirty="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699</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民办高校出资方提供的产权校舍建筑</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700</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借、租用其他单位的校舍建筑面积小计</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141763">
                <a:tc>
                  <a:txBody>
                    <a:bodyPr/>
                    <a:lstStyle/>
                    <a:p>
                      <a:pPr algn="l">
                        <a:spcAft>
                          <a:spcPts val="0"/>
                        </a:spcAft>
                      </a:pPr>
                      <a:r>
                        <a:rPr lang="zh-CN" sz="750" kern="0" dirty="0">
                          <a:latin typeface="Times New Roman"/>
                          <a:ea typeface="宋体"/>
                          <a:cs typeface="宋体"/>
                        </a:rPr>
                        <a:t>　</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a:latin typeface="宋体"/>
                          <a:ea typeface="宋体"/>
                          <a:cs typeface="宋体"/>
                        </a:rPr>
                        <a:t>701</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借、租用其他单位的校舍建筑</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100">
                          <a:latin typeface="Times New Roman"/>
                          <a:ea typeface="宋体"/>
                        </a:rPr>
                        <a:t>…</a:t>
                      </a: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141763">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750" kern="0" dirty="0">
                          <a:latin typeface="宋体"/>
                          <a:ea typeface="宋体"/>
                          <a:cs typeface="宋体"/>
                        </a:rPr>
                        <a:t>799</a:t>
                      </a:r>
                      <a:endParaRPr lang="zh-CN" sz="750" kern="100" dirty="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借、租用其他单位的校舍建筑</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750" kern="0">
                          <a:latin typeface="Times New Roman"/>
                          <a:ea typeface="宋体"/>
                          <a:cs typeface="宋体"/>
                        </a:rPr>
                        <a:t>　</a:t>
                      </a:r>
                      <a:endParaRPr lang="zh-CN" sz="750" kern="100">
                        <a:latin typeface="Times New Roman"/>
                        <a:ea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750" kern="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l">
                        <a:spcAft>
                          <a:spcPts val="0"/>
                        </a:spcAft>
                      </a:pPr>
                      <a:endParaRPr lang="en-US" sz="750" kern="0" dirty="0">
                        <a:latin typeface="宋体"/>
                        <a:ea typeface="宋体"/>
                        <a:cs typeface="宋体"/>
                      </a:endParaRPr>
                    </a:p>
                  </a:txBody>
                  <a:tcPr marL="36711" marR="36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bl>
          </a:graphicData>
        </a:graphic>
      </p:graphicFrame>
      <p:sp>
        <p:nvSpPr>
          <p:cNvPr id="62465" name="Rectangle 1"/>
          <p:cNvSpPr>
            <a:spLocks noChangeArrowheads="1"/>
          </p:cNvSpPr>
          <p:nvPr/>
        </p:nvSpPr>
        <p:spPr bwMode="auto">
          <a:xfrm>
            <a:off x="611560" y="483518"/>
            <a:ext cx="7704856" cy="2308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921</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民办高校、独立学院校舍权属情况                                                                             单位：平方米</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5220072" y="2695228"/>
            <a:ext cx="3816424" cy="2324794"/>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600"/>
              </a:spcAft>
            </a:pPr>
            <a:r>
              <a:rPr lang="zh-CN" altLang="zh-CN" sz="1050" b="1" dirty="0">
                <a:solidFill>
                  <a:srgbClr val="FF0000"/>
                </a:solidFill>
                <a:latin typeface="楷体" pitchFamily="49" charset="-122"/>
                <a:ea typeface="楷体" pitchFamily="49" charset="-122"/>
              </a:rPr>
              <a:t>填报说明</a:t>
            </a:r>
            <a:r>
              <a:rPr lang="zh-CN" altLang="en-US" sz="1050" b="1" dirty="0">
                <a:solidFill>
                  <a:srgbClr val="FF0000"/>
                </a:solidFill>
                <a:latin typeface="楷体" pitchFamily="49" charset="-122"/>
                <a:ea typeface="楷体" pitchFamily="49" charset="-122"/>
              </a:rPr>
              <a:t>：</a:t>
            </a:r>
            <a:endParaRPr lang="zh-CN" altLang="zh-CN" sz="1050" dirty="0">
              <a:solidFill>
                <a:srgbClr val="FF0000"/>
              </a:solidFill>
              <a:latin typeface="楷体" pitchFamily="49" charset="-122"/>
              <a:ea typeface="楷体" pitchFamily="49" charset="-122"/>
            </a:endParaRPr>
          </a:p>
          <a:p>
            <a:r>
              <a:rPr lang="en-US" altLang="zh-CN" sz="1050" b="1" dirty="0">
                <a:solidFill>
                  <a:srgbClr val="FF0000"/>
                </a:solidFill>
                <a:latin typeface="楷体" pitchFamily="49" charset="-122"/>
                <a:ea typeface="楷体" pitchFamily="49" charset="-122"/>
              </a:rPr>
              <a:t>1.</a:t>
            </a:r>
            <a:r>
              <a:rPr lang="zh-CN" altLang="zh-CN" sz="1050" b="1" dirty="0">
                <a:solidFill>
                  <a:srgbClr val="FF0000"/>
                </a:solidFill>
                <a:latin typeface="楷体" pitchFamily="49" charset="-122"/>
                <a:ea typeface="楷体" pitchFamily="49" charset="-122"/>
              </a:rPr>
              <a:t>学校产权校舍建筑面积以产权证书为单位填报，即一个证书填写一行。编号以‘</a:t>
            </a:r>
            <a:r>
              <a:rPr lang="en-US" altLang="zh-CN" sz="1050" b="1" dirty="0">
                <a:solidFill>
                  <a:srgbClr val="FF0000"/>
                </a:solidFill>
                <a:latin typeface="楷体" pitchFamily="49" charset="-122"/>
                <a:ea typeface="楷体" pitchFamily="49" charset="-122"/>
              </a:rPr>
              <a:t>101-199</a:t>
            </a:r>
            <a:r>
              <a:rPr lang="zh-CN" altLang="zh-CN" sz="1050" b="1" dirty="0">
                <a:solidFill>
                  <a:srgbClr val="FF0000"/>
                </a:solidFill>
                <a:latin typeface="楷体" pitchFamily="49" charset="-122"/>
                <a:ea typeface="楷体" pitchFamily="49" charset="-122"/>
              </a:rPr>
              <a:t>’为序。</a:t>
            </a:r>
            <a:endParaRPr lang="en-US" altLang="zh-CN" sz="1050" b="1" dirty="0">
              <a:solidFill>
                <a:srgbClr val="FF0000"/>
              </a:solidFill>
              <a:latin typeface="楷体" pitchFamily="49" charset="-122"/>
              <a:ea typeface="楷体" pitchFamily="49" charset="-122"/>
            </a:endParaRPr>
          </a:p>
          <a:p>
            <a:r>
              <a:rPr lang="en-US" altLang="zh-CN" sz="1050" b="1" dirty="0">
                <a:solidFill>
                  <a:schemeClr val="tx1"/>
                </a:solidFill>
                <a:latin typeface="楷体" pitchFamily="49" charset="-122"/>
                <a:ea typeface="楷体" pitchFamily="49" charset="-122"/>
              </a:rPr>
              <a:t>2.</a:t>
            </a:r>
            <a:r>
              <a:rPr lang="zh-CN" altLang="zh-CN" sz="1050" b="1" dirty="0">
                <a:solidFill>
                  <a:schemeClr val="tx1"/>
                </a:solidFill>
                <a:latin typeface="楷体" pitchFamily="49" charset="-122"/>
                <a:ea typeface="楷体" pitchFamily="49" charset="-122"/>
              </a:rPr>
              <a:t>以学校名义立项并已竣工但未取得房屋所有权证的校舍建筑面积以单位建筑物为单位填报，即一座建筑填写一行。编号以‘</a:t>
            </a:r>
            <a:r>
              <a:rPr lang="en-US" altLang="zh-CN" sz="1050" b="1" dirty="0">
                <a:solidFill>
                  <a:schemeClr val="tx1"/>
                </a:solidFill>
                <a:latin typeface="楷体" pitchFamily="49" charset="-122"/>
                <a:ea typeface="楷体" pitchFamily="49" charset="-122"/>
              </a:rPr>
              <a:t>201-299</a:t>
            </a:r>
            <a:r>
              <a:rPr lang="zh-CN" altLang="zh-CN" sz="1050" b="1" dirty="0">
                <a:solidFill>
                  <a:schemeClr val="tx1"/>
                </a:solidFill>
                <a:latin typeface="楷体" pitchFamily="49" charset="-122"/>
                <a:ea typeface="楷体" pitchFamily="49" charset="-122"/>
              </a:rPr>
              <a:t>’为序。</a:t>
            </a:r>
            <a:br>
              <a:rPr lang="en-US" altLang="zh-CN" sz="1050" b="1" dirty="0">
                <a:solidFill>
                  <a:srgbClr val="FF0000"/>
                </a:solidFill>
                <a:latin typeface="楷体" pitchFamily="49" charset="-122"/>
                <a:ea typeface="楷体" pitchFamily="49" charset="-122"/>
              </a:rPr>
            </a:br>
            <a:r>
              <a:rPr lang="en-US" altLang="zh-CN" sz="1050" b="1" dirty="0">
                <a:solidFill>
                  <a:srgbClr val="FF0000"/>
                </a:solidFill>
                <a:latin typeface="楷体" pitchFamily="49" charset="-122"/>
                <a:ea typeface="楷体" pitchFamily="49" charset="-122"/>
              </a:rPr>
              <a:t>3.</a:t>
            </a:r>
            <a:r>
              <a:rPr lang="zh-CN" altLang="zh-CN" sz="1050" b="1" dirty="0">
                <a:solidFill>
                  <a:srgbClr val="FF0000"/>
                </a:solidFill>
                <a:latin typeface="楷体" pitchFamily="49" charset="-122"/>
                <a:ea typeface="楷体" pitchFamily="49" charset="-122"/>
              </a:rPr>
              <a:t>非学校产权独立使用校舍建筑面积以合同书为单位填报，即一个合同填写一行，并说明权属。独立学院中高校的产权校舍建筑，编号以‘</a:t>
            </a:r>
            <a:r>
              <a:rPr lang="en-US" altLang="zh-CN" sz="1050" b="1" dirty="0">
                <a:solidFill>
                  <a:srgbClr val="FF0000"/>
                </a:solidFill>
                <a:latin typeface="楷体" pitchFamily="49" charset="-122"/>
                <a:ea typeface="楷体" pitchFamily="49" charset="-122"/>
              </a:rPr>
              <a:t>401-499</a:t>
            </a:r>
            <a:r>
              <a:rPr lang="zh-CN" altLang="zh-CN" sz="1050" b="1" dirty="0">
                <a:solidFill>
                  <a:srgbClr val="FF0000"/>
                </a:solidFill>
                <a:latin typeface="楷体" pitchFamily="49" charset="-122"/>
                <a:ea typeface="楷体" pitchFamily="49" charset="-122"/>
              </a:rPr>
              <a:t>’为序；独立学院中出资方的产权校舍建筑，编号以‘</a:t>
            </a:r>
            <a:r>
              <a:rPr lang="en-US" altLang="zh-CN" sz="1050" b="1" dirty="0">
                <a:solidFill>
                  <a:srgbClr val="FF0000"/>
                </a:solidFill>
                <a:latin typeface="楷体" pitchFamily="49" charset="-122"/>
                <a:ea typeface="楷体" pitchFamily="49" charset="-122"/>
              </a:rPr>
              <a:t>501-599</a:t>
            </a:r>
            <a:r>
              <a:rPr lang="zh-CN" altLang="zh-CN" sz="1050" b="1" dirty="0">
                <a:solidFill>
                  <a:srgbClr val="FF0000"/>
                </a:solidFill>
                <a:latin typeface="楷体" pitchFamily="49" charset="-122"/>
                <a:ea typeface="楷体" pitchFamily="49" charset="-122"/>
              </a:rPr>
              <a:t>’为序；民办高校出资方提供的产权校舍建筑，编号以‘</a:t>
            </a:r>
            <a:r>
              <a:rPr lang="en-US" altLang="zh-CN" sz="1050" b="1" dirty="0">
                <a:solidFill>
                  <a:srgbClr val="FF0000"/>
                </a:solidFill>
                <a:latin typeface="楷体" pitchFamily="49" charset="-122"/>
                <a:ea typeface="楷体" pitchFamily="49" charset="-122"/>
              </a:rPr>
              <a:t>601-699</a:t>
            </a:r>
            <a:r>
              <a:rPr lang="zh-CN" altLang="zh-CN" sz="1050" b="1" dirty="0">
                <a:solidFill>
                  <a:srgbClr val="FF0000"/>
                </a:solidFill>
                <a:latin typeface="楷体" pitchFamily="49" charset="-122"/>
                <a:ea typeface="楷体" pitchFamily="49" charset="-122"/>
              </a:rPr>
              <a:t>’为序；借、租用其他单位的校舍建筑，编号以‘</a:t>
            </a:r>
            <a:r>
              <a:rPr lang="en-US" altLang="zh-CN" sz="1050" b="1" dirty="0">
                <a:solidFill>
                  <a:srgbClr val="FF0000"/>
                </a:solidFill>
                <a:latin typeface="楷体" pitchFamily="49" charset="-122"/>
                <a:ea typeface="楷体" pitchFamily="49" charset="-122"/>
              </a:rPr>
              <a:t>701-799</a:t>
            </a:r>
            <a:r>
              <a:rPr lang="zh-CN" altLang="zh-CN" sz="1050" b="1" dirty="0">
                <a:solidFill>
                  <a:srgbClr val="FF0000"/>
                </a:solidFill>
                <a:latin typeface="楷体" pitchFamily="49" charset="-122"/>
                <a:ea typeface="楷体" pitchFamily="49" charset="-122"/>
              </a:rPr>
              <a:t>’为序。</a:t>
            </a:r>
          </a:p>
          <a:p>
            <a:r>
              <a:rPr lang="en-US" altLang="zh-CN" sz="1050" b="1" dirty="0">
                <a:solidFill>
                  <a:schemeClr val="tx1"/>
                </a:solidFill>
                <a:latin typeface="楷体" pitchFamily="49" charset="-122"/>
                <a:ea typeface="楷体" pitchFamily="49" charset="-122"/>
              </a:rPr>
              <a:t>4</a:t>
            </a:r>
            <a:r>
              <a:rPr lang="zh-CN" altLang="zh-CN" sz="1050" b="1" dirty="0">
                <a:solidFill>
                  <a:schemeClr val="tx1"/>
                </a:solidFill>
                <a:latin typeface="楷体" pitchFamily="49" charset="-122"/>
                <a:ea typeface="楷体" pitchFamily="49" charset="-122"/>
              </a:rPr>
              <a:t>、填报单位：民办高校和独立学院。</a:t>
            </a:r>
          </a:p>
        </p:txBody>
      </p:sp>
      <p:sp>
        <p:nvSpPr>
          <p:cNvPr id="6" name="线形标注 1 5"/>
          <p:cNvSpPr/>
          <p:nvPr/>
        </p:nvSpPr>
        <p:spPr>
          <a:xfrm>
            <a:off x="4499992" y="1779662"/>
            <a:ext cx="3024336" cy="864096"/>
          </a:xfrm>
          <a:prstGeom prst="borderCallout1">
            <a:avLst>
              <a:gd name="adj1" fmla="val 49476"/>
              <a:gd name="adj2" fmla="val -470"/>
              <a:gd name="adj3" fmla="val -49234"/>
              <a:gd name="adj4" fmla="val -86053"/>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050" b="1" dirty="0">
                <a:solidFill>
                  <a:srgbClr val="FF0000"/>
                </a:solidFill>
                <a:latin typeface="楷体" pitchFamily="49" charset="-122"/>
                <a:ea typeface="楷体" pitchFamily="49" charset="-122"/>
              </a:rPr>
              <a:t>学校产权校舍建筑面积：</a:t>
            </a:r>
            <a:r>
              <a:rPr lang="zh-CN" altLang="zh-CN" sz="1050" dirty="0">
                <a:solidFill>
                  <a:schemeClr val="tx1"/>
                </a:solidFill>
                <a:latin typeface="楷体" pitchFamily="49" charset="-122"/>
                <a:ea typeface="楷体" pitchFamily="49" charset="-122"/>
              </a:rPr>
              <a:t>是指学校拥有产权，已交付使用的校舍建筑面积。不包括尚未竣工的在建工程或已竣工未交付使用校舍、租借用校舍、临时搭建棚舍的建筑面积。</a:t>
            </a:r>
            <a:endParaRPr lang="zh-CN" altLang="zh-CN" sz="1000" dirty="0">
              <a:solidFill>
                <a:schemeClr val="tx1"/>
              </a:solidFill>
              <a:latin typeface="楷体" pitchFamily="49" charset="-122"/>
              <a:ea typeface="楷体" pitchFamily="49" charset="-122"/>
            </a:endParaRPr>
          </a:p>
        </p:txBody>
      </p:sp>
      <p:sp>
        <p:nvSpPr>
          <p:cNvPr id="7" name="线形标注 1 6"/>
          <p:cNvSpPr/>
          <p:nvPr/>
        </p:nvSpPr>
        <p:spPr>
          <a:xfrm>
            <a:off x="107504" y="3651870"/>
            <a:ext cx="2088232" cy="792088"/>
          </a:xfrm>
          <a:prstGeom prst="borderCallout1">
            <a:avLst>
              <a:gd name="adj1" fmla="val -4236"/>
              <a:gd name="adj2" fmla="val 49769"/>
              <a:gd name="adj3" fmla="val -125102"/>
              <a:gd name="adj4" fmla="val 61974"/>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非学校产权校舍建筑面积：</a:t>
            </a:r>
            <a:r>
              <a:rPr lang="zh-CN" altLang="zh-CN" sz="1100" dirty="0">
                <a:solidFill>
                  <a:schemeClr val="tx1"/>
                </a:solidFill>
                <a:latin typeface="楷体" pitchFamily="49" charset="-122"/>
                <a:ea typeface="楷体" pitchFamily="49" charset="-122"/>
              </a:rPr>
              <a:t>是指学校独立使用或共同使用的不属于学校产权的校舍建筑面积。</a:t>
            </a:r>
          </a:p>
        </p:txBody>
      </p:sp>
      <p:sp>
        <p:nvSpPr>
          <p:cNvPr id="8" name="线形标注 1 7"/>
          <p:cNvSpPr/>
          <p:nvPr/>
        </p:nvSpPr>
        <p:spPr>
          <a:xfrm>
            <a:off x="5220072" y="1203598"/>
            <a:ext cx="3448000" cy="504056"/>
          </a:xfrm>
          <a:prstGeom prst="borderCallout1">
            <a:avLst>
              <a:gd name="adj1" fmla="val -4236"/>
              <a:gd name="adj2" fmla="val 49769"/>
              <a:gd name="adj3" fmla="val -39540"/>
              <a:gd name="adj4" fmla="val 85480"/>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00" b="1" dirty="0">
                <a:solidFill>
                  <a:srgbClr val="FF0000"/>
                </a:solidFill>
                <a:latin typeface="楷体" pitchFamily="49" charset="-122"/>
                <a:ea typeface="楷体" pitchFamily="49" charset="-122"/>
              </a:rPr>
              <a:t>其他用房：</a:t>
            </a:r>
            <a:r>
              <a:rPr lang="zh-CN" altLang="zh-CN" sz="1000" dirty="0">
                <a:solidFill>
                  <a:schemeClr val="tx1"/>
                </a:solidFill>
                <a:latin typeface="楷体" pitchFamily="49" charset="-122"/>
                <a:ea typeface="楷体" pitchFamily="49" charset="-122"/>
              </a:rPr>
              <a:t>包括人防工程，地下停车场（库），商业用房，产业用房，对外招生的附中、附小、幼儿园，对外开放的医院，交流中心、接待中心，师范院校的培训中心等。</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51520" y="51470"/>
            <a:ext cx="5760640"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922</a:t>
            </a:r>
            <a:r>
              <a:rPr lang="zh-CN" altLang="zh-CN" sz="2000" dirty="0">
                <a:solidFill>
                  <a:schemeClr val="bg1"/>
                </a:solidFill>
                <a:latin typeface="黑体" pitchFamily="49" charset="-122"/>
                <a:ea typeface="黑体" pitchFamily="49" charset="-122"/>
              </a:rPr>
              <a:t>民办高校、独立学院校园占地权属情况</a:t>
            </a:r>
          </a:p>
        </p:txBody>
      </p:sp>
      <p:graphicFrame>
        <p:nvGraphicFramePr>
          <p:cNvPr id="3" name="表格 2"/>
          <p:cNvGraphicFramePr>
            <a:graphicFrameLocks noGrp="1"/>
          </p:cNvGraphicFramePr>
          <p:nvPr/>
        </p:nvGraphicFramePr>
        <p:xfrm>
          <a:off x="395536" y="771550"/>
          <a:ext cx="8208912" cy="3960442"/>
        </p:xfrm>
        <a:graphic>
          <a:graphicData uri="http://schemas.openxmlformats.org/drawingml/2006/table">
            <a:tbl>
              <a:tblPr/>
              <a:tblGrid>
                <a:gridCol w="2953611">
                  <a:extLst>
                    <a:ext uri="{9D8B030D-6E8A-4147-A177-3AD203B41FA5}">
                      <a16:colId xmlns:a16="http://schemas.microsoft.com/office/drawing/2014/main" val="20000"/>
                    </a:ext>
                  </a:extLst>
                </a:gridCol>
                <a:gridCol w="399137">
                  <a:extLst>
                    <a:ext uri="{9D8B030D-6E8A-4147-A177-3AD203B41FA5}">
                      <a16:colId xmlns:a16="http://schemas.microsoft.com/office/drawing/2014/main" val="20001"/>
                    </a:ext>
                  </a:extLst>
                </a:gridCol>
                <a:gridCol w="2889307">
                  <a:extLst>
                    <a:ext uri="{9D8B030D-6E8A-4147-A177-3AD203B41FA5}">
                      <a16:colId xmlns:a16="http://schemas.microsoft.com/office/drawing/2014/main" val="20002"/>
                    </a:ext>
                  </a:extLst>
                </a:gridCol>
                <a:gridCol w="1966857">
                  <a:extLst>
                    <a:ext uri="{9D8B030D-6E8A-4147-A177-3AD203B41FA5}">
                      <a16:colId xmlns:a16="http://schemas.microsoft.com/office/drawing/2014/main" val="20003"/>
                    </a:ext>
                  </a:extLst>
                </a:gridCol>
              </a:tblGrid>
              <a:tr h="175648">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编号</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国有土地使用证号及说明</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面积</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45569">
                <a:tc>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乙</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1</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5569">
                <a:tc>
                  <a:txBody>
                    <a:bodyPr/>
                    <a:lstStyle/>
                    <a:p>
                      <a:pPr algn="l">
                        <a:spcAft>
                          <a:spcPts val="0"/>
                        </a:spcAft>
                      </a:pPr>
                      <a:r>
                        <a:rPr lang="zh-CN" sz="800" kern="0">
                          <a:latin typeface="Times New Roman"/>
                          <a:ea typeface="宋体"/>
                          <a:cs typeface="宋体"/>
                        </a:rPr>
                        <a:t>一、学校产权占地面积小计</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国有土地使用证号</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5569">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 </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45569">
                <a:tc>
                  <a:txBody>
                    <a:bodyPr/>
                    <a:lstStyle/>
                    <a:p>
                      <a:pPr algn="l">
                        <a:spcAft>
                          <a:spcPts val="0"/>
                        </a:spcAft>
                      </a:pPr>
                      <a:r>
                        <a:rPr lang="zh-CN" sz="800" kern="0">
                          <a:latin typeface="Times New Roman"/>
                          <a:ea typeface="宋体"/>
                          <a:cs typeface="宋体"/>
                        </a:rPr>
                        <a:t>二、土地已购置，但未取得国有土地使用证的占地面积小计</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200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国有土地规划许可证号</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 </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45569">
                <a:tc>
                  <a:txBody>
                    <a:bodyPr/>
                    <a:lstStyle/>
                    <a:p>
                      <a:pPr algn="l">
                        <a:spcAft>
                          <a:spcPts val="0"/>
                        </a:spcAft>
                      </a:pPr>
                      <a:r>
                        <a:rPr lang="zh-CN" sz="800" kern="0">
                          <a:latin typeface="Times New Roman"/>
                          <a:ea typeface="宋体"/>
                          <a:cs typeface="宋体"/>
                        </a:rPr>
                        <a:t>三、非学校产权独立使用占地面积小计</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300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产权归属类别</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独立学院中高校的土地面积小计</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独立学院中高校的土地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独立学院中高校的土地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45569">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独立学院中出资方的土地面积小计</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独立学院中出资方的土地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独立学院中出资方的土地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民办高校出资方提供的土地面积小计</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民办高校出资方提供的土地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民办高校出资方提供的土地</a:t>
                      </a:r>
                      <a:endParaRPr lang="zh-CN" sz="900" kern="100" dirty="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700</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借、租用其他单位的土地面积小计</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701</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借、租用其他单位的土地</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145569">
                <a:tc>
                  <a:txBody>
                    <a:bodyPr/>
                    <a:lstStyle/>
                    <a:p>
                      <a:pPr algn="ctr">
                        <a:spcAft>
                          <a:spcPts val="0"/>
                        </a:spcAft>
                      </a:pPr>
                      <a:endParaRPr lang="en-US" sz="800" kern="10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799</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借、租用其他单位的土地</a:t>
                      </a:r>
                      <a:endParaRPr lang="zh-CN" sz="900" kern="100">
                        <a:latin typeface="Times New Roman"/>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460" marR="444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bl>
          </a:graphicData>
        </a:graphic>
      </p:graphicFrame>
      <p:sp>
        <p:nvSpPr>
          <p:cNvPr id="61441" name="Rectangle 1"/>
          <p:cNvSpPr>
            <a:spLocks noChangeArrowheads="1"/>
          </p:cNvSpPr>
          <p:nvPr/>
        </p:nvSpPr>
        <p:spPr bwMode="auto">
          <a:xfrm>
            <a:off x="539552" y="483518"/>
            <a:ext cx="7686720"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922</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民办高校、独立学院校园占地权属情况                                                                             单位：平方米</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107504" y="2571750"/>
            <a:ext cx="3240360" cy="2448272"/>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600"/>
              </a:spcAft>
            </a:pPr>
            <a:r>
              <a:rPr lang="zh-CN" altLang="zh-CN" sz="1050" b="1" dirty="0">
                <a:solidFill>
                  <a:srgbClr val="FF0000"/>
                </a:solidFill>
                <a:latin typeface="楷体" pitchFamily="49" charset="-122"/>
                <a:ea typeface="楷体" pitchFamily="49" charset="-122"/>
              </a:rPr>
              <a:t>填报说明</a:t>
            </a:r>
            <a:r>
              <a:rPr lang="zh-CN" altLang="en-US" sz="1050" b="1" dirty="0">
                <a:solidFill>
                  <a:srgbClr val="FF0000"/>
                </a:solidFill>
                <a:latin typeface="楷体" pitchFamily="49" charset="-122"/>
                <a:ea typeface="楷体" pitchFamily="49" charset="-122"/>
              </a:rPr>
              <a:t>：</a:t>
            </a:r>
            <a:endParaRPr lang="zh-CN" altLang="zh-CN" sz="1050" dirty="0">
              <a:solidFill>
                <a:srgbClr val="FF0000"/>
              </a:solidFill>
              <a:latin typeface="楷体" pitchFamily="49" charset="-122"/>
              <a:ea typeface="楷体" pitchFamily="49" charset="-122"/>
            </a:endParaRPr>
          </a:p>
          <a:p>
            <a:r>
              <a:rPr lang="en-US" altLang="zh-CN" sz="1050" dirty="0">
                <a:solidFill>
                  <a:schemeClr val="tx1"/>
                </a:solidFill>
                <a:latin typeface="楷体" pitchFamily="49" charset="-122"/>
                <a:ea typeface="楷体" pitchFamily="49" charset="-122"/>
              </a:rPr>
              <a:t>1</a:t>
            </a:r>
            <a:r>
              <a:rPr lang="zh-CN" altLang="zh-CN" sz="1050" dirty="0">
                <a:solidFill>
                  <a:schemeClr val="tx1"/>
                </a:solidFill>
                <a:latin typeface="楷体" pitchFamily="49" charset="-122"/>
                <a:ea typeface="楷体" pitchFamily="49" charset="-122"/>
              </a:rPr>
              <a:t>、学校产权占地面积以国有土地使用证书为单位填报，即一个证书填写一行。编号以‘</a:t>
            </a:r>
            <a:r>
              <a:rPr lang="en-US" altLang="zh-CN" sz="1050" dirty="0">
                <a:solidFill>
                  <a:schemeClr val="tx1"/>
                </a:solidFill>
                <a:latin typeface="楷体" pitchFamily="49" charset="-122"/>
                <a:ea typeface="楷体" pitchFamily="49" charset="-122"/>
              </a:rPr>
              <a:t>101-199</a:t>
            </a:r>
            <a:r>
              <a:rPr lang="zh-CN" altLang="zh-CN" sz="1050" dirty="0">
                <a:solidFill>
                  <a:schemeClr val="tx1"/>
                </a:solidFill>
                <a:latin typeface="楷体" pitchFamily="49" charset="-122"/>
                <a:ea typeface="楷体" pitchFamily="49" charset="-122"/>
              </a:rPr>
              <a:t>’为序。</a:t>
            </a:r>
          </a:p>
          <a:p>
            <a:r>
              <a:rPr lang="en-US" altLang="zh-CN" sz="1050" dirty="0">
                <a:solidFill>
                  <a:srgbClr val="FF0000"/>
                </a:solidFill>
                <a:latin typeface="楷体" pitchFamily="49" charset="-122"/>
                <a:ea typeface="楷体" pitchFamily="49" charset="-122"/>
              </a:rPr>
              <a:t>2</a:t>
            </a:r>
            <a:r>
              <a:rPr lang="zh-CN" altLang="zh-CN" sz="1050" dirty="0">
                <a:solidFill>
                  <a:srgbClr val="FF0000"/>
                </a:solidFill>
                <a:latin typeface="楷体" pitchFamily="49" charset="-122"/>
                <a:ea typeface="楷体" pitchFamily="49" charset="-122"/>
              </a:rPr>
              <a:t>、土地已购置，但未取得国有土地使用证的占地面积，编号以‘</a:t>
            </a:r>
            <a:r>
              <a:rPr lang="en-US" altLang="zh-CN" sz="1050" dirty="0">
                <a:solidFill>
                  <a:srgbClr val="FF0000"/>
                </a:solidFill>
                <a:latin typeface="楷体" pitchFamily="49" charset="-122"/>
                <a:ea typeface="楷体" pitchFamily="49" charset="-122"/>
              </a:rPr>
              <a:t>201-299</a:t>
            </a:r>
            <a:r>
              <a:rPr lang="zh-CN" altLang="zh-CN" sz="1050" dirty="0">
                <a:solidFill>
                  <a:srgbClr val="FF0000"/>
                </a:solidFill>
                <a:latin typeface="楷体" pitchFamily="49" charset="-122"/>
                <a:ea typeface="楷体" pitchFamily="49" charset="-122"/>
              </a:rPr>
              <a:t>’为序。</a:t>
            </a:r>
          </a:p>
          <a:p>
            <a:r>
              <a:rPr lang="en-US" altLang="zh-CN" sz="1050" dirty="0">
                <a:solidFill>
                  <a:schemeClr val="tx1"/>
                </a:solidFill>
                <a:latin typeface="楷体" pitchFamily="49" charset="-122"/>
                <a:ea typeface="楷体" pitchFamily="49" charset="-122"/>
              </a:rPr>
              <a:t>3</a:t>
            </a:r>
            <a:r>
              <a:rPr lang="zh-CN" altLang="zh-CN" sz="1050" dirty="0">
                <a:solidFill>
                  <a:schemeClr val="tx1"/>
                </a:solidFill>
                <a:latin typeface="楷体" pitchFamily="49" charset="-122"/>
                <a:ea typeface="楷体" pitchFamily="49" charset="-122"/>
              </a:rPr>
              <a:t>、非学校产权独立使用占地面积合同书为单位填报，即一个合同填写一行，并说明权属。独立学院中高校的土地，编号以‘</a:t>
            </a:r>
            <a:r>
              <a:rPr lang="en-US" altLang="zh-CN" sz="1050" dirty="0">
                <a:solidFill>
                  <a:schemeClr val="tx1"/>
                </a:solidFill>
                <a:latin typeface="楷体" pitchFamily="49" charset="-122"/>
                <a:ea typeface="楷体" pitchFamily="49" charset="-122"/>
              </a:rPr>
              <a:t>401-499</a:t>
            </a:r>
            <a:r>
              <a:rPr lang="zh-CN" altLang="zh-CN" sz="1050" dirty="0">
                <a:solidFill>
                  <a:schemeClr val="tx1"/>
                </a:solidFill>
                <a:latin typeface="楷体" pitchFamily="49" charset="-122"/>
                <a:ea typeface="楷体" pitchFamily="49" charset="-122"/>
              </a:rPr>
              <a:t>’为序；独立学院中出资方的土地，编号以‘</a:t>
            </a:r>
            <a:r>
              <a:rPr lang="en-US" altLang="zh-CN" sz="1050" dirty="0">
                <a:solidFill>
                  <a:schemeClr val="tx1"/>
                </a:solidFill>
                <a:latin typeface="楷体" pitchFamily="49" charset="-122"/>
                <a:ea typeface="楷体" pitchFamily="49" charset="-122"/>
              </a:rPr>
              <a:t>501-599</a:t>
            </a:r>
            <a:r>
              <a:rPr lang="zh-CN" altLang="zh-CN" sz="1050" dirty="0">
                <a:solidFill>
                  <a:schemeClr val="tx1"/>
                </a:solidFill>
                <a:latin typeface="楷体" pitchFamily="49" charset="-122"/>
                <a:ea typeface="楷体" pitchFamily="49" charset="-122"/>
              </a:rPr>
              <a:t>’为序；民办高校出资方提供的土地，编号以‘</a:t>
            </a:r>
            <a:r>
              <a:rPr lang="en-US" altLang="zh-CN" sz="1050" dirty="0">
                <a:solidFill>
                  <a:schemeClr val="tx1"/>
                </a:solidFill>
                <a:latin typeface="楷体" pitchFamily="49" charset="-122"/>
                <a:ea typeface="楷体" pitchFamily="49" charset="-122"/>
              </a:rPr>
              <a:t>601-699</a:t>
            </a:r>
            <a:r>
              <a:rPr lang="zh-CN" altLang="zh-CN" sz="1050" dirty="0">
                <a:solidFill>
                  <a:schemeClr val="tx1"/>
                </a:solidFill>
                <a:latin typeface="楷体" pitchFamily="49" charset="-122"/>
                <a:ea typeface="楷体" pitchFamily="49" charset="-122"/>
              </a:rPr>
              <a:t>’为序；借、租用其他单位的土地，编号以‘</a:t>
            </a:r>
            <a:r>
              <a:rPr lang="en-US" altLang="zh-CN" sz="1050" dirty="0">
                <a:solidFill>
                  <a:schemeClr val="tx1"/>
                </a:solidFill>
                <a:latin typeface="楷体" pitchFamily="49" charset="-122"/>
                <a:ea typeface="楷体" pitchFamily="49" charset="-122"/>
              </a:rPr>
              <a:t>701-799</a:t>
            </a:r>
            <a:r>
              <a:rPr lang="zh-CN" altLang="zh-CN" sz="1050" dirty="0">
                <a:solidFill>
                  <a:schemeClr val="tx1"/>
                </a:solidFill>
                <a:latin typeface="楷体" pitchFamily="49" charset="-122"/>
                <a:ea typeface="楷体" pitchFamily="49" charset="-122"/>
              </a:rPr>
              <a:t>’为序。</a:t>
            </a:r>
          </a:p>
          <a:p>
            <a:r>
              <a:rPr lang="en-US" altLang="zh-CN" sz="1050" dirty="0">
                <a:solidFill>
                  <a:srgbClr val="FF0000"/>
                </a:solidFill>
                <a:latin typeface="楷体" pitchFamily="49" charset="-122"/>
                <a:ea typeface="楷体" pitchFamily="49" charset="-122"/>
              </a:rPr>
              <a:t>4</a:t>
            </a:r>
            <a:r>
              <a:rPr lang="zh-CN" altLang="zh-CN" sz="1050" dirty="0">
                <a:solidFill>
                  <a:srgbClr val="FF0000"/>
                </a:solidFill>
                <a:latin typeface="楷体" pitchFamily="49" charset="-122"/>
                <a:ea typeface="楷体" pitchFamily="49" charset="-122"/>
              </a:rPr>
              <a:t>、填报单位：民办高校和独立学院。</a:t>
            </a:r>
          </a:p>
        </p:txBody>
      </p:sp>
      <p:sp>
        <p:nvSpPr>
          <p:cNvPr id="6" name="线形标注 1 5"/>
          <p:cNvSpPr/>
          <p:nvPr/>
        </p:nvSpPr>
        <p:spPr>
          <a:xfrm>
            <a:off x="6119664" y="2427734"/>
            <a:ext cx="2916832" cy="864096"/>
          </a:xfrm>
          <a:prstGeom prst="borderCallout1">
            <a:avLst>
              <a:gd name="adj1" fmla="val 49476"/>
              <a:gd name="adj2" fmla="val -470"/>
              <a:gd name="adj3" fmla="val -143030"/>
              <a:gd name="adj4" fmla="val -151977"/>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zh-CN" sz="1050" b="1" dirty="0">
                <a:solidFill>
                  <a:srgbClr val="FF0000"/>
                </a:solidFill>
                <a:latin typeface="楷体" pitchFamily="49" charset="-122"/>
                <a:ea typeface="楷体" pitchFamily="49" charset="-122"/>
              </a:rPr>
              <a:t>学校产权校舍建筑面积：</a:t>
            </a:r>
            <a:r>
              <a:rPr lang="zh-CN" altLang="zh-CN" sz="1050" dirty="0">
                <a:solidFill>
                  <a:schemeClr val="tx1"/>
                </a:solidFill>
                <a:latin typeface="楷体" pitchFamily="49" charset="-122"/>
                <a:ea typeface="楷体" pitchFamily="49" charset="-122"/>
              </a:rPr>
              <a:t>是指学校拥有产权，已交付使用的校舍建筑面积。不包括尚未竣工的在建工程或已竣工未交付使用校舍、租借用校舍、临时搭建棚舍的建筑面积。</a:t>
            </a:r>
            <a:endParaRPr lang="zh-CN" altLang="zh-CN" sz="1000" dirty="0">
              <a:solidFill>
                <a:schemeClr val="tx1"/>
              </a:solidFill>
              <a:latin typeface="楷体" pitchFamily="49" charset="-122"/>
              <a:ea typeface="楷体" pitchFamily="49" charset="-122"/>
            </a:endParaRPr>
          </a:p>
        </p:txBody>
      </p:sp>
      <p:sp>
        <p:nvSpPr>
          <p:cNvPr id="7" name="线形标注 1 6"/>
          <p:cNvSpPr/>
          <p:nvPr/>
        </p:nvSpPr>
        <p:spPr>
          <a:xfrm>
            <a:off x="6156176" y="3723878"/>
            <a:ext cx="2088232" cy="792088"/>
          </a:xfrm>
          <a:prstGeom prst="borderCallout1">
            <a:avLst>
              <a:gd name="adj1" fmla="val 47363"/>
              <a:gd name="adj2" fmla="val -1649"/>
              <a:gd name="adj3" fmla="val -173203"/>
              <a:gd name="adj4" fmla="val -187155"/>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非学校产权校舍建筑面积：</a:t>
            </a:r>
            <a:r>
              <a:rPr lang="zh-CN" altLang="zh-CN" sz="1100" dirty="0">
                <a:solidFill>
                  <a:schemeClr val="tx1"/>
                </a:solidFill>
                <a:latin typeface="楷体" pitchFamily="49" charset="-122"/>
                <a:ea typeface="楷体" pitchFamily="49" charset="-122"/>
              </a:rPr>
              <a:t>是指学校独立使用或共同使用的不属于学校产权的校舍建筑面积。</a:t>
            </a:r>
          </a:p>
        </p:txBody>
      </p:sp>
      <p:sp>
        <p:nvSpPr>
          <p:cNvPr id="8" name="线形标注 1 7"/>
          <p:cNvSpPr/>
          <p:nvPr/>
        </p:nvSpPr>
        <p:spPr>
          <a:xfrm>
            <a:off x="6732240" y="1419622"/>
            <a:ext cx="2088232" cy="792088"/>
          </a:xfrm>
          <a:prstGeom prst="borderCallout1">
            <a:avLst>
              <a:gd name="adj1" fmla="val 51736"/>
              <a:gd name="adj2" fmla="val 341"/>
              <a:gd name="adj3" fmla="val -32399"/>
              <a:gd name="adj4" fmla="val -236251"/>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占地面积：</a:t>
            </a:r>
            <a:r>
              <a:rPr lang="zh-CN" altLang="zh-CN" sz="1100" dirty="0">
                <a:solidFill>
                  <a:schemeClr val="tx1"/>
                </a:solidFill>
                <a:latin typeface="楷体" pitchFamily="49" charset="-122"/>
                <a:ea typeface="楷体" pitchFamily="49" charset="-122"/>
              </a:rPr>
              <a:t>是指学校具有国家颁发的土地使用权证所占用的土地面积。不包括农场、林场的占地面积。</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95536" y="51470"/>
            <a:ext cx="6840760"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931</a:t>
            </a:r>
            <a:r>
              <a:rPr lang="zh-CN" altLang="zh-CN" sz="2000" dirty="0">
                <a:solidFill>
                  <a:schemeClr val="bg1"/>
                </a:solidFill>
                <a:latin typeface="黑体" pitchFamily="49" charset="-122"/>
                <a:ea typeface="黑体" pitchFamily="49" charset="-122"/>
              </a:rPr>
              <a:t>专职辅导员分年龄、专业技术职务、学历情况</a:t>
            </a:r>
          </a:p>
        </p:txBody>
      </p:sp>
      <p:graphicFrame>
        <p:nvGraphicFramePr>
          <p:cNvPr id="3" name="表格 2"/>
          <p:cNvGraphicFramePr>
            <a:graphicFrameLocks noGrp="1"/>
          </p:cNvGraphicFramePr>
          <p:nvPr/>
        </p:nvGraphicFramePr>
        <p:xfrm>
          <a:off x="323528" y="843558"/>
          <a:ext cx="8496937" cy="3744423"/>
        </p:xfrm>
        <a:graphic>
          <a:graphicData uri="http://schemas.openxmlformats.org/drawingml/2006/table">
            <a:tbl>
              <a:tblPr/>
              <a:tblGrid>
                <a:gridCol w="835322">
                  <a:extLst>
                    <a:ext uri="{9D8B030D-6E8A-4147-A177-3AD203B41FA5}">
                      <a16:colId xmlns:a16="http://schemas.microsoft.com/office/drawing/2014/main" val="20000"/>
                    </a:ext>
                  </a:extLst>
                </a:gridCol>
                <a:gridCol w="835322">
                  <a:extLst>
                    <a:ext uri="{9D8B030D-6E8A-4147-A177-3AD203B41FA5}">
                      <a16:colId xmlns:a16="http://schemas.microsoft.com/office/drawing/2014/main" val="20001"/>
                    </a:ext>
                  </a:extLst>
                </a:gridCol>
                <a:gridCol w="334127">
                  <a:extLst>
                    <a:ext uri="{9D8B030D-6E8A-4147-A177-3AD203B41FA5}">
                      <a16:colId xmlns:a16="http://schemas.microsoft.com/office/drawing/2014/main" val="20002"/>
                    </a:ext>
                  </a:extLst>
                </a:gridCol>
                <a:gridCol w="445504">
                  <a:extLst>
                    <a:ext uri="{9D8B030D-6E8A-4147-A177-3AD203B41FA5}">
                      <a16:colId xmlns:a16="http://schemas.microsoft.com/office/drawing/2014/main" val="20003"/>
                    </a:ext>
                  </a:extLst>
                </a:gridCol>
                <a:gridCol w="445504">
                  <a:extLst>
                    <a:ext uri="{9D8B030D-6E8A-4147-A177-3AD203B41FA5}">
                      <a16:colId xmlns:a16="http://schemas.microsoft.com/office/drawing/2014/main" val="20004"/>
                    </a:ext>
                  </a:extLst>
                </a:gridCol>
                <a:gridCol w="475205">
                  <a:extLst>
                    <a:ext uri="{9D8B030D-6E8A-4147-A177-3AD203B41FA5}">
                      <a16:colId xmlns:a16="http://schemas.microsoft.com/office/drawing/2014/main" val="20005"/>
                    </a:ext>
                  </a:extLst>
                </a:gridCol>
                <a:gridCol w="475205">
                  <a:extLst>
                    <a:ext uri="{9D8B030D-6E8A-4147-A177-3AD203B41FA5}">
                      <a16:colId xmlns:a16="http://schemas.microsoft.com/office/drawing/2014/main" val="20006"/>
                    </a:ext>
                  </a:extLst>
                </a:gridCol>
                <a:gridCol w="443383">
                  <a:extLst>
                    <a:ext uri="{9D8B030D-6E8A-4147-A177-3AD203B41FA5}">
                      <a16:colId xmlns:a16="http://schemas.microsoft.com/office/drawing/2014/main" val="20007"/>
                    </a:ext>
                  </a:extLst>
                </a:gridCol>
                <a:gridCol w="443383">
                  <a:extLst>
                    <a:ext uri="{9D8B030D-6E8A-4147-A177-3AD203B41FA5}">
                      <a16:colId xmlns:a16="http://schemas.microsoft.com/office/drawing/2014/main" val="20008"/>
                    </a:ext>
                  </a:extLst>
                </a:gridCol>
                <a:gridCol w="442852">
                  <a:extLst>
                    <a:ext uri="{9D8B030D-6E8A-4147-A177-3AD203B41FA5}">
                      <a16:colId xmlns:a16="http://schemas.microsoft.com/office/drawing/2014/main" val="20009"/>
                    </a:ext>
                  </a:extLst>
                </a:gridCol>
                <a:gridCol w="457174">
                  <a:extLst>
                    <a:ext uri="{9D8B030D-6E8A-4147-A177-3AD203B41FA5}">
                      <a16:colId xmlns:a16="http://schemas.microsoft.com/office/drawing/2014/main" val="20010"/>
                    </a:ext>
                  </a:extLst>
                </a:gridCol>
                <a:gridCol w="489524">
                  <a:extLst>
                    <a:ext uri="{9D8B030D-6E8A-4147-A177-3AD203B41FA5}">
                      <a16:colId xmlns:a16="http://schemas.microsoft.com/office/drawing/2014/main" val="20011"/>
                    </a:ext>
                  </a:extLst>
                </a:gridCol>
                <a:gridCol w="489524">
                  <a:extLst>
                    <a:ext uri="{9D8B030D-6E8A-4147-A177-3AD203B41FA5}">
                      <a16:colId xmlns:a16="http://schemas.microsoft.com/office/drawing/2014/main" val="20012"/>
                    </a:ext>
                  </a:extLst>
                </a:gridCol>
                <a:gridCol w="443383">
                  <a:extLst>
                    <a:ext uri="{9D8B030D-6E8A-4147-A177-3AD203B41FA5}">
                      <a16:colId xmlns:a16="http://schemas.microsoft.com/office/drawing/2014/main" val="20013"/>
                    </a:ext>
                  </a:extLst>
                </a:gridCol>
                <a:gridCol w="443383">
                  <a:extLst>
                    <a:ext uri="{9D8B030D-6E8A-4147-A177-3AD203B41FA5}">
                      <a16:colId xmlns:a16="http://schemas.microsoft.com/office/drawing/2014/main" val="20014"/>
                    </a:ext>
                  </a:extLst>
                </a:gridCol>
                <a:gridCol w="499071">
                  <a:extLst>
                    <a:ext uri="{9D8B030D-6E8A-4147-A177-3AD203B41FA5}">
                      <a16:colId xmlns:a16="http://schemas.microsoft.com/office/drawing/2014/main" val="20015"/>
                    </a:ext>
                  </a:extLst>
                </a:gridCol>
                <a:gridCol w="499071">
                  <a:extLst>
                    <a:ext uri="{9D8B030D-6E8A-4147-A177-3AD203B41FA5}">
                      <a16:colId xmlns:a16="http://schemas.microsoft.com/office/drawing/2014/main" val="20016"/>
                    </a:ext>
                  </a:extLst>
                </a:gridCol>
              </a:tblGrid>
              <a:tr h="199078">
                <a:tc rowSpan="2" gridSpan="2">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p>
                      <a:pPr algn="just">
                        <a:spcAft>
                          <a:spcPts val="0"/>
                        </a:spcAft>
                      </a:pPr>
                      <a:r>
                        <a:rPr lang="zh-CN" sz="800" kern="100" dirty="0">
                          <a:latin typeface="Times New Roman"/>
                          <a:ea typeface="宋体"/>
                        </a:rPr>
                        <a:t>　</a:t>
                      </a:r>
                      <a:endParaRPr lang="zh-CN" sz="900" kern="100" dirty="0">
                        <a:latin typeface="Times New Roman"/>
                        <a:ea typeface="宋体"/>
                      </a:endParaRPr>
                    </a:p>
                    <a:p>
                      <a:pPr algn="just">
                        <a:spcAft>
                          <a:spcPts val="0"/>
                        </a:spcAft>
                      </a:pPr>
                      <a:r>
                        <a:rPr lang="zh-CN" sz="800" kern="100" dirty="0">
                          <a:latin typeface="Times New Roman"/>
                          <a:ea typeface="宋体"/>
                        </a:rPr>
                        <a:t>　</a:t>
                      </a:r>
                      <a:endParaRPr lang="zh-CN" sz="900" kern="100" dirty="0">
                        <a:latin typeface="Times New Roman"/>
                        <a:ea typeface="宋体"/>
                      </a:endParaRPr>
                    </a:p>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hMerge="1">
                  <a:txBody>
                    <a:bodyPr/>
                    <a:lstStyle/>
                    <a:p>
                      <a:endParaRPr lang="zh-CN" altLang="en-US"/>
                    </a:p>
                  </a:txBody>
                  <a:tcPr/>
                </a:tc>
                <a:tc rowSpan="2">
                  <a:txBody>
                    <a:bodyPr/>
                    <a:lstStyle/>
                    <a:p>
                      <a:pPr algn="ctr">
                        <a:spcAft>
                          <a:spcPts val="0"/>
                        </a:spcAft>
                      </a:pPr>
                      <a:r>
                        <a:rPr lang="zh-CN" sz="800" kern="100" dirty="0">
                          <a:latin typeface="Times New Roman"/>
                          <a:ea typeface="宋体"/>
                        </a:rPr>
                        <a:t>编号</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合计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100">
                          <a:latin typeface="Times New Roman"/>
                          <a:ea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6">
                  <a:txBody>
                    <a:bodyPr/>
                    <a:lstStyle/>
                    <a:p>
                      <a:pPr algn="ctr">
                        <a:spcAft>
                          <a:spcPts val="0"/>
                        </a:spcAft>
                      </a:pPr>
                      <a:r>
                        <a:rPr lang="zh-CN" sz="800" kern="100">
                          <a:latin typeface="Times New Roman"/>
                          <a:ea typeface="宋体"/>
                        </a:rPr>
                        <a:t>本专科生专职辅导员</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algn="ctr">
                        <a:spcAft>
                          <a:spcPts val="0"/>
                        </a:spcAft>
                      </a:pPr>
                      <a:r>
                        <a:rPr lang="zh-CN" sz="800" kern="100">
                          <a:latin typeface="Times New Roman"/>
                          <a:ea typeface="宋体"/>
                        </a:rPr>
                        <a:t>研究生专职辅导员</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360097">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100" dirty="0">
                          <a:latin typeface="Times New Roman"/>
                          <a:ea typeface="宋体"/>
                        </a:rPr>
                        <a:t>计</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19</a:t>
                      </a:r>
                      <a:r>
                        <a:rPr lang="zh-CN" sz="800" kern="100">
                          <a:latin typeface="Times New Roman"/>
                          <a:ea typeface="宋体"/>
                        </a:rPr>
                        <a:t>岁及以下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20-29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30-39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40-49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50</a:t>
                      </a:r>
                      <a:r>
                        <a:rPr lang="zh-CN" sz="800" kern="100">
                          <a:latin typeface="Times New Roman"/>
                          <a:ea typeface="宋体"/>
                        </a:rPr>
                        <a:t>岁以上</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a:latin typeface="Times New Roman"/>
                          <a:ea typeface="宋体"/>
                        </a:rPr>
                        <a:t>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19</a:t>
                      </a:r>
                      <a:r>
                        <a:rPr lang="zh-CN" sz="800" kern="100">
                          <a:latin typeface="Times New Roman"/>
                          <a:ea typeface="宋体"/>
                        </a:rPr>
                        <a:t>岁以下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20-29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30-39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40-49</a:t>
                      </a:r>
                      <a:r>
                        <a:rPr lang="zh-CN" sz="800" kern="100">
                          <a:latin typeface="Times New Roman"/>
                          <a:ea typeface="宋体"/>
                        </a:rPr>
                        <a:t>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50</a:t>
                      </a:r>
                      <a:r>
                        <a:rPr lang="zh-CN" sz="800" kern="100">
                          <a:latin typeface="Times New Roman"/>
                          <a:ea typeface="宋体"/>
                        </a:rPr>
                        <a:t>岁及以上</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99078">
                <a:tc gridSpan="2">
                  <a:txBody>
                    <a:bodyPr/>
                    <a:lstStyle/>
                    <a:p>
                      <a:pPr algn="ctr">
                        <a:spcAft>
                          <a:spcPts val="0"/>
                        </a:spcAft>
                      </a:pPr>
                      <a:r>
                        <a:rPr lang="zh-CN" sz="800" kern="100">
                          <a:latin typeface="Times New Roman"/>
                          <a:ea typeface="宋体"/>
                        </a:rPr>
                        <a:t>甲</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100">
                          <a:latin typeface="Times New Roman"/>
                          <a:ea typeface="宋体"/>
                        </a:rPr>
                        <a:t>乙</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4</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8</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9</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99078">
                <a:tc gridSpan="2">
                  <a:txBody>
                    <a:bodyPr/>
                    <a:lstStyle/>
                    <a:p>
                      <a:pPr indent="287020" algn="just">
                        <a:spcAft>
                          <a:spcPts val="0"/>
                        </a:spcAft>
                      </a:pPr>
                      <a:r>
                        <a:rPr lang="zh-CN" sz="800" b="1" kern="100">
                          <a:latin typeface="Times New Roman"/>
                          <a:ea typeface="宋体"/>
                        </a:rPr>
                        <a:t>总计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99078">
                <a:tc gridSpan="2">
                  <a:txBody>
                    <a:bodyPr/>
                    <a:lstStyle/>
                    <a:p>
                      <a:pPr algn="ctr">
                        <a:spcAft>
                          <a:spcPts val="0"/>
                        </a:spcAft>
                      </a:pPr>
                      <a:r>
                        <a:rPr lang="zh-CN" sz="800" kern="100">
                          <a:latin typeface="Times New Roman"/>
                          <a:ea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100">
                          <a:latin typeface="宋体"/>
                          <a:ea typeface="宋体"/>
                        </a:rPr>
                        <a:t>02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99078">
                <a:tc rowSpan="4">
                  <a:txBody>
                    <a:bodyPr/>
                    <a:lstStyle/>
                    <a:p>
                      <a:pPr algn="just">
                        <a:spcAft>
                          <a:spcPts val="0"/>
                        </a:spcAft>
                      </a:pPr>
                      <a:r>
                        <a:rPr lang="zh-CN" sz="800" kern="100" spc="-20">
                          <a:latin typeface="Times New Roman"/>
                          <a:ea typeface="宋体"/>
                        </a:rPr>
                        <a:t>按行政职务分</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正处级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副处级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正科级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副科级及以下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99078">
                <a:tc rowSpan="5">
                  <a:txBody>
                    <a:bodyPr/>
                    <a:lstStyle/>
                    <a:p>
                      <a:pPr algn="just">
                        <a:spcAft>
                          <a:spcPts val="0"/>
                        </a:spcAft>
                      </a:pPr>
                      <a:r>
                        <a:rPr lang="zh-CN" sz="800" kern="100">
                          <a:latin typeface="Times New Roman"/>
                          <a:ea typeface="宋体"/>
                        </a:rPr>
                        <a:t>按专业技术职务分</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正高级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副高级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08</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dirty="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中级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09</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初级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未定职级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99078">
                <a:tc rowSpan="4">
                  <a:txBody>
                    <a:bodyPr/>
                    <a:lstStyle/>
                    <a:p>
                      <a:pPr algn="just">
                        <a:spcAft>
                          <a:spcPts val="0"/>
                        </a:spcAft>
                      </a:pPr>
                      <a:r>
                        <a:rPr lang="zh-CN" sz="800" kern="100">
                          <a:latin typeface="Times New Roman"/>
                          <a:ea typeface="宋体"/>
                        </a:rPr>
                        <a:t>按学历分</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博士研究生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硕士研究生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本科</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99078">
                <a:tc vMerge="1">
                  <a:txBody>
                    <a:bodyPr/>
                    <a:lstStyle/>
                    <a:p>
                      <a:endParaRPr lang="zh-CN" altLang="en-US"/>
                    </a:p>
                  </a:txBody>
                  <a:tcPr/>
                </a:tc>
                <a:tc>
                  <a:txBody>
                    <a:bodyPr/>
                    <a:lstStyle/>
                    <a:p>
                      <a:pPr algn="just">
                        <a:spcAft>
                          <a:spcPts val="0"/>
                        </a:spcAft>
                      </a:pPr>
                      <a:r>
                        <a:rPr lang="zh-CN" sz="800" kern="100">
                          <a:latin typeface="Times New Roman"/>
                          <a:ea typeface="宋体"/>
                        </a:rPr>
                        <a:t>专科及以下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a:latin typeface="宋体"/>
                          <a:ea typeface="宋体"/>
                        </a:rPr>
                        <a:t>15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800" kern="100">
                        <a:latin typeface="宋体"/>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a:latin typeface="Times New Roman"/>
                          <a:ea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100" dirty="0">
                          <a:latin typeface="Times New Roman"/>
                          <a:ea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bl>
          </a:graphicData>
        </a:graphic>
      </p:graphicFrame>
      <p:sp>
        <p:nvSpPr>
          <p:cNvPr id="64513" name="Rectangle 1"/>
          <p:cNvSpPr>
            <a:spLocks noChangeArrowheads="1"/>
          </p:cNvSpPr>
          <p:nvPr/>
        </p:nvSpPr>
        <p:spPr bwMode="auto">
          <a:xfrm>
            <a:off x="0" y="555526"/>
            <a:ext cx="8676456" cy="2308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287338" algn="l" defTabSz="914400" rtl="0" eaLnBrk="1" fontAlgn="base" latinLnBrk="0" hangingPunct="1">
              <a:lnSpc>
                <a:spcPct val="100000"/>
              </a:lnSpc>
              <a:spcBef>
                <a:spcPct val="0"/>
              </a:spcBef>
              <a:spcAft>
                <a:spcPct val="0"/>
              </a:spcAft>
              <a:buClrTx/>
              <a:buSzTx/>
              <a:buFontTx/>
              <a:buNone/>
              <a:tabLst/>
            </a:pP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 </a:t>
            </a:r>
            <a:r>
              <a:rPr kumimoji="0" 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931</a:t>
            </a:r>
            <a:r>
              <a:rPr kumimoji="0" lang="zh-CN" altLang="en-US" sz="900" b="1" i="0" u="heavy" strike="noStrike" cap="none" normalizeH="0" dirty="0">
                <a:ln>
                  <a:noFill/>
                </a:ln>
                <a:solidFill>
                  <a:schemeClr val="tx1"/>
                </a:solidFill>
                <a:effectLst/>
                <a:uFill>
                  <a:solidFill>
                    <a:srgbClr val="00B0F0"/>
                  </a:solidFill>
                </a:uFill>
                <a:latin typeface="宋体" pitchFamily="2" charset="-122"/>
                <a:ea typeface="宋体" pitchFamily="2" charset="-122"/>
                <a:cs typeface="Times New Roman" pitchFamily="18" charset="0"/>
              </a:rPr>
              <a:t>专职辅导员</a:t>
            </a:r>
            <a:r>
              <a:rPr kumimoji="0" lang="zh-CN" altLang="en-US" sz="9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分年龄、专业技术职务、学历情况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3563888" y="483518"/>
            <a:ext cx="3024336" cy="360040"/>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kumimoji="0" lang="zh-CN" altLang="zh-CN" b="1" i="0" u="none" strike="noStrike" cap="none" normalizeH="0" baseline="0" dirty="0">
                <a:ln>
                  <a:noFill/>
                </a:ln>
                <a:solidFill>
                  <a:schemeClr val="bg1"/>
                </a:solidFill>
                <a:effectLst/>
                <a:latin typeface="楷体" pitchFamily="49" charset="-122"/>
                <a:ea typeface="楷体" pitchFamily="49" charset="-122"/>
                <a:cs typeface="Times New Roman" pitchFamily="18" charset="0"/>
              </a:rPr>
              <a:t>年龄以九月一日满周岁计算</a:t>
            </a:r>
            <a:endParaRPr kumimoji="0" lang="zh-CN" altLang="zh-CN" sz="4400" b="1" i="0" u="none" strike="noStrike" cap="none" normalizeH="0" baseline="0" dirty="0">
              <a:ln>
                <a:noFill/>
              </a:ln>
              <a:solidFill>
                <a:schemeClr val="bg1"/>
              </a:solidFill>
              <a:effectLst/>
              <a:latin typeface="楷体" pitchFamily="49" charset="-122"/>
              <a:ea typeface="楷体" pitchFamily="49" charset="-122"/>
              <a:cs typeface="宋体" pitchFamily="2" charset="-122"/>
            </a:endParaRPr>
          </a:p>
        </p:txBody>
      </p:sp>
      <p:sp>
        <p:nvSpPr>
          <p:cNvPr id="7" name="圆角矩形标注 6"/>
          <p:cNvSpPr/>
          <p:nvPr/>
        </p:nvSpPr>
        <p:spPr>
          <a:xfrm>
            <a:off x="2771800" y="2355726"/>
            <a:ext cx="2520280" cy="1008112"/>
          </a:xfrm>
          <a:prstGeom prst="wedgeRoundRectCallout">
            <a:avLst>
              <a:gd name="adj1" fmla="val -109298"/>
              <a:gd name="adj2" fmla="val -206324"/>
              <a:gd name="adj3" fmla="val 1666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专职辅导员：</a:t>
            </a:r>
            <a:r>
              <a:rPr lang="zh-CN" altLang="zh-CN" sz="1050" dirty="0">
                <a:solidFill>
                  <a:schemeClr val="tx1"/>
                </a:solidFill>
                <a:latin typeface="楷体" pitchFamily="49" charset="-122"/>
                <a:ea typeface="楷体" pitchFamily="49" charset="-122"/>
              </a:rPr>
              <a:t>是指在高等教育学校（机构）一线从事学生日常思想政治教育工作的人员，包括院系学工组长、团总支书记、党总支副书记等处级以下从事学生工作的人员。</a:t>
            </a:r>
          </a:p>
        </p:txBody>
      </p:sp>
      <p:sp>
        <p:nvSpPr>
          <p:cNvPr id="8" name="圆角矩形标注 7"/>
          <p:cNvSpPr/>
          <p:nvPr/>
        </p:nvSpPr>
        <p:spPr>
          <a:xfrm>
            <a:off x="3851920" y="3795886"/>
            <a:ext cx="2664296" cy="792088"/>
          </a:xfrm>
          <a:prstGeom prst="wedgeRoundRectCallout">
            <a:avLst>
              <a:gd name="adj1" fmla="val -152339"/>
              <a:gd name="adj2" fmla="val -112372"/>
              <a:gd name="adj3" fmla="val 1666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专业技术职务：</a:t>
            </a:r>
            <a:r>
              <a:rPr lang="zh-CN" altLang="zh-CN" sz="1050" dirty="0">
                <a:solidFill>
                  <a:schemeClr val="tx1"/>
                </a:solidFill>
                <a:latin typeface="楷体" pitchFamily="49" charset="-122"/>
                <a:ea typeface="楷体" pitchFamily="49" charset="-122"/>
              </a:rPr>
              <a:t>根据实际工作需要设置的有明确职责、任职条件和任期，需要具备专门的业务知识和技术水平才能担负的工作岗位。</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67544" y="51470"/>
            <a:ext cx="3647152"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932</a:t>
            </a:r>
            <a:r>
              <a:rPr lang="zh-CN" altLang="zh-CN" sz="2000" dirty="0">
                <a:solidFill>
                  <a:schemeClr val="bg1"/>
                </a:solidFill>
                <a:latin typeface="黑体" pitchFamily="49" charset="-122"/>
                <a:ea typeface="黑体" pitchFamily="49" charset="-122"/>
              </a:rPr>
              <a:t>心理咨询工作人员情况</a:t>
            </a:r>
            <a:endParaRPr lang="zh-CN" altLang="en-US" sz="2000" dirty="0">
              <a:solidFill>
                <a:schemeClr val="bg1"/>
              </a:solidFill>
              <a:latin typeface="黑体" pitchFamily="49" charset="-122"/>
              <a:ea typeface="黑体" pitchFamily="49" charset="-122"/>
            </a:endParaRPr>
          </a:p>
        </p:txBody>
      </p:sp>
      <p:graphicFrame>
        <p:nvGraphicFramePr>
          <p:cNvPr id="3" name="表格 2"/>
          <p:cNvGraphicFramePr>
            <a:graphicFrameLocks noGrp="1"/>
          </p:cNvGraphicFramePr>
          <p:nvPr/>
        </p:nvGraphicFramePr>
        <p:xfrm>
          <a:off x="323528" y="915566"/>
          <a:ext cx="8496944" cy="2282308"/>
        </p:xfrm>
        <a:graphic>
          <a:graphicData uri="http://schemas.openxmlformats.org/drawingml/2006/table">
            <a:tbl>
              <a:tblPr/>
              <a:tblGrid>
                <a:gridCol w="960524">
                  <a:extLst>
                    <a:ext uri="{9D8B030D-6E8A-4147-A177-3AD203B41FA5}">
                      <a16:colId xmlns:a16="http://schemas.microsoft.com/office/drawing/2014/main" val="20000"/>
                    </a:ext>
                  </a:extLst>
                </a:gridCol>
                <a:gridCol w="703929">
                  <a:extLst>
                    <a:ext uri="{9D8B030D-6E8A-4147-A177-3AD203B41FA5}">
                      <a16:colId xmlns:a16="http://schemas.microsoft.com/office/drawing/2014/main" val="20001"/>
                    </a:ext>
                  </a:extLst>
                </a:gridCol>
                <a:gridCol w="828576">
                  <a:extLst>
                    <a:ext uri="{9D8B030D-6E8A-4147-A177-3AD203B41FA5}">
                      <a16:colId xmlns:a16="http://schemas.microsoft.com/office/drawing/2014/main" val="20002"/>
                    </a:ext>
                  </a:extLst>
                </a:gridCol>
                <a:gridCol w="876027">
                  <a:extLst>
                    <a:ext uri="{9D8B030D-6E8A-4147-A177-3AD203B41FA5}">
                      <a16:colId xmlns:a16="http://schemas.microsoft.com/office/drawing/2014/main" val="20003"/>
                    </a:ext>
                  </a:extLst>
                </a:gridCol>
                <a:gridCol w="876027">
                  <a:extLst>
                    <a:ext uri="{9D8B030D-6E8A-4147-A177-3AD203B41FA5}">
                      <a16:colId xmlns:a16="http://schemas.microsoft.com/office/drawing/2014/main" val="20004"/>
                    </a:ext>
                  </a:extLst>
                </a:gridCol>
                <a:gridCol w="1011501">
                  <a:extLst>
                    <a:ext uri="{9D8B030D-6E8A-4147-A177-3AD203B41FA5}">
                      <a16:colId xmlns:a16="http://schemas.microsoft.com/office/drawing/2014/main" val="20005"/>
                    </a:ext>
                  </a:extLst>
                </a:gridCol>
                <a:gridCol w="792088">
                  <a:extLst>
                    <a:ext uri="{9D8B030D-6E8A-4147-A177-3AD203B41FA5}">
                      <a16:colId xmlns:a16="http://schemas.microsoft.com/office/drawing/2014/main" val="20006"/>
                    </a:ext>
                  </a:extLst>
                </a:gridCol>
                <a:gridCol w="756706">
                  <a:extLst>
                    <a:ext uri="{9D8B030D-6E8A-4147-A177-3AD203B41FA5}">
                      <a16:colId xmlns:a16="http://schemas.microsoft.com/office/drawing/2014/main" val="20007"/>
                    </a:ext>
                  </a:extLst>
                </a:gridCol>
                <a:gridCol w="971486">
                  <a:extLst>
                    <a:ext uri="{9D8B030D-6E8A-4147-A177-3AD203B41FA5}">
                      <a16:colId xmlns:a16="http://schemas.microsoft.com/office/drawing/2014/main" val="20008"/>
                    </a:ext>
                  </a:extLst>
                </a:gridCol>
                <a:gridCol w="720080">
                  <a:extLst>
                    <a:ext uri="{9D8B030D-6E8A-4147-A177-3AD203B41FA5}">
                      <a16:colId xmlns:a16="http://schemas.microsoft.com/office/drawing/2014/main" val="20009"/>
                    </a:ext>
                  </a:extLst>
                </a:gridCol>
              </a:tblGrid>
              <a:tr h="163022">
                <a:tc rowSpan="2" gridSpan="2">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h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编号</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合计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其中：持有资格证书</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0">
                          <a:latin typeface="Times New Roman"/>
                          <a:ea typeface="宋体"/>
                          <a:cs typeface="宋体"/>
                        </a:rPr>
                        <a:t>按工作年限分</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163022">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en-US" sz="800" kern="0">
                          <a:latin typeface="宋体"/>
                          <a:ea typeface="宋体"/>
                          <a:cs typeface="宋体"/>
                        </a:rPr>
                        <a:t>4</a:t>
                      </a:r>
                      <a:r>
                        <a:rPr lang="zh-CN" sz="800" kern="0">
                          <a:latin typeface="Times New Roman"/>
                          <a:ea typeface="宋体"/>
                          <a:cs typeface="宋体"/>
                        </a:rPr>
                        <a:t>年及以下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5-10</a:t>
                      </a:r>
                      <a:r>
                        <a:rPr lang="zh-CN" sz="800" kern="0">
                          <a:latin typeface="Times New Roman"/>
                          <a:ea typeface="宋体"/>
                          <a:cs typeface="宋体"/>
                        </a:rPr>
                        <a:t>年</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11-20</a:t>
                      </a:r>
                      <a:r>
                        <a:rPr lang="zh-CN" sz="800" kern="0">
                          <a:latin typeface="Times New Roman"/>
                          <a:ea typeface="宋体"/>
                          <a:cs typeface="宋体"/>
                        </a:rPr>
                        <a:t>年</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21</a:t>
                      </a:r>
                      <a:r>
                        <a:rPr lang="zh-CN" sz="800" kern="0">
                          <a:latin typeface="Times New Roman"/>
                          <a:ea typeface="宋体"/>
                          <a:cs typeface="宋体"/>
                        </a:rPr>
                        <a:t>年及以上</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3022">
                <a:tc gridSpan="2">
                  <a:txBody>
                    <a:bodyPr/>
                    <a:lstStyle/>
                    <a:p>
                      <a:pPr algn="ctr">
                        <a:spcAft>
                          <a:spcPts val="0"/>
                        </a:spcAft>
                      </a:pPr>
                      <a:r>
                        <a:rPr lang="zh-CN" sz="800" kern="0">
                          <a:latin typeface="Times New Roman"/>
                          <a:ea typeface="宋体"/>
                          <a:cs typeface="宋体"/>
                        </a:rPr>
                        <a:t>甲</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zh-CN" sz="800" kern="0" dirty="0">
                          <a:latin typeface="Times New Roman"/>
                          <a:ea typeface="宋体"/>
                          <a:cs typeface="宋体"/>
                        </a:rPr>
                        <a:t>乙</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a:t>
                      </a: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63022">
                <a:tc gridSpan="2">
                  <a:txBody>
                    <a:bodyPr/>
                    <a:lstStyle/>
                    <a:p>
                      <a:pPr indent="287020" algn="just">
                        <a:spcAft>
                          <a:spcPts val="0"/>
                        </a:spcAft>
                      </a:pPr>
                      <a:r>
                        <a:rPr lang="zh-CN" sz="800" b="1" kern="0">
                          <a:latin typeface="Times New Roman"/>
                          <a:ea typeface="宋体"/>
                          <a:cs typeface="宋体"/>
                        </a:rPr>
                        <a:t>总计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0" dirty="0">
                          <a:latin typeface="宋体"/>
                          <a:ea typeface="宋体"/>
                          <a:cs typeface="宋体"/>
                        </a:rPr>
                        <a:t>01</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63022">
                <a:tc gridSpan="2">
                  <a:txBody>
                    <a:bodyPr/>
                    <a:lstStyle/>
                    <a:p>
                      <a:pPr algn="ctr">
                        <a:spcAft>
                          <a:spcPts val="0"/>
                        </a:spcAft>
                      </a:pPr>
                      <a:r>
                        <a:rPr lang="zh-CN" sz="800" kern="0">
                          <a:latin typeface="Times New Roman"/>
                          <a:ea typeface="宋体"/>
                          <a:cs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a:txBody>
                    <a:bodyPr/>
                    <a:lstStyle/>
                    <a:p>
                      <a:pPr algn="ctr">
                        <a:spcAft>
                          <a:spcPts val="0"/>
                        </a:spcAft>
                      </a:pPr>
                      <a:r>
                        <a:rPr lang="en-US" sz="800" kern="0">
                          <a:latin typeface="宋体"/>
                          <a:ea typeface="宋体"/>
                          <a:cs typeface="宋体"/>
                        </a:rPr>
                        <a:t>02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63022">
                <a:tc rowSpan="5">
                  <a:txBody>
                    <a:bodyPr/>
                    <a:lstStyle/>
                    <a:p>
                      <a:pPr algn="ctr">
                        <a:spcAft>
                          <a:spcPts val="0"/>
                        </a:spcAft>
                      </a:pPr>
                      <a:r>
                        <a:rPr lang="zh-CN" sz="800" kern="0" dirty="0">
                          <a:latin typeface="Times New Roman"/>
                          <a:ea typeface="宋体"/>
                          <a:cs typeface="宋体"/>
                        </a:rPr>
                        <a:t>按专业技术职务分</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正高级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副高级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中级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初级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未定职级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63022">
                <a:tc rowSpan="4">
                  <a:txBody>
                    <a:bodyPr/>
                    <a:lstStyle/>
                    <a:p>
                      <a:pPr algn="ctr">
                        <a:spcAft>
                          <a:spcPts val="0"/>
                        </a:spcAft>
                      </a:pPr>
                      <a:r>
                        <a:rPr lang="zh-CN" sz="800" kern="0" dirty="0">
                          <a:latin typeface="Times New Roman"/>
                          <a:ea typeface="宋体"/>
                          <a:cs typeface="宋体"/>
                        </a:rPr>
                        <a:t>按学历分</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博士研究生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08</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硕士研究生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09</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本科</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63022">
                <a:tc vMerge="1">
                  <a:txBody>
                    <a:bodyPr/>
                    <a:lstStyle/>
                    <a:p>
                      <a:endParaRPr lang="zh-CN" altLang="en-US"/>
                    </a:p>
                  </a:txBody>
                  <a:tcPr/>
                </a:tc>
                <a:tc>
                  <a:txBody>
                    <a:bodyPr/>
                    <a:lstStyle/>
                    <a:p>
                      <a:pPr algn="l">
                        <a:spcAft>
                          <a:spcPts val="0"/>
                        </a:spcAft>
                      </a:pPr>
                      <a:r>
                        <a:rPr lang="zh-CN" sz="800" kern="0">
                          <a:latin typeface="Times New Roman"/>
                          <a:ea typeface="宋体"/>
                          <a:cs typeface="宋体"/>
                        </a:rPr>
                        <a:t>专科及以下</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a:latin typeface="宋体"/>
                          <a:ea typeface="宋体"/>
                          <a:cs typeface="宋体"/>
                        </a:rPr>
                        <a:t>11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bl>
          </a:graphicData>
        </a:graphic>
      </p:graphicFrame>
      <p:sp>
        <p:nvSpPr>
          <p:cNvPr id="66561" name="Rectangle 1"/>
          <p:cNvSpPr>
            <a:spLocks noChangeArrowheads="1"/>
          </p:cNvSpPr>
          <p:nvPr/>
        </p:nvSpPr>
        <p:spPr bwMode="auto">
          <a:xfrm>
            <a:off x="323528" y="627534"/>
            <a:ext cx="8169544" cy="24622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287338" algn="l" defTabSz="914400" rtl="0" eaLnBrk="1" fontAlgn="base" latinLnBrk="0" hangingPunct="1">
              <a:lnSpc>
                <a:spcPct val="100000"/>
              </a:lnSpc>
              <a:spcBef>
                <a:spcPct val="0"/>
              </a:spcBef>
              <a:spcAft>
                <a:spcPct val="0"/>
              </a:spcAft>
              <a:buClrTx/>
              <a:buSzTx/>
              <a:buFontTx/>
              <a:buNone/>
              <a:tabLst/>
            </a:pPr>
            <a:r>
              <a:rPr kumimoji="0" lang="zh-CN" sz="10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0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932</a:t>
            </a:r>
            <a:r>
              <a:rPr kumimoji="0" lang="zh-CN" altLang="en-US" sz="1000" b="1" i="0" u="heavy" strike="noStrike" cap="none" normalizeH="0" dirty="0">
                <a:ln>
                  <a:noFill/>
                </a:ln>
                <a:solidFill>
                  <a:schemeClr val="tx1"/>
                </a:solidFill>
                <a:effectLst/>
                <a:uFill>
                  <a:solidFill>
                    <a:srgbClr val="00B0F0"/>
                  </a:solidFill>
                </a:uFill>
                <a:latin typeface="Times New Roman" pitchFamily="18" charset="0"/>
                <a:ea typeface="宋体" pitchFamily="2" charset="-122"/>
                <a:cs typeface="宋体" pitchFamily="2" charset="-122"/>
              </a:rPr>
              <a:t>心理咨询工作人员</a:t>
            </a:r>
            <a:r>
              <a:rPr kumimoji="0" lang="zh-CN" altLang="en-US" sz="10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情况                                                                                                                                                                         单位：人</a:t>
            </a:r>
            <a:endParaRPr kumimoji="0" lang="zh-CN" altLang="en-US" sz="20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标注 4"/>
          <p:cNvSpPr/>
          <p:nvPr/>
        </p:nvSpPr>
        <p:spPr>
          <a:xfrm>
            <a:off x="4427984" y="2787774"/>
            <a:ext cx="2664296" cy="792088"/>
          </a:xfrm>
          <a:prstGeom prst="wedgeRoundRectCallout">
            <a:avLst>
              <a:gd name="adj1" fmla="val -152339"/>
              <a:gd name="adj2" fmla="val -112372"/>
              <a:gd name="adj3" fmla="val 1666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专业技术职务：</a:t>
            </a:r>
            <a:r>
              <a:rPr lang="zh-CN" altLang="zh-CN" sz="1050" dirty="0">
                <a:solidFill>
                  <a:schemeClr val="tx1"/>
                </a:solidFill>
                <a:latin typeface="楷体" pitchFamily="49" charset="-122"/>
                <a:ea typeface="楷体" pitchFamily="49" charset="-122"/>
              </a:rPr>
              <a:t>根据实际工作需要设置的有明确职责、任职条件和任期，需要具备专门的业务知识和技术水平才能担负的工作岗位。</a:t>
            </a:r>
          </a:p>
        </p:txBody>
      </p:sp>
      <p:sp>
        <p:nvSpPr>
          <p:cNvPr id="6" name="圆角矩形标注 5"/>
          <p:cNvSpPr/>
          <p:nvPr/>
        </p:nvSpPr>
        <p:spPr>
          <a:xfrm>
            <a:off x="4355976" y="1563638"/>
            <a:ext cx="2664296" cy="792088"/>
          </a:xfrm>
          <a:prstGeom prst="wedgeRoundRectCallout">
            <a:avLst>
              <a:gd name="adj1" fmla="val -147919"/>
              <a:gd name="adj2" fmla="val -137734"/>
              <a:gd name="adj3" fmla="val 1666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心理咨询工作人员：</a:t>
            </a:r>
            <a:r>
              <a:rPr lang="zh-CN" altLang="zh-CN" sz="1100" dirty="0">
                <a:solidFill>
                  <a:schemeClr val="tx1"/>
                </a:solidFill>
                <a:latin typeface="楷体" pitchFamily="49" charset="-122"/>
                <a:ea typeface="楷体" pitchFamily="49" charset="-122"/>
              </a:rPr>
              <a:t>是指在高等教育学校（机构）专门的心理健康教育机构专职从事学生心理咨询工作的人员。</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67544" y="0"/>
            <a:ext cx="5886400"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941 </a:t>
            </a:r>
            <a:r>
              <a:rPr lang="zh-CN" altLang="zh-CN" sz="2000" dirty="0">
                <a:solidFill>
                  <a:schemeClr val="bg1"/>
                </a:solidFill>
                <a:latin typeface="黑体" pitchFamily="49" charset="-122"/>
                <a:ea typeface="黑体" pitchFamily="49" charset="-122"/>
              </a:rPr>
              <a:t>普通专科生、普通预科生录取来源情况</a:t>
            </a:r>
          </a:p>
        </p:txBody>
      </p:sp>
      <p:graphicFrame>
        <p:nvGraphicFramePr>
          <p:cNvPr id="3" name="表格 2"/>
          <p:cNvGraphicFramePr>
            <a:graphicFrameLocks noGrp="1"/>
          </p:cNvGraphicFramePr>
          <p:nvPr/>
        </p:nvGraphicFramePr>
        <p:xfrm>
          <a:off x="467544" y="699542"/>
          <a:ext cx="8136905" cy="4368282"/>
        </p:xfrm>
        <a:graphic>
          <a:graphicData uri="http://schemas.openxmlformats.org/drawingml/2006/table">
            <a:tbl>
              <a:tblPr/>
              <a:tblGrid>
                <a:gridCol w="711590">
                  <a:extLst>
                    <a:ext uri="{9D8B030D-6E8A-4147-A177-3AD203B41FA5}">
                      <a16:colId xmlns:a16="http://schemas.microsoft.com/office/drawing/2014/main" val="20000"/>
                    </a:ext>
                  </a:extLst>
                </a:gridCol>
                <a:gridCol w="371621">
                  <a:extLst>
                    <a:ext uri="{9D8B030D-6E8A-4147-A177-3AD203B41FA5}">
                      <a16:colId xmlns:a16="http://schemas.microsoft.com/office/drawing/2014/main" val="20001"/>
                    </a:ext>
                  </a:extLst>
                </a:gridCol>
                <a:gridCol w="696311">
                  <a:extLst>
                    <a:ext uri="{9D8B030D-6E8A-4147-A177-3AD203B41FA5}">
                      <a16:colId xmlns:a16="http://schemas.microsoft.com/office/drawing/2014/main" val="20002"/>
                    </a:ext>
                  </a:extLst>
                </a:gridCol>
                <a:gridCol w="850743">
                  <a:extLst>
                    <a:ext uri="{9D8B030D-6E8A-4147-A177-3AD203B41FA5}">
                      <a16:colId xmlns:a16="http://schemas.microsoft.com/office/drawing/2014/main" val="20003"/>
                    </a:ext>
                  </a:extLst>
                </a:gridCol>
                <a:gridCol w="850743">
                  <a:extLst>
                    <a:ext uri="{9D8B030D-6E8A-4147-A177-3AD203B41FA5}">
                      <a16:colId xmlns:a16="http://schemas.microsoft.com/office/drawing/2014/main" val="20004"/>
                    </a:ext>
                  </a:extLst>
                </a:gridCol>
                <a:gridCol w="773253">
                  <a:extLst>
                    <a:ext uri="{9D8B030D-6E8A-4147-A177-3AD203B41FA5}">
                      <a16:colId xmlns:a16="http://schemas.microsoft.com/office/drawing/2014/main" val="20005"/>
                    </a:ext>
                  </a:extLst>
                </a:gridCol>
                <a:gridCol w="773801">
                  <a:extLst>
                    <a:ext uri="{9D8B030D-6E8A-4147-A177-3AD203B41FA5}">
                      <a16:colId xmlns:a16="http://schemas.microsoft.com/office/drawing/2014/main" val="20006"/>
                    </a:ext>
                  </a:extLst>
                </a:gridCol>
                <a:gridCol w="773801">
                  <a:extLst>
                    <a:ext uri="{9D8B030D-6E8A-4147-A177-3AD203B41FA5}">
                      <a16:colId xmlns:a16="http://schemas.microsoft.com/office/drawing/2014/main" val="20007"/>
                    </a:ext>
                  </a:extLst>
                </a:gridCol>
                <a:gridCol w="773253">
                  <a:extLst>
                    <a:ext uri="{9D8B030D-6E8A-4147-A177-3AD203B41FA5}">
                      <a16:colId xmlns:a16="http://schemas.microsoft.com/office/drawing/2014/main" val="20008"/>
                    </a:ext>
                  </a:extLst>
                </a:gridCol>
                <a:gridCol w="696311">
                  <a:extLst>
                    <a:ext uri="{9D8B030D-6E8A-4147-A177-3AD203B41FA5}">
                      <a16:colId xmlns:a16="http://schemas.microsoft.com/office/drawing/2014/main" val="20009"/>
                    </a:ext>
                  </a:extLst>
                </a:gridCol>
                <a:gridCol w="865478">
                  <a:extLst>
                    <a:ext uri="{9D8B030D-6E8A-4147-A177-3AD203B41FA5}">
                      <a16:colId xmlns:a16="http://schemas.microsoft.com/office/drawing/2014/main" val="20010"/>
                    </a:ext>
                  </a:extLst>
                </a:gridCol>
              </a:tblGrid>
              <a:tr h="165112">
                <a:tc rowSpan="4">
                  <a:txBody>
                    <a:bodyPr/>
                    <a:lstStyle/>
                    <a:p>
                      <a:pPr algn="just">
                        <a:spcAft>
                          <a:spcPts val="0"/>
                        </a:spcAft>
                      </a:pPr>
                      <a:r>
                        <a:rPr lang="zh-CN" sz="550" kern="0" dirty="0">
                          <a:solidFill>
                            <a:srgbClr val="000000"/>
                          </a:solidFill>
                          <a:latin typeface="Times New Roman"/>
                          <a:ea typeface="宋体"/>
                          <a:cs typeface="宋体"/>
                        </a:rPr>
                        <a:t>　</a:t>
                      </a:r>
                      <a:endParaRPr lang="zh-CN" sz="5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ctr">
                        <a:spcAft>
                          <a:spcPts val="0"/>
                        </a:spcAft>
                      </a:pPr>
                      <a:r>
                        <a:rPr lang="zh-CN" sz="550" kern="0" dirty="0">
                          <a:solidFill>
                            <a:srgbClr val="000000"/>
                          </a:solidFill>
                          <a:latin typeface="Times New Roman"/>
                          <a:ea typeface="等线"/>
                          <a:cs typeface="宋体"/>
                        </a:rPr>
                        <a:t>编号</a:t>
                      </a:r>
                      <a:endParaRPr lang="zh-CN" sz="5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8">
                  <a:txBody>
                    <a:bodyPr/>
                    <a:lstStyle/>
                    <a:p>
                      <a:pPr algn="ctr">
                        <a:spcAft>
                          <a:spcPts val="0"/>
                        </a:spcAft>
                      </a:pPr>
                      <a:r>
                        <a:rPr lang="zh-CN" sz="700" kern="0" dirty="0">
                          <a:solidFill>
                            <a:srgbClr val="000000"/>
                          </a:solidFill>
                          <a:latin typeface="Times New Roman"/>
                          <a:ea typeface="等线"/>
                          <a:cs typeface="宋体"/>
                        </a:rPr>
                        <a:t>普通专科生</a:t>
                      </a:r>
                      <a:endParaRPr lang="zh-CN" sz="70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4">
                  <a:txBody>
                    <a:bodyPr/>
                    <a:lstStyle/>
                    <a:p>
                      <a:pPr algn="ctr">
                        <a:spcAft>
                          <a:spcPts val="0"/>
                        </a:spcAft>
                      </a:pPr>
                      <a:r>
                        <a:rPr lang="zh-CN" sz="550" kern="0">
                          <a:solidFill>
                            <a:srgbClr val="000000"/>
                          </a:solidFill>
                          <a:latin typeface="Times New Roman"/>
                          <a:ea typeface="等线"/>
                          <a:cs typeface="宋体"/>
                        </a:rPr>
                        <a:t>普通预科生</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93104">
                <a:tc vMerge="1">
                  <a:txBody>
                    <a:bodyPr/>
                    <a:lstStyle/>
                    <a:p>
                      <a:endParaRPr lang="zh-CN" altLang="en-US"/>
                    </a:p>
                  </a:txBody>
                  <a:tcPr/>
                </a:tc>
                <a:tc vMerge="1">
                  <a:txBody>
                    <a:bodyPr/>
                    <a:lstStyle/>
                    <a:p>
                      <a:endParaRPr lang="zh-CN" altLang="en-US"/>
                    </a:p>
                  </a:txBody>
                  <a:tcPr/>
                </a:tc>
                <a:tc gridSpan="3">
                  <a:txBody>
                    <a:bodyPr/>
                    <a:lstStyle/>
                    <a:p>
                      <a:pPr algn="ctr">
                        <a:spcAft>
                          <a:spcPts val="0"/>
                        </a:spcAft>
                      </a:pPr>
                      <a:r>
                        <a:rPr lang="zh-CN" sz="550" kern="0">
                          <a:solidFill>
                            <a:srgbClr val="000000"/>
                          </a:solidFill>
                          <a:latin typeface="Times New Roman"/>
                          <a:ea typeface="等线"/>
                          <a:cs typeface="宋体"/>
                        </a:rPr>
                        <a:t>录取数</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550" kern="0">
                          <a:solidFill>
                            <a:srgbClr val="000000"/>
                          </a:solidFill>
                          <a:latin typeface="Times New Roman"/>
                          <a:ea typeface="等线"/>
                          <a:cs typeface="宋体"/>
                        </a:rPr>
                        <a:t>生源类别</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1"/>
                  </a:ext>
                </a:extLst>
              </a:tr>
              <a:tr h="93104">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550" kern="0">
                          <a:solidFill>
                            <a:srgbClr val="000000"/>
                          </a:solidFill>
                          <a:latin typeface="Times New Roman"/>
                          <a:ea typeface="等线"/>
                          <a:cs typeface="宋体"/>
                        </a:rPr>
                        <a:t>合计</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550" kern="0">
                          <a:solidFill>
                            <a:srgbClr val="000000"/>
                          </a:solidFill>
                          <a:latin typeface="Times New Roman"/>
                          <a:ea typeface="等线"/>
                          <a:cs typeface="宋体"/>
                        </a:rPr>
                        <a:t>其中</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550" kern="0">
                          <a:solidFill>
                            <a:srgbClr val="000000"/>
                          </a:solidFill>
                          <a:latin typeface="Times New Roman"/>
                          <a:ea typeface="等线"/>
                          <a:cs typeface="宋体"/>
                        </a:rPr>
                        <a:t>普通高中</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550" kern="0">
                          <a:solidFill>
                            <a:srgbClr val="000000"/>
                          </a:solidFill>
                          <a:latin typeface="Times New Roman"/>
                          <a:ea typeface="等线"/>
                          <a:cs typeface="宋体"/>
                        </a:rPr>
                        <a:t>中职</a:t>
                      </a:r>
                      <a:r>
                        <a:rPr lang="zh-CN" sz="550" kern="0">
                          <a:solidFill>
                            <a:srgbClr val="000000"/>
                          </a:solidFill>
                          <a:latin typeface="Times New Roman"/>
                          <a:ea typeface="宋体"/>
                          <a:cs typeface="宋体"/>
                        </a:rPr>
                        <a:t> </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550" kern="0">
                          <a:solidFill>
                            <a:srgbClr val="000000"/>
                          </a:solidFill>
                          <a:latin typeface="Times New Roman"/>
                          <a:ea typeface="等线"/>
                          <a:cs typeface="宋体"/>
                        </a:rPr>
                        <a:t>其他</a:t>
                      </a:r>
                      <a:r>
                        <a:rPr lang="zh-CN" sz="550" kern="0">
                          <a:solidFill>
                            <a:srgbClr val="000000"/>
                          </a:solidFill>
                          <a:latin typeface="Times New Roman"/>
                          <a:ea typeface="宋体"/>
                          <a:cs typeface="宋体"/>
                        </a:rPr>
                        <a:t> </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2"/>
                  </a:ext>
                </a:extLst>
              </a:tr>
              <a:tr h="15362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just">
                        <a:spcAft>
                          <a:spcPts val="0"/>
                        </a:spcAft>
                      </a:pPr>
                      <a:r>
                        <a:rPr lang="zh-CN" sz="550" kern="0" dirty="0">
                          <a:solidFill>
                            <a:srgbClr val="000000"/>
                          </a:solidFill>
                          <a:latin typeface="Times New Roman"/>
                          <a:ea typeface="等线"/>
                          <a:cs typeface="宋体"/>
                        </a:rPr>
                        <a:t>预科生转入</a:t>
                      </a:r>
                      <a:endParaRPr lang="zh-CN" sz="5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550" kern="0">
                          <a:solidFill>
                            <a:srgbClr val="000000"/>
                          </a:solidFill>
                          <a:latin typeface="Times New Roman"/>
                          <a:ea typeface="等线"/>
                          <a:cs typeface="宋体"/>
                        </a:rPr>
                        <a:t>五年制高职转入</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550" kern="0">
                          <a:solidFill>
                            <a:srgbClr val="000000"/>
                          </a:solidFill>
                          <a:latin typeface="Times New Roman"/>
                          <a:ea typeface="等线"/>
                          <a:cs typeface="宋体"/>
                        </a:rPr>
                        <a:t>应届毕业生</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550" kern="0">
                          <a:solidFill>
                            <a:srgbClr val="000000"/>
                          </a:solidFill>
                          <a:latin typeface="Times New Roman"/>
                          <a:ea typeface="等线"/>
                          <a:cs typeface="宋体"/>
                        </a:rPr>
                        <a:t>往届毕业生</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550" kern="0">
                          <a:solidFill>
                            <a:srgbClr val="000000"/>
                          </a:solidFill>
                          <a:latin typeface="Times New Roman"/>
                          <a:ea typeface="等线"/>
                          <a:cs typeface="宋体"/>
                        </a:rPr>
                        <a:t>应届毕业生</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550" kern="0">
                          <a:solidFill>
                            <a:srgbClr val="000000"/>
                          </a:solidFill>
                          <a:latin typeface="Times New Roman"/>
                          <a:ea typeface="等线"/>
                          <a:cs typeface="宋体"/>
                        </a:rPr>
                        <a:t>往届毕业生</a:t>
                      </a:r>
                      <a:endParaRPr lang="zh-CN" sz="5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3"/>
                  </a:ext>
                </a:extLst>
              </a:tr>
              <a:tr h="93104">
                <a:tc>
                  <a:txBody>
                    <a:bodyPr/>
                    <a:lstStyle/>
                    <a:p>
                      <a:pPr algn="ctr">
                        <a:spcAft>
                          <a:spcPts val="0"/>
                        </a:spcAft>
                      </a:pPr>
                      <a:r>
                        <a:rPr lang="zh-CN" sz="650" kern="0" dirty="0">
                          <a:solidFill>
                            <a:srgbClr val="000000"/>
                          </a:solidFill>
                          <a:latin typeface="Times New Roman"/>
                          <a:ea typeface="等线"/>
                          <a:cs typeface="宋体"/>
                        </a:rPr>
                        <a:t>甲</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乙</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93104">
                <a:tc>
                  <a:txBody>
                    <a:bodyPr/>
                    <a:lstStyle/>
                    <a:p>
                      <a:pPr algn="ctr">
                        <a:spcAft>
                          <a:spcPts val="0"/>
                        </a:spcAft>
                      </a:pPr>
                      <a:r>
                        <a:rPr lang="zh-CN" sz="650" kern="0" dirty="0">
                          <a:solidFill>
                            <a:srgbClr val="000000"/>
                          </a:solidFill>
                          <a:latin typeface="Times New Roman"/>
                          <a:ea typeface="等线"/>
                          <a:cs typeface="宋体"/>
                        </a:rPr>
                        <a:t>总计</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93104">
                <a:tc>
                  <a:txBody>
                    <a:bodyPr/>
                    <a:lstStyle/>
                    <a:p>
                      <a:pPr algn="ctr">
                        <a:spcAft>
                          <a:spcPts val="0"/>
                        </a:spcAft>
                      </a:pPr>
                      <a:r>
                        <a:rPr lang="zh-CN" sz="650" kern="100" dirty="0">
                          <a:latin typeface="Times New Roman"/>
                          <a:ea typeface="宋体"/>
                        </a:rPr>
                        <a:t>北京</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93104">
                <a:tc>
                  <a:txBody>
                    <a:bodyPr/>
                    <a:lstStyle/>
                    <a:p>
                      <a:pPr algn="ctr">
                        <a:spcAft>
                          <a:spcPts val="0"/>
                        </a:spcAft>
                      </a:pPr>
                      <a:r>
                        <a:rPr lang="zh-CN" sz="650" kern="100" dirty="0">
                          <a:latin typeface="Times New Roman"/>
                          <a:ea typeface="宋体"/>
                        </a:rPr>
                        <a:t>天津</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dirty="0">
                          <a:solidFill>
                            <a:srgbClr val="000000"/>
                          </a:solidFill>
                          <a:latin typeface="宋体"/>
                          <a:ea typeface="宋体"/>
                          <a:cs typeface="宋体"/>
                        </a:rPr>
                        <a:t>3</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93104">
                <a:tc>
                  <a:txBody>
                    <a:bodyPr/>
                    <a:lstStyle/>
                    <a:p>
                      <a:pPr algn="ctr">
                        <a:spcAft>
                          <a:spcPts val="0"/>
                        </a:spcAft>
                      </a:pPr>
                      <a:r>
                        <a:rPr lang="zh-CN" sz="650" kern="100" dirty="0">
                          <a:latin typeface="Times New Roman"/>
                          <a:ea typeface="宋体"/>
                        </a:rPr>
                        <a:t>河北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dirty="0">
                          <a:solidFill>
                            <a:srgbClr val="000000"/>
                          </a:solidFill>
                          <a:latin typeface="宋体"/>
                          <a:ea typeface="宋体"/>
                          <a:cs typeface="宋体"/>
                        </a:rPr>
                        <a:t>4</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93104">
                <a:tc>
                  <a:txBody>
                    <a:bodyPr/>
                    <a:lstStyle/>
                    <a:p>
                      <a:pPr algn="ctr">
                        <a:spcAft>
                          <a:spcPts val="0"/>
                        </a:spcAft>
                      </a:pPr>
                      <a:r>
                        <a:rPr lang="zh-CN" sz="650" kern="100" dirty="0">
                          <a:latin typeface="Times New Roman"/>
                          <a:ea typeface="宋体"/>
                        </a:rPr>
                        <a:t>山西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93104">
                <a:tc>
                  <a:txBody>
                    <a:bodyPr/>
                    <a:lstStyle/>
                    <a:p>
                      <a:pPr algn="ctr">
                        <a:spcAft>
                          <a:spcPts val="0"/>
                        </a:spcAft>
                      </a:pPr>
                      <a:r>
                        <a:rPr lang="zh-CN" sz="650" kern="100">
                          <a:latin typeface="Times New Roman"/>
                          <a:ea typeface="宋体"/>
                        </a:rPr>
                        <a:t>内蒙古</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93104">
                <a:tc>
                  <a:txBody>
                    <a:bodyPr/>
                    <a:lstStyle/>
                    <a:p>
                      <a:pPr algn="ctr">
                        <a:spcAft>
                          <a:spcPts val="0"/>
                        </a:spcAft>
                      </a:pPr>
                      <a:r>
                        <a:rPr lang="zh-CN" sz="650" kern="100">
                          <a:latin typeface="Times New Roman"/>
                          <a:ea typeface="宋体"/>
                        </a:rPr>
                        <a:t>辽宁</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93104">
                <a:tc>
                  <a:txBody>
                    <a:bodyPr/>
                    <a:lstStyle/>
                    <a:p>
                      <a:pPr algn="ctr">
                        <a:spcAft>
                          <a:spcPts val="0"/>
                        </a:spcAft>
                      </a:pPr>
                      <a:r>
                        <a:rPr lang="zh-CN" sz="650" kern="100">
                          <a:latin typeface="Times New Roman"/>
                          <a:ea typeface="宋体"/>
                        </a:rPr>
                        <a:t>吉林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93104">
                <a:tc>
                  <a:txBody>
                    <a:bodyPr/>
                    <a:lstStyle/>
                    <a:p>
                      <a:pPr algn="ctr">
                        <a:spcAft>
                          <a:spcPts val="0"/>
                        </a:spcAft>
                      </a:pPr>
                      <a:r>
                        <a:rPr lang="zh-CN" sz="650" kern="100" dirty="0">
                          <a:latin typeface="Times New Roman"/>
                          <a:ea typeface="宋体"/>
                        </a:rPr>
                        <a:t>黑龙江</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93104">
                <a:tc>
                  <a:txBody>
                    <a:bodyPr/>
                    <a:lstStyle/>
                    <a:p>
                      <a:pPr algn="ctr">
                        <a:spcAft>
                          <a:spcPts val="0"/>
                        </a:spcAft>
                      </a:pPr>
                      <a:r>
                        <a:rPr lang="zh-CN" sz="650" kern="100" dirty="0">
                          <a:latin typeface="Times New Roman"/>
                          <a:ea typeface="宋体"/>
                        </a:rPr>
                        <a:t>上海</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93104">
                <a:tc>
                  <a:txBody>
                    <a:bodyPr/>
                    <a:lstStyle/>
                    <a:p>
                      <a:pPr algn="ctr">
                        <a:spcAft>
                          <a:spcPts val="0"/>
                        </a:spcAft>
                      </a:pPr>
                      <a:r>
                        <a:rPr lang="zh-CN" sz="650" kern="100">
                          <a:latin typeface="Times New Roman"/>
                          <a:ea typeface="宋体"/>
                        </a:rPr>
                        <a:t>江苏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93104">
                <a:tc>
                  <a:txBody>
                    <a:bodyPr/>
                    <a:lstStyle/>
                    <a:p>
                      <a:pPr algn="ctr">
                        <a:spcAft>
                          <a:spcPts val="0"/>
                        </a:spcAft>
                      </a:pPr>
                      <a:r>
                        <a:rPr lang="zh-CN" sz="650" kern="100" dirty="0">
                          <a:latin typeface="Times New Roman"/>
                          <a:ea typeface="宋体"/>
                        </a:rPr>
                        <a:t>浙江</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93104">
                <a:tc>
                  <a:txBody>
                    <a:bodyPr/>
                    <a:lstStyle/>
                    <a:p>
                      <a:pPr algn="ctr">
                        <a:spcAft>
                          <a:spcPts val="0"/>
                        </a:spcAft>
                      </a:pPr>
                      <a:r>
                        <a:rPr lang="zh-CN" sz="650" kern="100">
                          <a:latin typeface="Times New Roman"/>
                          <a:ea typeface="宋体"/>
                        </a:rPr>
                        <a:t>安徽</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93104">
                <a:tc>
                  <a:txBody>
                    <a:bodyPr/>
                    <a:lstStyle/>
                    <a:p>
                      <a:pPr algn="ctr">
                        <a:spcAft>
                          <a:spcPts val="0"/>
                        </a:spcAft>
                      </a:pPr>
                      <a:r>
                        <a:rPr lang="zh-CN" sz="650" kern="100">
                          <a:latin typeface="Times New Roman"/>
                          <a:ea typeface="宋体"/>
                        </a:rPr>
                        <a:t>福建</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93104">
                <a:tc>
                  <a:txBody>
                    <a:bodyPr/>
                    <a:lstStyle/>
                    <a:p>
                      <a:pPr algn="ctr">
                        <a:spcAft>
                          <a:spcPts val="0"/>
                        </a:spcAft>
                      </a:pPr>
                      <a:r>
                        <a:rPr lang="zh-CN" sz="650" kern="100">
                          <a:latin typeface="Times New Roman"/>
                          <a:ea typeface="宋体"/>
                        </a:rPr>
                        <a:t>江西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93104">
                <a:tc>
                  <a:txBody>
                    <a:bodyPr/>
                    <a:lstStyle/>
                    <a:p>
                      <a:pPr algn="ctr">
                        <a:spcAft>
                          <a:spcPts val="0"/>
                        </a:spcAft>
                      </a:pPr>
                      <a:r>
                        <a:rPr lang="zh-CN" sz="650" kern="100" dirty="0">
                          <a:latin typeface="Times New Roman"/>
                          <a:ea typeface="宋体"/>
                        </a:rPr>
                        <a:t>山东</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93104">
                <a:tc>
                  <a:txBody>
                    <a:bodyPr/>
                    <a:lstStyle/>
                    <a:p>
                      <a:pPr algn="ctr">
                        <a:spcAft>
                          <a:spcPts val="0"/>
                        </a:spcAft>
                      </a:pPr>
                      <a:r>
                        <a:rPr lang="zh-CN" sz="650" kern="100" dirty="0">
                          <a:latin typeface="Times New Roman"/>
                          <a:ea typeface="宋体"/>
                        </a:rPr>
                        <a:t>河南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93104">
                <a:tc>
                  <a:txBody>
                    <a:bodyPr/>
                    <a:lstStyle/>
                    <a:p>
                      <a:pPr algn="ctr">
                        <a:spcAft>
                          <a:spcPts val="0"/>
                        </a:spcAft>
                      </a:pPr>
                      <a:r>
                        <a:rPr lang="zh-CN" sz="650" kern="100" dirty="0">
                          <a:latin typeface="Times New Roman"/>
                          <a:ea typeface="宋体"/>
                        </a:rPr>
                        <a:t>湖北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93104">
                <a:tc>
                  <a:txBody>
                    <a:bodyPr/>
                    <a:lstStyle/>
                    <a:p>
                      <a:pPr algn="ctr">
                        <a:spcAft>
                          <a:spcPts val="0"/>
                        </a:spcAft>
                      </a:pPr>
                      <a:r>
                        <a:rPr lang="zh-CN" sz="650" kern="100" dirty="0">
                          <a:latin typeface="Times New Roman"/>
                          <a:ea typeface="宋体"/>
                        </a:rPr>
                        <a:t>湖南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93104">
                <a:tc>
                  <a:txBody>
                    <a:bodyPr/>
                    <a:lstStyle/>
                    <a:p>
                      <a:pPr algn="ctr">
                        <a:spcAft>
                          <a:spcPts val="0"/>
                        </a:spcAft>
                      </a:pPr>
                      <a:r>
                        <a:rPr lang="zh-CN" sz="650" kern="100" dirty="0">
                          <a:latin typeface="Times New Roman"/>
                          <a:ea typeface="宋体"/>
                        </a:rPr>
                        <a:t>广东</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93104">
                <a:tc>
                  <a:txBody>
                    <a:bodyPr/>
                    <a:lstStyle/>
                    <a:p>
                      <a:pPr algn="ctr">
                        <a:spcAft>
                          <a:spcPts val="0"/>
                        </a:spcAft>
                      </a:pPr>
                      <a:r>
                        <a:rPr lang="zh-CN" sz="650" kern="100" dirty="0">
                          <a:latin typeface="Times New Roman"/>
                          <a:ea typeface="宋体"/>
                        </a:rPr>
                        <a:t>广西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93104">
                <a:tc>
                  <a:txBody>
                    <a:bodyPr/>
                    <a:lstStyle/>
                    <a:p>
                      <a:pPr algn="ctr">
                        <a:spcAft>
                          <a:spcPts val="0"/>
                        </a:spcAft>
                      </a:pPr>
                      <a:r>
                        <a:rPr lang="zh-CN" sz="650" kern="100" dirty="0">
                          <a:latin typeface="Times New Roman"/>
                          <a:ea typeface="宋体"/>
                        </a:rPr>
                        <a:t>海南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93104">
                <a:tc>
                  <a:txBody>
                    <a:bodyPr/>
                    <a:lstStyle/>
                    <a:p>
                      <a:pPr algn="ctr">
                        <a:spcAft>
                          <a:spcPts val="0"/>
                        </a:spcAft>
                      </a:pPr>
                      <a:r>
                        <a:rPr lang="zh-CN" sz="650" kern="100" dirty="0">
                          <a:latin typeface="Times New Roman"/>
                          <a:ea typeface="宋体"/>
                        </a:rPr>
                        <a:t>重庆</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93104">
                <a:tc>
                  <a:txBody>
                    <a:bodyPr/>
                    <a:lstStyle/>
                    <a:p>
                      <a:pPr algn="ctr">
                        <a:spcAft>
                          <a:spcPts val="0"/>
                        </a:spcAft>
                      </a:pPr>
                      <a:r>
                        <a:rPr lang="zh-CN" sz="650" kern="100">
                          <a:latin typeface="Times New Roman"/>
                          <a:ea typeface="宋体"/>
                        </a:rPr>
                        <a:t>四川</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93104">
                <a:tc>
                  <a:txBody>
                    <a:bodyPr/>
                    <a:lstStyle/>
                    <a:p>
                      <a:pPr algn="ctr">
                        <a:spcAft>
                          <a:spcPts val="0"/>
                        </a:spcAft>
                      </a:pPr>
                      <a:r>
                        <a:rPr lang="zh-CN" sz="650" kern="100">
                          <a:latin typeface="Times New Roman"/>
                          <a:ea typeface="宋体"/>
                        </a:rPr>
                        <a:t>贵州</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93104">
                <a:tc>
                  <a:txBody>
                    <a:bodyPr/>
                    <a:lstStyle/>
                    <a:p>
                      <a:pPr algn="ctr">
                        <a:spcAft>
                          <a:spcPts val="0"/>
                        </a:spcAft>
                      </a:pPr>
                      <a:r>
                        <a:rPr lang="zh-CN" sz="650" kern="100" dirty="0">
                          <a:latin typeface="Times New Roman"/>
                          <a:ea typeface="宋体"/>
                        </a:rPr>
                        <a:t>云南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93104">
                <a:tc>
                  <a:txBody>
                    <a:bodyPr/>
                    <a:lstStyle/>
                    <a:p>
                      <a:pPr algn="ctr">
                        <a:spcAft>
                          <a:spcPts val="0"/>
                        </a:spcAft>
                      </a:pPr>
                      <a:r>
                        <a:rPr lang="zh-CN" sz="650" kern="100" dirty="0">
                          <a:latin typeface="Times New Roman"/>
                          <a:ea typeface="宋体"/>
                        </a:rPr>
                        <a:t>西藏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93104">
                <a:tc>
                  <a:txBody>
                    <a:bodyPr/>
                    <a:lstStyle/>
                    <a:p>
                      <a:pPr algn="ctr">
                        <a:spcAft>
                          <a:spcPts val="0"/>
                        </a:spcAft>
                      </a:pPr>
                      <a:r>
                        <a:rPr lang="zh-CN" sz="650" kern="100" dirty="0">
                          <a:latin typeface="Times New Roman"/>
                          <a:ea typeface="宋体"/>
                        </a:rPr>
                        <a:t>陕西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93104">
                <a:tc>
                  <a:txBody>
                    <a:bodyPr/>
                    <a:lstStyle/>
                    <a:p>
                      <a:pPr algn="ctr">
                        <a:spcAft>
                          <a:spcPts val="0"/>
                        </a:spcAft>
                      </a:pPr>
                      <a:r>
                        <a:rPr lang="zh-CN" sz="650" kern="100" dirty="0">
                          <a:latin typeface="Times New Roman"/>
                          <a:ea typeface="宋体"/>
                        </a:rPr>
                        <a:t>甘肃</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93104">
                <a:tc>
                  <a:txBody>
                    <a:bodyPr/>
                    <a:lstStyle/>
                    <a:p>
                      <a:pPr algn="ctr">
                        <a:spcAft>
                          <a:spcPts val="0"/>
                        </a:spcAft>
                      </a:pPr>
                      <a:r>
                        <a:rPr lang="zh-CN" sz="650" kern="100">
                          <a:latin typeface="Times New Roman"/>
                          <a:ea typeface="宋体"/>
                        </a:rPr>
                        <a:t>青海</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93104">
                <a:tc>
                  <a:txBody>
                    <a:bodyPr/>
                    <a:lstStyle/>
                    <a:p>
                      <a:pPr algn="ctr">
                        <a:spcAft>
                          <a:spcPts val="0"/>
                        </a:spcAft>
                      </a:pPr>
                      <a:r>
                        <a:rPr lang="zh-CN" sz="650" kern="100" dirty="0">
                          <a:latin typeface="Times New Roman"/>
                          <a:ea typeface="宋体"/>
                        </a:rPr>
                        <a:t>宁夏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93104">
                <a:tc>
                  <a:txBody>
                    <a:bodyPr/>
                    <a:lstStyle/>
                    <a:p>
                      <a:pPr algn="ctr">
                        <a:spcAft>
                          <a:spcPts val="0"/>
                        </a:spcAft>
                      </a:pPr>
                      <a:r>
                        <a:rPr lang="zh-CN" sz="650" kern="100" dirty="0">
                          <a:latin typeface="Times New Roman"/>
                          <a:ea typeface="宋体"/>
                        </a:rPr>
                        <a:t>新疆</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r h="93104">
                <a:tc>
                  <a:txBody>
                    <a:bodyPr/>
                    <a:lstStyle/>
                    <a:p>
                      <a:pPr algn="ctr">
                        <a:spcAft>
                          <a:spcPts val="0"/>
                        </a:spcAft>
                      </a:pPr>
                      <a:r>
                        <a:rPr lang="zh-CN" sz="650" kern="0" dirty="0">
                          <a:solidFill>
                            <a:srgbClr val="000000"/>
                          </a:solidFill>
                          <a:latin typeface="Times New Roman"/>
                          <a:ea typeface="等线"/>
                          <a:cs typeface="宋体"/>
                        </a:rPr>
                        <a:t>内地新疆班</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7"/>
                  </a:ext>
                </a:extLst>
              </a:tr>
              <a:tr h="93104">
                <a:tc>
                  <a:txBody>
                    <a:bodyPr/>
                    <a:lstStyle/>
                    <a:p>
                      <a:pPr algn="ctr">
                        <a:spcAft>
                          <a:spcPts val="0"/>
                        </a:spcAft>
                      </a:pPr>
                      <a:r>
                        <a:rPr lang="zh-CN" sz="650" kern="0" dirty="0">
                          <a:solidFill>
                            <a:srgbClr val="000000"/>
                          </a:solidFill>
                          <a:latin typeface="Times New Roman"/>
                          <a:ea typeface="等线"/>
                          <a:cs typeface="宋体"/>
                        </a:rPr>
                        <a:t>内地西藏班</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8"/>
                  </a:ext>
                </a:extLst>
              </a:tr>
              <a:tr h="93104">
                <a:tc>
                  <a:txBody>
                    <a:bodyPr/>
                    <a:lstStyle/>
                    <a:p>
                      <a:pPr algn="ctr">
                        <a:spcAft>
                          <a:spcPts val="0"/>
                        </a:spcAft>
                      </a:pPr>
                      <a:r>
                        <a:rPr lang="zh-CN" sz="650" kern="0" dirty="0">
                          <a:solidFill>
                            <a:srgbClr val="000000"/>
                          </a:solidFill>
                          <a:latin typeface="Times New Roman"/>
                          <a:ea typeface="宋体"/>
                          <a:cs typeface="宋体"/>
                        </a:rPr>
                        <a:t>香港</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9"/>
                  </a:ext>
                </a:extLst>
              </a:tr>
              <a:tr h="93104">
                <a:tc>
                  <a:txBody>
                    <a:bodyPr/>
                    <a:lstStyle/>
                    <a:p>
                      <a:pPr algn="ctr">
                        <a:spcAft>
                          <a:spcPts val="0"/>
                        </a:spcAft>
                      </a:pPr>
                      <a:r>
                        <a:rPr lang="zh-CN" sz="650" kern="0" dirty="0">
                          <a:solidFill>
                            <a:srgbClr val="000000"/>
                          </a:solidFill>
                          <a:latin typeface="Times New Roman"/>
                          <a:ea typeface="宋体"/>
                          <a:cs typeface="宋体"/>
                        </a:rPr>
                        <a:t>澳门</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0"/>
                  </a:ext>
                </a:extLst>
              </a:tr>
              <a:tr h="93104">
                <a:tc>
                  <a:txBody>
                    <a:bodyPr/>
                    <a:lstStyle/>
                    <a:p>
                      <a:pPr algn="ctr">
                        <a:spcAft>
                          <a:spcPts val="0"/>
                        </a:spcAft>
                      </a:pPr>
                      <a:r>
                        <a:rPr lang="zh-CN" sz="650" kern="0" dirty="0">
                          <a:solidFill>
                            <a:srgbClr val="000000"/>
                          </a:solidFill>
                          <a:latin typeface="Times New Roman"/>
                          <a:ea typeface="宋体"/>
                          <a:cs typeface="宋体"/>
                        </a:rPr>
                        <a:t>台湾</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1"/>
                  </a:ext>
                </a:extLst>
              </a:tr>
              <a:tr h="93104">
                <a:tc>
                  <a:txBody>
                    <a:bodyPr/>
                    <a:lstStyle/>
                    <a:p>
                      <a:pPr algn="ctr">
                        <a:spcAft>
                          <a:spcPts val="0"/>
                        </a:spcAft>
                      </a:pPr>
                      <a:r>
                        <a:rPr lang="zh-CN" sz="650" kern="0" dirty="0">
                          <a:solidFill>
                            <a:srgbClr val="000000"/>
                          </a:solidFill>
                          <a:latin typeface="Times New Roman"/>
                          <a:ea typeface="宋体"/>
                          <a:cs typeface="宋体"/>
                        </a:rPr>
                        <a:t>华侨</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2"/>
                  </a:ext>
                </a:extLst>
              </a:tr>
            </a:tbl>
          </a:graphicData>
        </a:graphic>
      </p:graphicFrame>
      <p:sp>
        <p:nvSpPr>
          <p:cNvPr id="63489" name="Rectangle 1"/>
          <p:cNvSpPr>
            <a:spLocks noChangeArrowheads="1"/>
          </p:cNvSpPr>
          <p:nvPr/>
        </p:nvSpPr>
        <p:spPr bwMode="auto">
          <a:xfrm>
            <a:off x="539552" y="483518"/>
            <a:ext cx="8004114"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高基</a:t>
            </a:r>
            <a:r>
              <a:rPr kumimoji="0" lang="en-US" alt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941 </a:t>
            </a:r>
            <a:r>
              <a:rPr kumimoji="0" lang="zh-CN" altLang="en-US"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普通专科生、普通预科生录取来源情况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2051720" y="4011910"/>
            <a:ext cx="5832648" cy="648072"/>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400" b="1" dirty="0">
                <a:latin typeface="楷体" pitchFamily="49" charset="-122"/>
                <a:ea typeface="楷体" pitchFamily="49" charset="-122"/>
              </a:rPr>
              <a:t>本表数据来源于学校当年在各省、（自治区、直辖市）招生委员会办理新生录取备案手续（录检表）的原始录取数据。</a:t>
            </a:r>
            <a:endParaRPr kumimoji="0" lang="zh-CN" altLang="zh-CN" sz="3600" b="1" i="0" u="none" strike="noStrike" cap="none" normalizeH="0" baseline="0" dirty="0">
              <a:ln>
                <a:noFill/>
              </a:ln>
              <a:solidFill>
                <a:schemeClr val="bg1"/>
              </a:solidFill>
              <a:effectLst/>
              <a:latin typeface="楷体" pitchFamily="49" charset="-122"/>
              <a:ea typeface="楷体" pitchFamily="49" charset="-122"/>
              <a:cs typeface="宋体" pitchFamily="2" charset="-122"/>
            </a:endParaRPr>
          </a:p>
        </p:txBody>
      </p:sp>
      <p:sp>
        <p:nvSpPr>
          <p:cNvPr id="6" name="AutoShape 2"/>
          <p:cNvSpPr>
            <a:spLocks noChangeArrowheads="1"/>
          </p:cNvSpPr>
          <p:nvPr/>
        </p:nvSpPr>
        <p:spPr bwMode="auto">
          <a:xfrm flipH="1">
            <a:off x="1619672" y="2211710"/>
            <a:ext cx="1512168" cy="1440160"/>
          </a:xfrm>
          <a:prstGeom prst="wedgeRoundRectCallout">
            <a:avLst>
              <a:gd name="adj1" fmla="val 908"/>
              <a:gd name="adj2" fmla="val -11533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50" b="1" dirty="0">
                <a:solidFill>
                  <a:srgbClr val="FF0000"/>
                </a:solidFill>
                <a:latin typeface="楷体" pitchFamily="49" charset="-122"/>
                <a:ea typeface="楷体" pitchFamily="49" charset="-122"/>
              </a:rPr>
              <a:t>预科生转入：</a:t>
            </a:r>
            <a:r>
              <a:rPr lang="zh-CN" altLang="zh-CN" sz="1050" b="1" dirty="0">
                <a:latin typeface="楷体" pitchFamily="49" charset="-122"/>
                <a:ea typeface="楷体" pitchFamily="49" charset="-122"/>
              </a:rPr>
              <a:t>是指普通预科生经过</a:t>
            </a:r>
            <a:r>
              <a:rPr lang="en-US" altLang="zh-CN" sz="1050" b="1" dirty="0">
                <a:latin typeface="楷体" pitchFamily="49" charset="-122"/>
                <a:ea typeface="楷体" pitchFamily="49" charset="-122"/>
              </a:rPr>
              <a:t>1-2</a:t>
            </a:r>
            <a:r>
              <a:rPr lang="zh-CN" altLang="zh-CN" sz="1050" b="1" dirty="0">
                <a:latin typeface="楷体" pitchFamily="49" charset="-122"/>
                <a:ea typeface="楷体" pitchFamily="49" charset="-122"/>
              </a:rPr>
              <a:t>年的文化补习，合格者转入本专科阶段学习的学生数，占用招生单位当年招生计划。</a:t>
            </a:r>
          </a:p>
        </p:txBody>
      </p:sp>
      <p:sp>
        <p:nvSpPr>
          <p:cNvPr id="7" name="AutoShape 2"/>
          <p:cNvSpPr>
            <a:spLocks noChangeArrowheads="1"/>
          </p:cNvSpPr>
          <p:nvPr/>
        </p:nvSpPr>
        <p:spPr bwMode="auto">
          <a:xfrm flipH="1">
            <a:off x="4283968" y="2211710"/>
            <a:ext cx="1296144" cy="1440160"/>
          </a:xfrm>
          <a:prstGeom prst="wedgeRoundRectCallout">
            <a:avLst>
              <a:gd name="adj1" fmla="val -94248"/>
              <a:gd name="adj2" fmla="val -12303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中职：</a:t>
            </a:r>
            <a:r>
              <a:rPr lang="zh-CN" altLang="zh-CN" sz="1200" b="1" dirty="0">
                <a:latin typeface="楷体" pitchFamily="49" charset="-122"/>
                <a:ea typeface="楷体" pitchFamily="49" charset="-122"/>
              </a:rPr>
              <a:t>填报中等师范毕业、其他中等专业学校毕业、职业高中毕业和技工学校毕业的学生</a:t>
            </a:r>
          </a:p>
        </p:txBody>
      </p:sp>
      <p:sp>
        <p:nvSpPr>
          <p:cNvPr id="8" name="AutoShape 2"/>
          <p:cNvSpPr>
            <a:spLocks noChangeArrowheads="1"/>
          </p:cNvSpPr>
          <p:nvPr/>
        </p:nvSpPr>
        <p:spPr bwMode="auto">
          <a:xfrm flipH="1">
            <a:off x="3203848" y="2211710"/>
            <a:ext cx="1008112" cy="1440160"/>
          </a:xfrm>
          <a:prstGeom prst="wedgeRoundRectCallout">
            <a:avLst>
              <a:gd name="adj1" fmla="val -58692"/>
              <a:gd name="adj2" fmla="val -12495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普通高中：</a:t>
            </a:r>
            <a:r>
              <a:rPr lang="zh-CN" altLang="zh-CN" sz="1200" b="1" dirty="0">
                <a:latin typeface="楷体" pitchFamily="49" charset="-122"/>
                <a:ea typeface="楷体" pitchFamily="49" charset="-122"/>
              </a:rPr>
              <a:t>填报普通高中学校毕业的学生</a:t>
            </a:r>
            <a:r>
              <a:rPr lang="zh-CN" altLang="en-US" sz="1200" b="1" dirty="0">
                <a:latin typeface="楷体" pitchFamily="49" charset="-122"/>
                <a:ea typeface="楷体" pitchFamily="49" charset="-122"/>
              </a:rPr>
              <a:t>。</a:t>
            </a:r>
            <a:endParaRPr lang="zh-CN" altLang="zh-CN" sz="1200" b="1" dirty="0">
              <a:latin typeface="楷体" pitchFamily="49" charset="-122"/>
              <a:ea typeface="楷体" pitchFamily="49" charset="-122"/>
            </a:endParaRPr>
          </a:p>
        </p:txBody>
      </p:sp>
      <p:sp>
        <p:nvSpPr>
          <p:cNvPr id="9" name="AutoShape 2"/>
          <p:cNvSpPr>
            <a:spLocks noChangeArrowheads="1"/>
          </p:cNvSpPr>
          <p:nvPr/>
        </p:nvSpPr>
        <p:spPr bwMode="auto">
          <a:xfrm flipH="1">
            <a:off x="5652120" y="2211710"/>
            <a:ext cx="2304256" cy="1440160"/>
          </a:xfrm>
          <a:prstGeom prst="wedgeRoundRectCallout">
            <a:avLst>
              <a:gd name="adj1" fmla="val -15814"/>
              <a:gd name="adj2" fmla="val -11533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100" b="1" dirty="0">
                <a:solidFill>
                  <a:srgbClr val="FF0000"/>
                </a:solidFill>
                <a:latin typeface="楷体" pitchFamily="49" charset="-122"/>
                <a:ea typeface="楷体" pitchFamily="49" charset="-122"/>
              </a:rPr>
              <a:t>其他：</a:t>
            </a:r>
            <a:r>
              <a:rPr lang="zh-CN" altLang="zh-CN" sz="1100" b="1" dirty="0">
                <a:latin typeface="楷体" pitchFamily="49" charset="-122"/>
                <a:ea typeface="楷体" pitchFamily="49" charset="-122"/>
              </a:rPr>
              <a:t>填报具有高级中等教育以上同等学力进入普通高等教育专科层次学习的学生，包含五年制转段、预科生转入等参加非普通高等学校招生全国统一考试录取入学的学生。不含上海、天津、山东的春季录取数。</a:t>
            </a:r>
          </a:p>
        </p:txBody>
      </p:sp>
      <p:sp>
        <p:nvSpPr>
          <p:cNvPr id="10" name="AutoShape 2"/>
          <p:cNvSpPr>
            <a:spLocks noChangeArrowheads="1"/>
          </p:cNvSpPr>
          <p:nvPr/>
        </p:nvSpPr>
        <p:spPr bwMode="auto">
          <a:xfrm flipH="1">
            <a:off x="8028384" y="2211710"/>
            <a:ext cx="1008112" cy="1440160"/>
          </a:xfrm>
          <a:prstGeom prst="wedgeRoundRectCallout">
            <a:avLst>
              <a:gd name="adj1" fmla="val 7270"/>
              <a:gd name="adj2" fmla="val -12880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普通预科生：</a:t>
            </a:r>
            <a:r>
              <a:rPr lang="zh-CN" altLang="zh-CN" sz="1200" b="1" dirty="0">
                <a:latin typeface="楷体" pitchFamily="49" charset="-122"/>
                <a:ea typeface="楷体" pitchFamily="49" charset="-122"/>
              </a:rPr>
              <a:t>填报实际录取的普通预科生数。</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67544" y="51470"/>
            <a:ext cx="5958408"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942 </a:t>
            </a:r>
            <a:r>
              <a:rPr lang="zh-CN" altLang="zh-CN" sz="2000" dirty="0">
                <a:solidFill>
                  <a:schemeClr val="bg1"/>
                </a:solidFill>
                <a:latin typeface="黑体" pitchFamily="49" charset="-122"/>
                <a:ea typeface="黑体" pitchFamily="49" charset="-122"/>
              </a:rPr>
              <a:t>普通本科生、普通预科生录取来源情况</a:t>
            </a:r>
          </a:p>
        </p:txBody>
      </p:sp>
      <p:graphicFrame>
        <p:nvGraphicFramePr>
          <p:cNvPr id="3" name="表格 2"/>
          <p:cNvGraphicFramePr>
            <a:graphicFrameLocks noGrp="1"/>
          </p:cNvGraphicFramePr>
          <p:nvPr/>
        </p:nvGraphicFramePr>
        <p:xfrm>
          <a:off x="395532" y="699542"/>
          <a:ext cx="8424939" cy="4370434"/>
        </p:xfrm>
        <a:graphic>
          <a:graphicData uri="http://schemas.openxmlformats.org/drawingml/2006/table">
            <a:tbl>
              <a:tblPr/>
              <a:tblGrid>
                <a:gridCol w="714799">
                  <a:extLst>
                    <a:ext uri="{9D8B030D-6E8A-4147-A177-3AD203B41FA5}">
                      <a16:colId xmlns:a16="http://schemas.microsoft.com/office/drawing/2014/main" val="20000"/>
                    </a:ext>
                  </a:extLst>
                </a:gridCol>
                <a:gridCol w="398591">
                  <a:extLst>
                    <a:ext uri="{9D8B030D-6E8A-4147-A177-3AD203B41FA5}">
                      <a16:colId xmlns:a16="http://schemas.microsoft.com/office/drawing/2014/main" val="20001"/>
                    </a:ext>
                  </a:extLst>
                </a:gridCol>
                <a:gridCol w="600915">
                  <a:extLst>
                    <a:ext uri="{9D8B030D-6E8A-4147-A177-3AD203B41FA5}">
                      <a16:colId xmlns:a16="http://schemas.microsoft.com/office/drawing/2014/main" val="20002"/>
                    </a:ext>
                  </a:extLst>
                </a:gridCol>
                <a:gridCol w="429485">
                  <a:extLst>
                    <a:ext uri="{9D8B030D-6E8A-4147-A177-3AD203B41FA5}">
                      <a16:colId xmlns:a16="http://schemas.microsoft.com/office/drawing/2014/main" val="20003"/>
                    </a:ext>
                  </a:extLst>
                </a:gridCol>
                <a:gridCol w="429485">
                  <a:extLst>
                    <a:ext uri="{9D8B030D-6E8A-4147-A177-3AD203B41FA5}">
                      <a16:colId xmlns:a16="http://schemas.microsoft.com/office/drawing/2014/main" val="20004"/>
                    </a:ext>
                  </a:extLst>
                </a:gridCol>
                <a:gridCol w="690569">
                  <a:extLst>
                    <a:ext uri="{9D8B030D-6E8A-4147-A177-3AD203B41FA5}">
                      <a16:colId xmlns:a16="http://schemas.microsoft.com/office/drawing/2014/main" val="20005"/>
                    </a:ext>
                  </a:extLst>
                </a:gridCol>
                <a:gridCol w="690569">
                  <a:extLst>
                    <a:ext uri="{9D8B030D-6E8A-4147-A177-3AD203B41FA5}">
                      <a16:colId xmlns:a16="http://schemas.microsoft.com/office/drawing/2014/main" val="20006"/>
                    </a:ext>
                  </a:extLst>
                </a:gridCol>
                <a:gridCol w="690569">
                  <a:extLst>
                    <a:ext uri="{9D8B030D-6E8A-4147-A177-3AD203B41FA5}">
                      <a16:colId xmlns:a16="http://schemas.microsoft.com/office/drawing/2014/main" val="20007"/>
                    </a:ext>
                  </a:extLst>
                </a:gridCol>
                <a:gridCol w="688147">
                  <a:extLst>
                    <a:ext uri="{9D8B030D-6E8A-4147-A177-3AD203B41FA5}">
                      <a16:colId xmlns:a16="http://schemas.microsoft.com/office/drawing/2014/main" val="20008"/>
                    </a:ext>
                  </a:extLst>
                </a:gridCol>
                <a:gridCol w="690569">
                  <a:extLst>
                    <a:ext uri="{9D8B030D-6E8A-4147-A177-3AD203B41FA5}">
                      <a16:colId xmlns:a16="http://schemas.microsoft.com/office/drawing/2014/main" val="20009"/>
                    </a:ext>
                  </a:extLst>
                </a:gridCol>
                <a:gridCol w="690569">
                  <a:extLst>
                    <a:ext uri="{9D8B030D-6E8A-4147-A177-3AD203B41FA5}">
                      <a16:colId xmlns:a16="http://schemas.microsoft.com/office/drawing/2014/main" val="20010"/>
                    </a:ext>
                  </a:extLst>
                </a:gridCol>
                <a:gridCol w="690569">
                  <a:extLst>
                    <a:ext uri="{9D8B030D-6E8A-4147-A177-3AD203B41FA5}">
                      <a16:colId xmlns:a16="http://schemas.microsoft.com/office/drawing/2014/main" val="20011"/>
                    </a:ext>
                  </a:extLst>
                </a:gridCol>
                <a:gridCol w="515503">
                  <a:extLst>
                    <a:ext uri="{9D8B030D-6E8A-4147-A177-3AD203B41FA5}">
                      <a16:colId xmlns:a16="http://schemas.microsoft.com/office/drawing/2014/main" val="20012"/>
                    </a:ext>
                  </a:extLst>
                </a:gridCol>
                <a:gridCol w="504600">
                  <a:extLst>
                    <a:ext uri="{9D8B030D-6E8A-4147-A177-3AD203B41FA5}">
                      <a16:colId xmlns:a16="http://schemas.microsoft.com/office/drawing/2014/main" val="20013"/>
                    </a:ext>
                  </a:extLst>
                </a:gridCol>
              </a:tblGrid>
              <a:tr h="94179">
                <a:tc rowSpan="4">
                  <a:txBody>
                    <a:bodyPr/>
                    <a:lstStyle/>
                    <a:p>
                      <a:pPr algn="just">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just">
                        <a:spcAft>
                          <a:spcPts val="0"/>
                        </a:spcAft>
                      </a:pPr>
                      <a:r>
                        <a:rPr lang="zh-CN" sz="650" kern="0" dirty="0">
                          <a:solidFill>
                            <a:srgbClr val="000000"/>
                          </a:solidFill>
                          <a:latin typeface="Times New Roman"/>
                          <a:ea typeface="等线"/>
                          <a:cs typeface="宋体"/>
                        </a:rPr>
                        <a:t>编号</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11">
                  <a:txBody>
                    <a:bodyPr/>
                    <a:lstStyle/>
                    <a:p>
                      <a:pPr algn="ctr">
                        <a:spcAft>
                          <a:spcPts val="0"/>
                        </a:spcAft>
                      </a:pPr>
                      <a:r>
                        <a:rPr lang="zh-CN" sz="650" kern="0" dirty="0">
                          <a:solidFill>
                            <a:srgbClr val="000000"/>
                          </a:solidFill>
                          <a:latin typeface="Times New Roman"/>
                          <a:ea typeface="等线"/>
                          <a:cs typeface="宋体"/>
                        </a:rPr>
                        <a:t>普通本科生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4">
                  <a:txBody>
                    <a:bodyPr/>
                    <a:lstStyle/>
                    <a:p>
                      <a:pPr algn="ctr">
                        <a:spcAft>
                          <a:spcPts val="0"/>
                        </a:spcAft>
                      </a:pPr>
                      <a:r>
                        <a:rPr lang="zh-CN" sz="650" kern="0">
                          <a:solidFill>
                            <a:srgbClr val="000000"/>
                          </a:solidFill>
                          <a:latin typeface="Times New Roman"/>
                          <a:ea typeface="等线"/>
                          <a:cs typeface="宋体"/>
                        </a:rPr>
                        <a:t>普通预科生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94179">
                <a:tc vMerge="1">
                  <a:txBody>
                    <a:bodyPr/>
                    <a:lstStyle/>
                    <a:p>
                      <a:endParaRPr lang="zh-CN" altLang="en-US"/>
                    </a:p>
                  </a:txBody>
                  <a:tcPr/>
                </a:tc>
                <a:tc vMerge="1">
                  <a:txBody>
                    <a:bodyPr/>
                    <a:lstStyle/>
                    <a:p>
                      <a:endParaRPr lang="zh-CN" altLang="en-US"/>
                    </a:p>
                  </a:txBody>
                  <a:tcPr/>
                </a:tc>
                <a:tc gridSpan="6">
                  <a:txBody>
                    <a:bodyPr/>
                    <a:lstStyle/>
                    <a:p>
                      <a:pPr algn="ctr">
                        <a:spcAft>
                          <a:spcPts val="0"/>
                        </a:spcAft>
                      </a:pPr>
                      <a:r>
                        <a:rPr lang="zh-CN" sz="650" kern="0" dirty="0">
                          <a:solidFill>
                            <a:srgbClr val="000000"/>
                          </a:solidFill>
                          <a:latin typeface="Times New Roman"/>
                          <a:ea typeface="等线"/>
                          <a:cs typeface="宋体"/>
                        </a:rPr>
                        <a:t>录取数</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650" kern="0" dirty="0">
                          <a:solidFill>
                            <a:srgbClr val="000000"/>
                          </a:solidFill>
                          <a:latin typeface="Times New Roman"/>
                          <a:ea typeface="等线"/>
                          <a:cs typeface="宋体"/>
                        </a:rPr>
                        <a:t>生源类别</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1"/>
                  </a:ext>
                </a:extLst>
              </a:tr>
              <a:tr h="94179">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650" kern="0">
                          <a:solidFill>
                            <a:srgbClr val="000000"/>
                          </a:solidFill>
                          <a:latin typeface="Times New Roman"/>
                          <a:ea typeface="等线"/>
                          <a:cs typeface="宋体"/>
                        </a:rPr>
                        <a:t>合计</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650" kern="0" dirty="0">
                          <a:solidFill>
                            <a:srgbClr val="000000"/>
                          </a:solidFill>
                          <a:latin typeface="Times New Roman"/>
                          <a:ea typeface="等线"/>
                          <a:cs typeface="宋体"/>
                        </a:rPr>
                        <a:t>其中：专项计划</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其中</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普通高中</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中职</a:t>
                      </a: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650" kern="0">
                          <a:solidFill>
                            <a:srgbClr val="000000"/>
                          </a:solidFill>
                          <a:latin typeface="Times New Roman"/>
                          <a:ea typeface="等线"/>
                          <a:cs typeface="宋体"/>
                        </a:rPr>
                        <a:t>其他</a:t>
                      </a: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2"/>
                  </a:ext>
                </a:extLst>
              </a:tr>
              <a:tr h="145304">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650" kern="0" dirty="0">
                          <a:solidFill>
                            <a:srgbClr val="000000"/>
                          </a:solidFill>
                          <a:latin typeface="Times New Roman"/>
                          <a:ea typeface="等线"/>
                          <a:cs typeface="宋体"/>
                        </a:rPr>
                        <a:t>国家专项</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地方专项</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高校专项</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650" kern="0">
                          <a:solidFill>
                            <a:srgbClr val="000000"/>
                          </a:solidFill>
                          <a:latin typeface="Times New Roman"/>
                          <a:ea typeface="等线"/>
                          <a:cs typeface="宋体"/>
                        </a:rPr>
                        <a:t>预科生转入</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650" kern="0">
                          <a:solidFill>
                            <a:srgbClr val="000000"/>
                          </a:solidFill>
                          <a:latin typeface="Times New Roman"/>
                          <a:ea typeface="等线"/>
                          <a:cs typeface="宋体"/>
                        </a:rPr>
                        <a:t>专升本学生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应届毕业生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往届毕业生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应届毕业生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往届毕业生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3"/>
                  </a:ext>
                </a:extLst>
              </a:tr>
              <a:tr h="94179">
                <a:tc>
                  <a:txBody>
                    <a:bodyPr/>
                    <a:lstStyle/>
                    <a:p>
                      <a:pPr algn="ctr">
                        <a:spcAft>
                          <a:spcPts val="0"/>
                        </a:spcAft>
                      </a:pPr>
                      <a:r>
                        <a:rPr lang="zh-CN" sz="650" kern="0" dirty="0">
                          <a:solidFill>
                            <a:srgbClr val="000000"/>
                          </a:solidFill>
                          <a:latin typeface="Times New Roman"/>
                          <a:ea typeface="等线"/>
                          <a:cs typeface="宋体"/>
                        </a:rPr>
                        <a:t>甲</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乙</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94179">
                <a:tc>
                  <a:txBody>
                    <a:bodyPr/>
                    <a:lstStyle/>
                    <a:p>
                      <a:pPr algn="ctr">
                        <a:spcAft>
                          <a:spcPts val="0"/>
                        </a:spcAft>
                      </a:pPr>
                      <a:r>
                        <a:rPr lang="zh-CN" sz="650" kern="0" dirty="0">
                          <a:solidFill>
                            <a:srgbClr val="000000"/>
                          </a:solidFill>
                          <a:latin typeface="Times New Roman"/>
                          <a:ea typeface="等线"/>
                          <a:cs typeface="宋体"/>
                        </a:rPr>
                        <a:t>总计</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94179">
                <a:tc>
                  <a:txBody>
                    <a:bodyPr/>
                    <a:lstStyle/>
                    <a:p>
                      <a:pPr algn="ctr">
                        <a:spcAft>
                          <a:spcPts val="0"/>
                        </a:spcAft>
                      </a:pPr>
                      <a:r>
                        <a:rPr lang="zh-CN" sz="650" kern="100" dirty="0">
                          <a:latin typeface="Times New Roman"/>
                          <a:ea typeface="宋体"/>
                        </a:rPr>
                        <a:t>北京</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94179">
                <a:tc>
                  <a:txBody>
                    <a:bodyPr/>
                    <a:lstStyle/>
                    <a:p>
                      <a:pPr algn="ctr">
                        <a:spcAft>
                          <a:spcPts val="0"/>
                        </a:spcAft>
                      </a:pPr>
                      <a:r>
                        <a:rPr lang="zh-CN" sz="650" kern="100" dirty="0">
                          <a:latin typeface="Times New Roman"/>
                          <a:ea typeface="宋体"/>
                        </a:rPr>
                        <a:t>天津</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00906">
                <a:tc>
                  <a:txBody>
                    <a:bodyPr/>
                    <a:lstStyle/>
                    <a:p>
                      <a:pPr algn="ctr">
                        <a:spcAft>
                          <a:spcPts val="0"/>
                        </a:spcAft>
                      </a:pPr>
                      <a:r>
                        <a:rPr lang="zh-CN" sz="650" kern="100">
                          <a:latin typeface="Times New Roman"/>
                          <a:ea typeface="宋体"/>
                        </a:rPr>
                        <a:t>河北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00906">
                <a:tc>
                  <a:txBody>
                    <a:bodyPr/>
                    <a:lstStyle/>
                    <a:p>
                      <a:pPr algn="ctr">
                        <a:spcAft>
                          <a:spcPts val="0"/>
                        </a:spcAft>
                      </a:pPr>
                      <a:r>
                        <a:rPr lang="zh-CN" sz="650" kern="100">
                          <a:latin typeface="Times New Roman"/>
                          <a:ea typeface="宋体"/>
                        </a:rPr>
                        <a:t>山西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00906">
                <a:tc>
                  <a:txBody>
                    <a:bodyPr/>
                    <a:lstStyle/>
                    <a:p>
                      <a:pPr algn="ctr">
                        <a:spcAft>
                          <a:spcPts val="0"/>
                        </a:spcAft>
                      </a:pPr>
                      <a:r>
                        <a:rPr lang="zh-CN" sz="650" kern="100" dirty="0">
                          <a:latin typeface="Times New Roman"/>
                          <a:ea typeface="宋体"/>
                        </a:rPr>
                        <a:t>内蒙古</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00906">
                <a:tc>
                  <a:txBody>
                    <a:bodyPr/>
                    <a:lstStyle/>
                    <a:p>
                      <a:pPr algn="ctr">
                        <a:spcAft>
                          <a:spcPts val="0"/>
                        </a:spcAft>
                      </a:pPr>
                      <a:r>
                        <a:rPr lang="zh-CN" sz="650" kern="100" dirty="0">
                          <a:latin typeface="Times New Roman"/>
                          <a:ea typeface="宋体"/>
                        </a:rPr>
                        <a:t>辽宁</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00906">
                <a:tc>
                  <a:txBody>
                    <a:bodyPr/>
                    <a:lstStyle/>
                    <a:p>
                      <a:pPr algn="ctr">
                        <a:spcAft>
                          <a:spcPts val="0"/>
                        </a:spcAft>
                      </a:pPr>
                      <a:r>
                        <a:rPr lang="zh-CN" sz="650" kern="100" dirty="0">
                          <a:latin typeface="Times New Roman"/>
                          <a:ea typeface="宋体"/>
                        </a:rPr>
                        <a:t>吉林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00906">
                <a:tc>
                  <a:txBody>
                    <a:bodyPr/>
                    <a:lstStyle/>
                    <a:p>
                      <a:pPr algn="ctr">
                        <a:spcAft>
                          <a:spcPts val="0"/>
                        </a:spcAft>
                      </a:pPr>
                      <a:r>
                        <a:rPr lang="zh-CN" sz="650" kern="100">
                          <a:latin typeface="Times New Roman"/>
                          <a:ea typeface="宋体"/>
                        </a:rPr>
                        <a:t>黑龙江</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09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00906">
                <a:tc>
                  <a:txBody>
                    <a:bodyPr/>
                    <a:lstStyle/>
                    <a:p>
                      <a:pPr algn="ctr">
                        <a:spcAft>
                          <a:spcPts val="0"/>
                        </a:spcAft>
                      </a:pPr>
                      <a:r>
                        <a:rPr lang="zh-CN" sz="650" kern="100" dirty="0">
                          <a:latin typeface="Times New Roman"/>
                          <a:ea typeface="宋体"/>
                        </a:rPr>
                        <a:t>上海</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00906">
                <a:tc>
                  <a:txBody>
                    <a:bodyPr/>
                    <a:lstStyle/>
                    <a:p>
                      <a:pPr algn="ctr">
                        <a:spcAft>
                          <a:spcPts val="0"/>
                        </a:spcAft>
                      </a:pPr>
                      <a:r>
                        <a:rPr lang="zh-CN" sz="650" kern="100">
                          <a:latin typeface="Times New Roman"/>
                          <a:ea typeface="宋体"/>
                        </a:rPr>
                        <a:t>江苏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00906">
                <a:tc>
                  <a:txBody>
                    <a:bodyPr/>
                    <a:lstStyle/>
                    <a:p>
                      <a:pPr algn="ctr">
                        <a:spcAft>
                          <a:spcPts val="0"/>
                        </a:spcAft>
                      </a:pPr>
                      <a:r>
                        <a:rPr lang="zh-CN" sz="650" kern="100" dirty="0">
                          <a:latin typeface="Times New Roman"/>
                          <a:ea typeface="宋体"/>
                        </a:rPr>
                        <a:t>浙江</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00906">
                <a:tc>
                  <a:txBody>
                    <a:bodyPr/>
                    <a:lstStyle/>
                    <a:p>
                      <a:pPr algn="ctr">
                        <a:spcAft>
                          <a:spcPts val="0"/>
                        </a:spcAft>
                      </a:pPr>
                      <a:r>
                        <a:rPr lang="zh-CN" sz="650" kern="100">
                          <a:latin typeface="Times New Roman"/>
                          <a:ea typeface="宋体"/>
                        </a:rPr>
                        <a:t>安徽</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00906">
                <a:tc>
                  <a:txBody>
                    <a:bodyPr/>
                    <a:lstStyle/>
                    <a:p>
                      <a:pPr algn="ctr">
                        <a:spcAft>
                          <a:spcPts val="0"/>
                        </a:spcAft>
                      </a:pPr>
                      <a:r>
                        <a:rPr lang="zh-CN" sz="650" kern="100" dirty="0">
                          <a:latin typeface="Times New Roman"/>
                          <a:ea typeface="宋体"/>
                        </a:rPr>
                        <a:t>福建</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00906">
                <a:tc>
                  <a:txBody>
                    <a:bodyPr/>
                    <a:lstStyle/>
                    <a:p>
                      <a:pPr algn="ctr">
                        <a:spcAft>
                          <a:spcPts val="0"/>
                        </a:spcAft>
                      </a:pPr>
                      <a:r>
                        <a:rPr lang="zh-CN" sz="650" kern="100">
                          <a:latin typeface="Times New Roman"/>
                          <a:ea typeface="宋体"/>
                        </a:rPr>
                        <a:t>江西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00906">
                <a:tc>
                  <a:txBody>
                    <a:bodyPr/>
                    <a:lstStyle/>
                    <a:p>
                      <a:pPr algn="ctr">
                        <a:spcAft>
                          <a:spcPts val="0"/>
                        </a:spcAft>
                      </a:pPr>
                      <a:r>
                        <a:rPr lang="zh-CN" sz="650" kern="100" dirty="0">
                          <a:latin typeface="Times New Roman"/>
                          <a:ea typeface="宋体"/>
                        </a:rPr>
                        <a:t>山东</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100906">
                <a:tc>
                  <a:txBody>
                    <a:bodyPr/>
                    <a:lstStyle/>
                    <a:p>
                      <a:pPr algn="ctr">
                        <a:spcAft>
                          <a:spcPts val="0"/>
                        </a:spcAft>
                      </a:pPr>
                      <a:r>
                        <a:rPr lang="zh-CN" sz="650" kern="100">
                          <a:latin typeface="Times New Roman"/>
                          <a:ea typeface="宋体"/>
                        </a:rPr>
                        <a:t>河南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00906">
                <a:tc>
                  <a:txBody>
                    <a:bodyPr/>
                    <a:lstStyle/>
                    <a:p>
                      <a:pPr algn="ctr">
                        <a:spcAft>
                          <a:spcPts val="0"/>
                        </a:spcAft>
                      </a:pPr>
                      <a:r>
                        <a:rPr lang="zh-CN" sz="650" kern="100" dirty="0">
                          <a:latin typeface="Times New Roman"/>
                          <a:ea typeface="宋体"/>
                        </a:rPr>
                        <a:t>湖北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100906">
                <a:tc>
                  <a:txBody>
                    <a:bodyPr/>
                    <a:lstStyle/>
                    <a:p>
                      <a:pPr algn="ctr">
                        <a:spcAft>
                          <a:spcPts val="0"/>
                        </a:spcAft>
                      </a:pPr>
                      <a:r>
                        <a:rPr lang="zh-CN" sz="650" kern="100">
                          <a:latin typeface="Times New Roman"/>
                          <a:ea typeface="宋体"/>
                        </a:rPr>
                        <a:t>湖南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100906">
                <a:tc>
                  <a:txBody>
                    <a:bodyPr/>
                    <a:lstStyle/>
                    <a:p>
                      <a:pPr algn="ctr">
                        <a:spcAft>
                          <a:spcPts val="0"/>
                        </a:spcAft>
                      </a:pPr>
                      <a:r>
                        <a:rPr lang="zh-CN" sz="650" kern="100" dirty="0">
                          <a:latin typeface="Times New Roman"/>
                          <a:ea typeface="宋体"/>
                        </a:rPr>
                        <a:t>广东</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100906">
                <a:tc>
                  <a:txBody>
                    <a:bodyPr/>
                    <a:lstStyle/>
                    <a:p>
                      <a:pPr algn="ctr">
                        <a:spcAft>
                          <a:spcPts val="0"/>
                        </a:spcAft>
                      </a:pPr>
                      <a:r>
                        <a:rPr lang="zh-CN" sz="650" kern="100">
                          <a:latin typeface="Times New Roman"/>
                          <a:ea typeface="宋体"/>
                        </a:rPr>
                        <a:t>广西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100906">
                <a:tc>
                  <a:txBody>
                    <a:bodyPr/>
                    <a:lstStyle/>
                    <a:p>
                      <a:pPr algn="ctr">
                        <a:spcAft>
                          <a:spcPts val="0"/>
                        </a:spcAft>
                      </a:pPr>
                      <a:r>
                        <a:rPr lang="zh-CN" sz="650" kern="100" dirty="0">
                          <a:latin typeface="Times New Roman"/>
                          <a:ea typeface="宋体"/>
                        </a:rPr>
                        <a:t>海南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100906">
                <a:tc>
                  <a:txBody>
                    <a:bodyPr/>
                    <a:lstStyle/>
                    <a:p>
                      <a:pPr algn="ctr">
                        <a:spcAft>
                          <a:spcPts val="0"/>
                        </a:spcAft>
                      </a:pPr>
                      <a:r>
                        <a:rPr lang="zh-CN" sz="650" kern="100">
                          <a:latin typeface="Times New Roman"/>
                          <a:ea typeface="宋体"/>
                        </a:rPr>
                        <a:t>重庆</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100906">
                <a:tc>
                  <a:txBody>
                    <a:bodyPr/>
                    <a:lstStyle/>
                    <a:p>
                      <a:pPr algn="ctr">
                        <a:spcAft>
                          <a:spcPts val="0"/>
                        </a:spcAft>
                      </a:pPr>
                      <a:r>
                        <a:rPr lang="zh-CN" sz="650" kern="100" dirty="0">
                          <a:latin typeface="Times New Roman"/>
                          <a:ea typeface="宋体"/>
                        </a:rPr>
                        <a:t>四川</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100906">
                <a:tc>
                  <a:txBody>
                    <a:bodyPr/>
                    <a:lstStyle/>
                    <a:p>
                      <a:pPr algn="ctr">
                        <a:spcAft>
                          <a:spcPts val="0"/>
                        </a:spcAft>
                      </a:pPr>
                      <a:r>
                        <a:rPr lang="zh-CN" sz="650" kern="100" dirty="0">
                          <a:latin typeface="Times New Roman"/>
                          <a:ea typeface="宋体"/>
                        </a:rPr>
                        <a:t>贵州</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100906">
                <a:tc>
                  <a:txBody>
                    <a:bodyPr/>
                    <a:lstStyle/>
                    <a:p>
                      <a:pPr algn="ctr">
                        <a:spcAft>
                          <a:spcPts val="0"/>
                        </a:spcAft>
                      </a:pPr>
                      <a:r>
                        <a:rPr lang="zh-CN" sz="650" kern="100" dirty="0">
                          <a:latin typeface="Times New Roman"/>
                          <a:ea typeface="宋体"/>
                        </a:rPr>
                        <a:t>云南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100906">
                <a:tc>
                  <a:txBody>
                    <a:bodyPr/>
                    <a:lstStyle/>
                    <a:p>
                      <a:pPr algn="ctr">
                        <a:spcAft>
                          <a:spcPts val="0"/>
                        </a:spcAft>
                      </a:pPr>
                      <a:r>
                        <a:rPr lang="zh-CN" sz="650" kern="100">
                          <a:latin typeface="Times New Roman"/>
                          <a:ea typeface="宋体"/>
                        </a:rPr>
                        <a:t>西藏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100906">
                <a:tc>
                  <a:txBody>
                    <a:bodyPr/>
                    <a:lstStyle/>
                    <a:p>
                      <a:pPr algn="ctr">
                        <a:spcAft>
                          <a:spcPts val="0"/>
                        </a:spcAft>
                      </a:pPr>
                      <a:r>
                        <a:rPr lang="zh-CN" sz="650" kern="100" dirty="0">
                          <a:latin typeface="Times New Roman"/>
                          <a:ea typeface="宋体"/>
                        </a:rPr>
                        <a:t>陕西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100906">
                <a:tc>
                  <a:txBody>
                    <a:bodyPr/>
                    <a:lstStyle/>
                    <a:p>
                      <a:pPr algn="ctr">
                        <a:spcAft>
                          <a:spcPts val="0"/>
                        </a:spcAft>
                      </a:pPr>
                      <a:r>
                        <a:rPr lang="zh-CN" sz="650" kern="100" dirty="0">
                          <a:latin typeface="Times New Roman"/>
                          <a:ea typeface="宋体"/>
                        </a:rPr>
                        <a:t>甘肃</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100906">
                <a:tc>
                  <a:txBody>
                    <a:bodyPr/>
                    <a:lstStyle/>
                    <a:p>
                      <a:pPr algn="ctr">
                        <a:spcAft>
                          <a:spcPts val="0"/>
                        </a:spcAft>
                      </a:pPr>
                      <a:r>
                        <a:rPr lang="zh-CN" sz="650" kern="100" dirty="0">
                          <a:latin typeface="Times New Roman"/>
                          <a:ea typeface="宋体"/>
                        </a:rPr>
                        <a:t>青海</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100906">
                <a:tc>
                  <a:txBody>
                    <a:bodyPr/>
                    <a:lstStyle/>
                    <a:p>
                      <a:pPr algn="ctr">
                        <a:spcAft>
                          <a:spcPts val="0"/>
                        </a:spcAft>
                      </a:pPr>
                      <a:r>
                        <a:rPr lang="zh-CN" sz="650" kern="100" dirty="0">
                          <a:latin typeface="Times New Roman"/>
                          <a:ea typeface="宋体"/>
                        </a:rPr>
                        <a:t>宁夏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100906">
                <a:tc>
                  <a:txBody>
                    <a:bodyPr/>
                    <a:lstStyle/>
                    <a:p>
                      <a:pPr algn="ctr">
                        <a:spcAft>
                          <a:spcPts val="0"/>
                        </a:spcAft>
                      </a:pPr>
                      <a:r>
                        <a:rPr lang="zh-CN" sz="650" kern="100" dirty="0">
                          <a:latin typeface="Times New Roman"/>
                          <a:ea typeface="宋体"/>
                        </a:rPr>
                        <a:t>新疆</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r h="100906">
                <a:tc>
                  <a:txBody>
                    <a:bodyPr/>
                    <a:lstStyle/>
                    <a:p>
                      <a:pPr algn="ctr">
                        <a:spcAft>
                          <a:spcPts val="0"/>
                        </a:spcAft>
                      </a:pPr>
                      <a:r>
                        <a:rPr lang="zh-CN" sz="650" kern="0" dirty="0">
                          <a:solidFill>
                            <a:srgbClr val="000000"/>
                          </a:solidFill>
                          <a:latin typeface="Times New Roman"/>
                          <a:ea typeface="等线"/>
                          <a:cs typeface="宋体"/>
                        </a:rPr>
                        <a:t>内地新疆班</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7"/>
                  </a:ext>
                </a:extLst>
              </a:tr>
              <a:tr h="100906">
                <a:tc>
                  <a:txBody>
                    <a:bodyPr/>
                    <a:lstStyle/>
                    <a:p>
                      <a:pPr algn="ctr">
                        <a:spcAft>
                          <a:spcPts val="0"/>
                        </a:spcAft>
                      </a:pPr>
                      <a:r>
                        <a:rPr lang="zh-CN" sz="650" kern="0" dirty="0">
                          <a:solidFill>
                            <a:srgbClr val="000000"/>
                          </a:solidFill>
                          <a:latin typeface="Times New Roman"/>
                          <a:ea typeface="等线"/>
                          <a:cs typeface="宋体"/>
                        </a:rPr>
                        <a:t>内地西藏班</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8"/>
                  </a:ext>
                </a:extLst>
              </a:tr>
              <a:tr h="100906">
                <a:tc>
                  <a:txBody>
                    <a:bodyPr/>
                    <a:lstStyle/>
                    <a:p>
                      <a:pPr algn="ctr">
                        <a:spcAft>
                          <a:spcPts val="0"/>
                        </a:spcAft>
                      </a:pPr>
                      <a:r>
                        <a:rPr lang="zh-CN" sz="650" kern="100" dirty="0">
                          <a:solidFill>
                            <a:srgbClr val="000000"/>
                          </a:solidFill>
                          <a:latin typeface="Times New Roman"/>
                          <a:ea typeface="宋体"/>
                          <a:cs typeface="宋体"/>
                        </a:rPr>
                        <a:t>香港</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9"/>
                  </a:ext>
                </a:extLst>
              </a:tr>
              <a:tr h="100906">
                <a:tc>
                  <a:txBody>
                    <a:bodyPr/>
                    <a:lstStyle/>
                    <a:p>
                      <a:pPr algn="ctr">
                        <a:spcAft>
                          <a:spcPts val="0"/>
                        </a:spcAft>
                      </a:pPr>
                      <a:r>
                        <a:rPr lang="zh-CN" sz="650" kern="100" dirty="0">
                          <a:solidFill>
                            <a:srgbClr val="000000"/>
                          </a:solidFill>
                          <a:latin typeface="Times New Roman"/>
                          <a:ea typeface="宋体"/>
                          <a:cs typeface="宋体"/>
                        </a:rPr>
                        <a:t>澳门</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0"/>
                  </a:ext>
                </a:extLst>
              </a:tr>
              <a:tr h="100906">
                <a:tc>
                  <a:txBody>
                    <a:bodyPr/>
                    <a:lstStyle/>
                    <a:p>
                      <a:pPr algn="ctr">
                        <a:spcAft>
                          <a:spcPts val="0"/>
                        </a:spcAft>
                      </a:pPr>
                      <a:r>
                        <a:rPr lang="zh-CN" sz="650" kern="100" dirty="0">
                          <a:solidFill>
                            <a:srgbClr val="000000"/>
                          </a:solidFill>
                          <a:latin typeface="Times New Roman"/>
                          <a:ea typeface="宋体"/>
                          <a:cs typeface="宋体"/>
                        </a:rPr>
                        <a:t>台湾</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1"/>
                  </a:ext>
                </a:extLst>
              </a:tr>
              <a:tr h="100906">
                <a:tc>
                  <a:txBody>
                    <a:bodyPr/>
                    <a:lstStyle/>
                    <a:p>
                      <a:pPr algn="ctr">
                        <a:spcAft>
                          <a:spcPts val="0"/>
                        </a:spcAft>
                      </a:pPr>
                      <a:r>
                        <a:rPr lang="zh-CN" sz="650" kern="100" dirty="0">
                          <a:solidFill>
                            <a:srgbClr val="000000"/>
                          </a:solidFill>
                          <a:latin typeface="Times New Roman"/>
                          <a:ea typeface="宋体"/>
                          <a:cs typeface="宋体"/>
                        </a:rPr>
                        <a:t>华侨</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2"/>
                  </a:ext>
                </a:extLst>
              </a:tr>
            </a:tbl>
          </a:graphicData>
        </a:graphic>
      </p:graphicFrame>
      <p:sp>
        <p:nvSpPr>
          <p:cNvPr id="68609" name="Rectangle 1"/>
          <p:cNvSpPr>
            <a:spLocks noChangeArrowheads="1"/>
          </p:cNvSpPr>
          <p:nvPr/>
        </p:nvSpPr>
        <p:spPr bwMode="auto">
          <a:xfrm>
            <a:off x="179512" y="452686"/>
            <a:ext cx="8436925"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900" b="1" i="0" u="none" strike="noStrike" cap="none" normalizeH="0" dirty="0">
                <a:ln>
                  <a:noFill/>
                </a:ln>
                <a:solidFill>
                  <a:schemeClr val="tx1"/>
                </a:solidFill>
                <a:effectLst/>
                <a:latin typeface="Times New Roman" pitchFamily="18" charset="0"/>
                <a:ea typeface="宋体" pitchFamily="2" charset="-122"/>
                <a:cs typeface="宋体" pitchFamily="2" charset="-122"/>
              </a:rPr>
              <a:t>           </a:t>
            </a:r>
            <a:r>
              <a:rPr kumimoji="0" 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高基</a:t>
            </a:r>
            <a:r>
              <a:rPr kumimoji="0" lang="en-US" alt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942 </a:t>
            </a:r>
            <a:r>
              <a:rPr kumimoji="0" lang="zh-CN" altLang="en-US"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普通本科生、普通预科生录取来源情况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1763688" y="4371950"/>
            <a:ext cx="5832648" cy="648072"/>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400" b="1" dirty="0">
                <a:latin typeface="楷体" pitchFamily="49" charset="-122"/>
                <a:ea typeface="楷体" pitchFamily="49" charset="-122"/>
              </a:rPr>
              <a:t>本表数据来源于学校当年在各省、（自治区、直辖市）招生委员会办理新生录取备案手续（录检表）的原始录取数据。</a:t>
            </a:r>
            <a:endParaRPr kumimoji="0" lang="zh-CN" altLang="zh-CN" sz="3600" b="1" i="0" u="none" strike="noStrike" cap="none" normalizeH="0" baseline="0" dirty="0">
              <a:ln>
                <a:noFill/>
              </a:ln>
              <a:solidFill>
                <a:schemeClr val="bg1"/>
              </a:solidFill>
              <a:effectLst/>
              <a:latin typeface="楷体" pitchFamily="49" charset="-122"/>
              <a:ea typeface="楷体" pitchFamily="49" charset="-122"/>
              <a:cs typeface="宋体" pitchFamily="2" charset="-122"/>
            </a:endParaRPr>
          </a:p>
        </p:txBody>
      </p:sp>
      <p:sp>
        <p:nvSpPr>
          <p:cNvPr id="7" name="线形标注 1 6"/>
          <p:cNvSpPr/>
          <p:nvPr/>
        </p:nvSpPr>
        <p:spPr>
          <a:xfrm>
            <a:off x="7810329" y="1995686"/>
            <a:ext cx="1333671" cy="1584176"/>
          </a:xfrm>
          <a:prstGeom prst="borderCallout1">
            <a:avLst>
              <a:gd name="adj1" fmla="val -1030"/>
              <a:gd name="adj2" fmla="val 31383"/>
              <a:gd name="adj3" fmla="val -81902"/>
              <a:gd name="adj4" fmla="val 68269"/>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普通预科生：</a:t>
            </a:r>
            <a:r>
              <a:rPr lang="zh-CN" altLang="zh-CN" sz="1100" dirty="0">
                <a:solidFill>
                  <a:schemeClr val="tx1"/>
                </a:solidFill>
                <a:latin typeface="楷体" pitchFamily="49" charset="-122"/>
                <a:ea typeface="楷体" pitchFamily="49" charset="-122"/>
              </a:rPr>
              <a:t>是指教育部下达预科招生计划，招收的少数民族、港澳台、华侨、高水平运动员等学生。经过</a:t>
            </a:r>
            <a:r>
              <a:rPr lang="en-US" altLang="zh-CN" sz="1100" dirty="0">
                <a:solidFill>
                  <a:schemeClr val="tx1"/>
                </a:solidFill>
                <a:latin typeface="楷体" pitchFamily="49" charset="-122"/>
                <a:ea typeface="楷体" pitchFamily="49" charset="-122"/>
              </a:rPr>
              <a:t>1-2</a:t>
            </a:r>
            <a:r>
              <a:rPr lang="zh-CN" altLang="zh-CN" sz="1100" dirty="0">
                <a:solidFill>
                  <a:schemeClr val="tx1"/>
                </a:solidFill>
                <a:latin typeface="楷体" pitchFamily="49" charset="-122"/>
                <a:ea typeface="楷体" pitchFamily="49" charset="-122"/>
              </a:rPr>
              <a:t>年的文化补习，合格者转入本专科阶段学习。</a:t>
            </a:r>
          </a:p>
        </p:txBody>
      </p:sp>
      <p:sp>
        <p:nvSpPr>
          <p:cNvPr id="12" name="线形标注 1 11"/>
          <p:cNvSpPr/>
          <p:nvPr/>
        </p:nvSpPr>
        <p:spPr>
          <a:xfrm>
            <a:off x="1331640" y="2931790"/>
            <a:ext cx="2592288" cy="1008112"/>
          </a:xfrm>
          <a:prstGeom prst="borderCallout1">
            <a:avLst>
              <a:gd name="adj1" fmla="val -1030"/>
              <a:gd name="adj2" fmla="val 50186"/>
              <a:gd name="adj3" fmla="val -177891"/>
              <a:gd name="adj4" fmla="val 5337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地方专项计划定向招收各省（区、市）实施区域的农村学生：</a:t>
            </a:r>
            <a:r>
              <a:rPr lang="zh-CN" altLang="zh-CN" sz="1050" dirty="0">
                <a:solidFill>
                  <a:schemeClr val="tx1"/>
                </a:solidFill>
                <a:latin typeface="楷体" pitchFamily="49" charset="-122"/>
                <a:ea typeface="楷体" pitchFamily="49" charset="-122"/>
              </a:rPr>
              <a:t>招生学校为各省（区、市）所属重点高校，具体实施区域、报考条件由各省（区、市）根据本地实际情况确定，实施区域要对本省（区、市）民族自治县实现全覆盖。　</a:t>
            </a:r>
            <a:r>
              <a:rPr lang="zh-CN" altLang="zh-CN" sz="900" dirty="0"/>
              <a:t>　</a:t>
            </a:r>
          </a:p>
        </p:txBody>
      </p:sp>
      <p:sp>
        <p:nvSpPr>
          <p:cNvPr id="11" name="线形标注 1 10"/>
          <p:cNvSpPr/>
          <p:nvPr/>
        </p:nvSpPr>
        <p:spPr>
          <a:xfrm>
            <a:off x="1187624" y="1491630"/>
            <a:ext cx="3168352" cy="1152128"/>
          </a:xfrm>
          <a:prstGeom prst="borderCallout1">
            <a:avLst>
              <a:gd name="adj1" fmla="val -1631"/>
              <a:gd name="adj2" fmla="val 20888"/>
              <a:gd name="adj3" fmla="val -31555"/>
              <a:gd name="adj4" fmla="val 35643"/>
            </a:avLst>
          </a:prstGeom>
          <a:solidFill>
            <a:srgbClr val="FFFF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国家专项计划定向招收贫困地区学生：</a:t>
            </a:r>
            <a:r>
              <a:rPr lang="zh-CN" altLang="zh-CN" sz="900" dirty="0">
                <a:solidFill>
                  <a:schemeClr val="tx1"/>
                </a:solidFill>
                <a:latin typeface="楷体" pitchFamily="49" charset="-122"/>
                <a:ea typeface="楷体" pitchFamily="49" charset="-122"/>
              </a:rPr>
              <a:t>招生学校为中央部门所属高校和各省（区、市）所属重点高校，实施区域为集中连片特殊困难县、国家级扶贫开发重点县以及新疆南疆四地州。报考学生须同时具备下列三项条件：</a:t>
            </a:r>
            <a:r>
              <a:rPr lang="en-US" altLang="zh-CN" sz="900" dirty="0">
                <a:solidFill>
                  <a:schemeClr val="tx1"/>
                </a:solidFill>
                <a:latin typeface="楷体" pitchFamily="49" charset="-122"/>
                <a:ea typeface="楷体" pitchFamily="49" charset="-122"/>
              </a:rPr>
              <a:t>(1)</a:t>
            </a:r>
            <a:r>
              <a:rPr lang="zh-CN" altLang="zh-CN" sz="900" dirty="0">
                <a:solidFill>
                  <a:schemeClr val="tx1"/>
                </a:solidFill>
                <a:latin typeface="楷体" pitchFamily="49" charset="-122"/>
                <a:ea typeface="楷体" pitchFamily="49" charset="-122"/>
              </a:rPr>
              <a:t>符合当年统一高考报名条件；</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本人具有实施区域当地连续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年以上户籍，其父亲或母亲或法定监护人具有当地户籍；</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本人具有户籍所在县高中连续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年学籍并实际就读</a:t>
            </a:r>
            <a:r>
              <a:rPr lang="zh-CN" altLang="zh-CN" sz="1100" dirty="0"/>
              <a:t>。</a:t>
            </a:r>
          </a:p>
        </p:txBody>
      </p:sp>
      <p:sp>
        <p:nvSpPr>
          <p:cNvPr id="13" name="线形标注 1 12"/>
          <p:cNvSpPr/>
          <p:nvPr/>
        </p:nvSpPr>
        <p:spPr>
          <a:xfrm>
            <a:off x="4427984" y="3003798"/>
            <a:ext cx="3240360" cy="1224136"/>
          </a:xfrm>
          <a:prstGeom prst="borderCallout1">
            <a:avLst>
              <a:gd name="adj1" fmla="val -1030"/>
              <a:gd name="adj2" fmla="val 49107"/>
              <a:gd name="adj3" fmla="val -167440"/>
              <a:gd name="adj4" fmla="val -29988"/>
            </a:avLst>
          </a:prstGeom>
          <a:solidFill>
            <a:srgbClr val="FFFF99"/>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00" b="1" dirty="0">
                <a:solidFill>
                  <a:srgbClr val="FF0000"/>
                </a:solidFill>
              </a:rPr>
              <a:t>高校专项计划</a:t>
            </a:r>
            <a:r>
              <a:rPr lang="zh-CN" altLang="zh-CN" sz="900" dirty="0">
                <a:solidFill>
                  <a:schemeClr val="tx1"/>
                </a:solidFill>
                <a:latin typeface="楷体" pitchFamily="49" charset="-122"/>
                <a:ea typeface="楷体" pitchFamily="49" charset="-122"/>
              </a:rPr>
              <a:t>定向招收边远、贫困、民族等地区县（含县级市）以下高中勤奋好学、成绩优良的农村学生：招生学校为教育部直属高校和其他自主招生试点高校，具体实施区域由有关省（区、市）确定。报考学生须同时具备下列三项基本条件：（</a:t>
            </a:r>
            <a:r>
              <a:rPr lang="en-US" altLang="zh-CN" sz="900" dirty="0">
                <a:solidFill>
                  <a:schemeClr val="tx1"/>
                </a:solidFill>
                <a:latin typeface="楷体" pitchFamily="49" charset="-122"/>
                <a:ea typeface="楷体" pitchFamily="49" charset="-122"/>
              </a:rPr>
              <a:t>1</a:t>
            </a:r>
            <a:r>
              <a:rPr lang="zh-CN" altLang="zh-CN" sz="900" dirty="0">
                <a:solidFill>
                  <a:schemeClr val="tx1"/>
                </a:solidFill>
                <a:latin typeface="楷体" pitchFamily="49" charset="-122"/>
                <a:ea typeface="楷体" pitchFamily="49" charset="-122"/>
              </a:rPr>
              <a:t>）符合当年统一高考报名条件；（</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）本人及父亲或母亲或法定监护人户籍地在实施区域的农村，本人具有当地连续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年以上户籍；（</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）本人具有户籍所在县高中连续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年学籍并实际就读。有关高校可在此基础上提出其他报考要求并在招生简章中明确，确保优惠政策惠及农村学生。</a:t>
            </a:r>
            <a:endParaRPr lang="zh-CN" altLang="zh-CN" sz="800" dirty="0">
              <a:solidFill>
                <a:schemeClr val="tx1"/>
              </a:solidFill>
              <a:latin typeface="楷体" pitchFamily="49" charset="-122"/>
              <a:ea typeface="楷体" pitchFamily="49" charset="-122"/>
            </a:endParaRPr>
          </a:p>
        </p:txBody>
      </p:sp>
      <p:sp>
        <p:nvSpPr>
          <p:cNvPr id="8" name="线形标注 1 7"/>
          <p:cNvSpPr/>
          <p:nvPr/>
        </p:nvSpPr>
        <p:spPr>
          <a:xfrm>
            <a:off x="4788024" y="1995686"/>
            <a:ext cx="2376264" cy="792088"/>
          </a:xfrm>
          <a:prstGeom prst="borderCallout1">
            <a:avLst>
              <a:gd name="adj1" fmla="val 719"/>
              <a:gd name="adj2" fmla="val 35046"/>
              <a:gd name="adj3" fmla="val -110648"/>
              <a:gd name="adj4" fmla="val -32094"/>
            </a:avLst>
          </a:prstGeom>
          <a:solidFill>
            <a:srgbClr val="FFFF99"/>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预科生转入：</a:t>
            </a:r>
            <a:r>
              <a:rPr lang="zh-CN" altLang="zh-CN" sz="1100" b="1" dirty="0">
                <a:solidFill>
                  <a:schemeClr val="tx1"/>
                </a:solidFill>
                <a:latin typeface="楷体" pitchFamily="49" charset="-122"/>
                <a:ea typeface="楷体" pitchFamily="49" charset="-122"/>
              </a:rPr>
              <a:t>是指普通预科生经过</a:t>
            </a:r>
            <a:r>
              <a:rPr lang="en-US" altLang="zh-CN" sz="1100" b="1" dirty="0">
                <a:solidFill>
                  <a:schemeClr val="tx1"/>
                </a:solidFill>
                <a:latin typeface="楷体" pitchFamily="49" charset="-122"/>
                <a:ea typeface="楷体" pitchFamily="49" charset="-122"/>
              </a:rPr>
              <a:t>1-2</a:t>
            </a:r>
            <a:r>
              <a:rPr lang="zh-CN" altLang="zh-CN" sz="1100" b="1" dirty="0">
                <a:solidFill>
                  <a:schemeClr val="tx1"/>
                </a:solidFill>
                <a:latin typeface="楷体" pitchFamily="49" charset="-122"/>
                <a:ea typeface="楷体" pitchFamily="49" charset="-122"/>
              </a:rPr>
              <a:t>年的文化补习，合格者转入本专科阶段学习的学生数，占用招生单位当年招生计划。</a:t>
            </a:r>
          </a:p>
        </p:txBody>
      </p:sp>
      <p:sp>
        <p:nvSpPr>
          <p:cNvPr id="6" name="线形标注 1 5"/>
          <p:cNvSpPr/>
          <p:nvPr/>
        </p:nvSpPr>
        <p:spPr>
          <a:xfrm>
            <a:off x="4932040" y="1419622"/>
            <a:ext cx="3096344" cy="504056"/>
          </a:xfrm>
          <a:prstGeom prst="borderCallout1">
            <a:avLst>
              <a:gd name="adj1" fmla="val -1030"/>
              <a:gd name="adj2" fmla="val 31383"/>
              <a:gd name="adj3" fmla="val -120508"/>
              <a:gd name="adj4" fmla="val -49067"/>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100" b="1" dirty="0">
                <a:solidFill>
                  <a:srgbClr val="FF0000"/>
                </a:solidFill>
                <a:latin typeface="楷体" pitchFamily="49" charset="-122"/>
                <a:ea typeface="楷体" pitchFamily="49" charset="-122"/>
              </a:rPr>
              <a:t>录取数：</a:t>
            </a:r>
            <a:r>
              <a:rPr lang="zh-CN" altLang="zh-CN" sz="1100" dirty="0">
                <a:solidFill>
                  <a:schemeClr val="tx1"/>
                </a:solidFill>
                <a:latin typeface="楷体" pitchFamily="49" charset="-122"/>
                <a:ea typeface="楷体" pitchFamily="49" charset="-122"/>
              </a:rPr>
              <a:t>是指经各省（自治区、直辖市）招生委员会审核批准录取、招生单位发放录取通知书的学生数。</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251520" y="0"/>
            <a:ext cx="3775393" cy="400110"/>
          </a:xfrm>
          <a:prstGeom prst="rect">
            <a:avLst/>
          </a:prstGeom>
        </p:spPr>
        <p:txBody>
          <a:bodyPr wrap="non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111 </a:t>
            </a:r>
            <a:r>
              <a:rPr lang="zh-CN" altLang="zh-CN" sz="2000" dirty="0">
                <a:solidFill>
                  <a:schemeClr val="bg1"/>
                </a:solidFill>
                <a:latin typeface="黑体" pitchFamily="49" charset="-122"/>
                <a:ea typeface="黑体" pitchFamily="49" charset="-122"/>
              </a:rPr>
              <a:t>学校（机构）基本情况</a:t>
            </a:r>
            <a:endParaRPr lang="zh-CN" altLang="en-US" sz="2000" dirty="0">
              <a:solidFill>
                <a:schemeClr val="bg1"/>
              </a:solidFill>
              <a:latin typeface="黑体" pitchFamily="49" charset="-122"/>
              <a:ea typeface="黑体" pitchFamily="49" charset="-122"/>
            </a:endParaRPr>
          </a:p>
        </p:txBody>
      </p:sp>
      <p:pic>
        <p:nvPicPr>
          <p:cNvPr id="18435" name="Picture 3"/>
          <p:cNvPicPr>
            <a:picLocks noChangeAspect="1" noChangeArrowheads="1"/>
          </p:cNvPicPr>
          <p:nvPr/>
        </p:nvPicPr>
        <p:blipFill>
          <a:blip r:embed="rId2" cstate="print"/>
          <a:srcRect/>
          <a:stretch>
            <a:fillRect/>
          </a:stretch>
        </p:blipFill>
        <p:spPr bwMode="auto">
          <a:xfrm>
            <a:off x="549275" y="587375"/>
            <a:ext cx="8045450" cy="3968750"/>
          </a:xfrm>
          <a:prstGeom prst="rect">
            <a:avLst/>
          </a:prstGeom>
          <a:noFill/>
          <a:ln w="9525">
            <a:noFill/>
            <a:miter lim="800000"/>
            <a:headEnd/>
            <a:tailEnd/>
          </a:ln>
        </p:spPr>
      </p:pic>
      <p:sp>
        <p:nvSpPr>
          <p:cNvPr id="21" name="AutoShape 2"/>
          <p:cNvSpPr>
            <a:spLocks noChangeArrowheads="1"/>
          </p:cNvSpPr>
          <p:nvPr/>
        </p:nvSpPr>
        <p:spPr bwMode="auto">
          <a:xfrm flipH="1">
            <a:off x="3923928" y="1275606"/>
            <a:ext cx="2726267" cy="397411"/>
          </a:xfrm>
          <a:prstGeom prst="wedgeRoundRectCallout">
            <a:avLst>
              <a:gd name="adj1" fmla="val 113465"/>
              <a:gd name="adj2" fmla="val 135877"/>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spcBef>
                <a:spcPct val="0"/>
              </a:spcBef>
              <a:spcAft>
                <a:spcPct val="0"/>
              </a:spcAft>
            </a:pPr>
            <a:r>
              <a:rPr lang="zh-CN" altLang="zh-CN" sz="900" dirty="0">
                <a:latin typeface="楷体" pitchFamily="49" charset="-122"/>
                <a:ea typeface="楷体" pitchFamily="49" charset="-122"/>
                <a:cs typeface="宋体" pitchFamily="2" charset="-122"/>
              </a:rPr>
              <a:t>学校（机构）标识码按照教育部编制的</a:t>
            </a:r>
            <a:r>
              <a:rPr lang="en-US" altLang="zh-CN" sz="900" dirty="0">
                <a:latin typeface="楷体" pitchFamily="49" charset="-122"/>
                <a:ea typeface="楷体" pitchFamily="49" charset="-122"/>
                <a:cs typeface="宋体" pitchFamily="2" charset="-122"/>
              </a:rPr>
              <a:t>10</a:t>
            </a:r>
            <a:r>
              <a:rPr lang="zh-CN" altLang="zh-CN" sz="900" dirty="0">
                <a:latin typeface="楷体" pitchFamily="49" charset="-122"/>
                <a:ea typeface="楷体" pitchFamily="49" charset="-122"/>
                <a:cs typeface="宋体" pitchFamily="2" charset="-122"/>
              </a:rPr>
              <a:t>位学校（机构）标识码填报。</a:t>
            </a:r>
            <a:endParaRPr lang="zh-CN" altLang="en-US" sz="900" dirty="0">
              <a:latin typeface="楷体" pitchFamily="49" charset="-122"/>
              <a:ea typeface="楷体" pitchFamily="49" charset="-122"/>
              <a:cs typeface="宋体" pitchFamily="2" charset="-122"/>
            </a:endParaRPr>
          </a:p>
        </p:txBody>
      </p:sp>
      <p:sp>
        <p:nvSpPr>
          <p:cNvPr id="22" name="AutoShape 2"/>
          <p:cNvSpPr>
            <a:spLocks noChangeArrowheads="1"/>
          </p:cNvSpPr>
          <p:nvPr/>
        </p:nvSpPr>
        <p:spPr bwMode="auto">
          <a:xfrm>
            <a:off x="7919864" y="1635646"/>
            <a:ext cx="1224136" cy="720080"/>
          </a:xfrm>
          <a:prstGeom prst="wedgeRoundRectCallout">
            <a:avLst>
              <a:gd name="adj1" fmla="val -108360"/>
              <a:gd name="adj2" fmla="val 4876"/>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spcBef>
                <a:spcPct val="0"/>
              </a:spcBef>
              <a:spcAft>
                <a:spcPct val="0"/>
              </a:spcAft>
            </a:pPr>
            <a:r>
              <a:rPr lang="zh-CN" altLang="zh-CN" sz="900" dirty="0">
                <a:latin typeface="楷体" pitchFamily="49" charset="-122"/>
                <a:ea typeface="楷体" pitchFamily="49" charset="-122"/>
                <a:cs typeface="宋体" pitchFamily="2" charset="-122"/>
              </a:rPr>
              <a:t>学校（机构）英文名称按本校在教育行政部门备案的英文名称填写。</a:t>
            </a:r>
          </a:p>
        </p:txBody>
      </p:sp>
      <p:sp>
        <p:nvSpPr>
          <p:cNvPr id="23" name="AutoShape 2"/>
          <p:cNvSpPr>
            <a:spLocks noChangeArrowheads="1"/>
          </p:cNvSpPr>
          <p:nvPr/>
        </p:nvSpPr>
        <p:spPr bwMode="auto">
          <a:xfrm flipH="1">
            <a:off x="179512" y="987574"/>
            <a:ext cx="3246967" cy="635001"/>
          </a:xfrm>
          <a:prstGeom prst="wedgeRoundRectCallout">
            <a:avLst>
              <a:gd name="adj1" fmla="val -45937"/>
              <a:gd name="adj2" fmla="val 172739"/>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spcBef>
                <a:spcPct val="0"/>
              </a:spcBef>
              <a:spcAft>
                <a:spcPct val="0"/>
              </a:spcAft>
            </a:pPr>
            <a:r>
              <a:rPr lang="zh-CN" altLang="zh-CN" sz="900" dirty="0">
                <a:latin typeface="楷体" pitchFamily="49" charset="-122"/>
                <a:ea typeface="楷体" pitchFamily="49" charset="-122"/>
                <a:cs typeface="Times New Roman" pitchFamily="18" charset="0"/>
              </a:rPr>
              <a:t>学校（机构）地址</a:t>
            </a:r>
            <a:r>
              <a:rPr lang="zh-CN" altLang="zh-CN" sz="900" dirty="0">
                <a:latin typeface="楷体" pitchFamily="49" charset="-122"/>
                <a:ea typeface="楷体" pitchFamily="49" charset="-122"/>
              </a:rPr>
              <a:t>：</a:t>
            </a:r>
            <a:r>
              <a:rPr lang="zh-CN" altLang="zh-CN" sz="900" dirty="0">
                <a:latin typeface="楷体" pitchFamily="49" charset="-122"/>
                <a:ea typeface="楷体" pitchFamily="49" charset="-122"/>
                <a:cs typeface="Times New Roman" pitchFamily="18" charset="0"/>
              </a:rPr>
              <a:t>填写学校（机构）登记注册的详细地址，包括省（自治区、直辖市）</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地（市、州）</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县（区、旗）</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乡（镇）</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街（村）</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门牌号；代码填写国家统计局</a:t>
            </a:r>
            <a:r>
              <a:rPr lang="en-US" altLang="zh-CN" sz="900" dirty="0">
                <a:latin typeface="楷体" pitchFamily="49" charset="-122"/>
                <a:ea typeface="楷体" pitchFamily="49" charset="-122"/>
                <a:cs typeface="Times New Roman" pitchFamily="18" charset="0"/>
              </a:rPr>
              <a:t>《</a:t>
            </a:r>
            <a:r>
              <a:rPr lang="zh-CN" altLang="en-US" sz="900" dirty="0">
                <a:latin typeface="楷体" pitchFamily="49" charset="-122"/>
                <a:ea typeface="楷体" pitchFamily="49" charset="-122"/>
                <a:cs typeface="Times New Roman" pitchFamily="18" charset="0"/>
              </a:rPr>
              <a:t>统计用区划代码</a:t>
            </a:r>
            <a:r>
              <a:rPr lang="en-US" altLang="zh-CN" sz="900" dirty="0">
                <a:latin typeface="楷体" pitchFamily="49" charset="-122"/>
                <a:ea typeface="楷体" pitchFamily="49" charset="-122"/>
                <a:cs typeface="Times New Roman" pitchFamily="18" charset="0"/>
              </a:rPr>
              <a:t>》12</a:t>
            </a:r>
            <a:r>
              <a:rPr lang="zh-CN" altLang="en-US" sz="900" dirty="0">
                <a:latin typeface="楷体" pitchFamily="49" charset="-122"/>
                <a:ea typeface="楷体" pitchFamily="49" charset="-122"/>
                <a:cs typeface="Times New Roman" pitchFamily="18" charset="0"/>
              </a:rPr>
              <a:t>位代码。</a:t>
            </a:r>
            <a:endParaRPr lang="zh-CN" altLang="en-US" sz="2400" dirty="0">
              <a:latin typeface="楷体" pitchFamily="49" charset="-122"/>
              <a:ea typeface="楷体" pitchFamily="49" charset="-122"/>
              <a:cs typeface="宋体" pitchFamily="2" charset="-122"/>
            </a:endParaRPr>
          </a:p>
        </p:txBody>
      </p:sp>
      <p:sp>
        <p:nvSpPr>
          <p:cNvPr id="24" name="AutoShape 2"/>
          <p:cNvSpPr>
            <a:spLocks noChangeArrowheads="1"/>
          </p:cNvSpPr>
          <p:nvPr/>
        </p:nvSpPr>
        <p:spPr bwMode="auto">
          <a:xfrm flipH="1">
            <a:off x="1259632" y="3075806"/>
            <a:ext cx="3960440" cy="432048"/>
          </a:xfrm>
          <a:prstGeom prst="wedgeRoundRectCallout">
            <a:avLst>
              <a:gd name="adj1" fmla="val -1062"/>
              <a:gd name="adj2" fmla="val -66274"/>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spcBef>
                <a:spcPct val="0"/>
              </a:spcBef>
              <a:spcAft>
                <a:spcPct val="0"/>
              </a:spcAft>
            </a:pPr>
            <a:r>
              <a:rPr lang="zh-CN" altLang="zh-CN" sz="850" dirty="0">
                <a:latin typeface="楷体" pitchFamily="49" charset="-122"/>
                <a:ea typeface="楷体" pitchFamily="49" charset="-122"/>
                <a:cs typeface="Times New Roman" pitchFamily="18" charset="0"/>
              </a:rPr>
              <a:t>学校的办学类型码具有唯一性。应该按照学校被审批时确定的学校类型填报。如：北京大学的办学类型是属于普通高等学校，同时举办研究生教育和成人高等教育，其办学类型码应填</a:t>
            </a:r>
            <a:r>
              <a:rPr lang="en-US" altLang="zh-CN" sz="850" dirty="0">
                <a:latin typeface="楷体" pitchFamily="49" charset="-122"/>
                <a:ea typeface="楷体" pitchFamily="49" charset="-122"/>
                <a:cs typeface="Times New Roman" pitchFamily="18" charset="0"/>
              </a:rPr>
              <a:t>411</a:t>
            </a:r>
            <a:r>
              <a:rPr lang="zh-CN" altLang="zh-CN" sz="850" dirty="0">
                <a:latin typeface="楷体" pitchFamily="49" charset="-122"/>
                <a:ea typeface="楷体" pitchFamily="49" charset="-122"/>
                <a:cs typeface="Times New Roman" pitchFamily="18" charset="0"/>
              </a:rPr>
              <a:t>。</a:t>
            </a:r>
            <a:endParaRPr lang="zh-CN" altLang="en-US" sz="850" dirty="0">
              <a:latin typeface="楷体" pitchFamily="49" charset="-122"/>
              <a:ea typeface="楷体" pitchFamily="49" charset="-122"/>
              <a:cs typeface="Times New Roman" pitchFamily="18" charset="0"/>
            </a:endParaRPr>
          </a:p>
        </p:txBody>
      </p:sp>
      <p:sp>
        <p:nvSpPr>
          <p:cNvPr id="25" name="AutoShape 2"/>
          <p:cNvSpPr>
            <a:spLocks noChangeArrowheads="1"/>
          </p:cNvSpPr>
          <p:nvPr/>
        </p:nvSpPr>
        <p:spPr bwMode="auto">
          <a:xfrm flipH="1">
            <a:off x="5436096" y="3075806"/>
            <a:ext cx="2952328" cy="360040"/>
          </a:xfrm>
          <a:prstGeom prst="wedgeRoundRectCallout">
            <a:avLst>
              <a:gd name="adj1" fmla="val 49230"/>
              <a:gd name="adj2" fmla="val -69198"/>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cs typeface="Times New Roman" pitchFamily="18" charset="0"/>
              </a:rPr>
              <a:t>办学类型、学校性质类别、学校举办者按照编码原则进行填写，名称要写全称。</a:t>
            </a:r>
          </a:p>
        </p:txBody>
      </p:sp>
      <p:sp>
        <p:nvSpPr>
          <p:cNvPr id="26" name="线形标注 1 25"/>
          <p:cNvSpPr/>
          <p:nvPr/>
        </p:nvSpPr>
        <p:spPr>
          <a:xfrm>
            <a:off x="5724128" y="195486"/>
            <a:ext cx="3419872" cy="504056"/>
          </a:xfrm>
          <a:prstGeom prst="borderCallout1">
            <a:avLst>
              <a:gd name="adj1" fmla="val 103957"/>
              <a:gd name="adj2" fmla="val 49628"/>
              <a:gd name="adj3" fmla="val 429964"/>
              <a:gd name="adj4" fmla="val 27529"/>
            </a:avLst>
          </a:prstGeom>
          <a:solidFill>
            <a:srgbClr val="FFFFDD"/>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base">
              <a:spcBef>
                <a:spcPct val="0"/>
              </a:spcBef>
              <a:spcAft>
                <a:spcPct val="0"/>
              </a:spcAft>
            </a:pPr>
            <a:r>
              <a:rPr lang="zh-CN" altLang="zh-CN" sz="800" dirty="0">
                <a:solidFill>
                  <a:schemeClr val="tx1"/>
                </a:solidFill>
                <a:latin typeface="楷体" pitchFamily="49" charset="-122"/>
                <a:ea typeface="楷体" pitchFamily="49" charset="-122"/>
                <a:cs typeface="Times New Roman" pitchFamily="18" charset="0"/>
              </a:rPr>
              <a:t>学校（机构）属地管理教育行政部门名称、代码：名称为属地管理的省教育厅（委员会）、地（市）、县（区）教育局（委员会）具体名称；代码为省教育厅（委员会）、地（市）、县（区）教育局（委员会）所在地的</a:t>
            </a:r>
            <a:r>
              <a:rPr lang="en-US" altLang="zh-CN" sz="800" dirty="0">
                <a:solidFill>
                  <a:schemeClr val="tx1"/>
                </a:solidFill>
                <a:latin typeface="楷体" pitchFamily="49" charset="-122"/>
                <a:ea typeface="楷体" pitchFamily="49" charset="-122"/>
                <a:cs typeface="Times New Roman" pitchFamily="18" charset="0"/>
              </a:rPr>
              <a:t>12</a:t>
            </a:r>
            <a:r>
              <a:rPr lang="zh-CN" altLang="zh-CN" sz="800" dirty="0">
                <a:solidFill>
                  <a:schemeClr val="tx1"/>
                </a:solidFill>
                <a:latin typeface="楷体" pitchFamily="49" charset="-122"/>
                <a:ea typeface="楷体" pitchFamily="49" charset="-122"/>
                <a:cs typeface="Times New Roman" pitchFamily="18" charset="0"/>
              </a:rPr>
              <a:t>位《统计用区划代码》。</a:t>
            </a:r>
            <a:endParaRPr lang="zh-CN" altLang="en-US" sz="800" dirty="0">
              <a:solidFill>
                <a:schemeClr val="tx1"/>
              </a:solidFill>
              <a:latin typeface="楷体" pitchFamily="49" charset="-122"/>
              <a:ea typeface="楷体" pitchFamily="49" charset="-122"/>
              <a:cs typeface="Times New Roman" pitchFamily="18" charset="0"/>
            </a:endParaRPr>
          </a:p>
        </p:txBody>
      </p:sp>
      <p:sp>
        <p:nvSpPr>
          <p:cNvPr id="27" name="AutoShape 2"/>
          <p:cNvSpPr>
            <a:spLocks noChangeArrowheads="1"/>
          </p:cNvSpPr>
          <p:nvPr/>
        </p:nvSpPr>
        <p:spPr bwMode="auto">
          <a:xfrm>
            <a:off x="179513" y="4402666"/>
            <a:ext cx="4752528" cy="740834"/>
          </a:xfrm>
          <a:prstGeom prst="wedgeRoundRectCallout">
            <a:avLst>
              <a:gd name="adj1" fmla="val 44879"/>
              <a:gd name="adj2" fmla="val -61740"/>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lnSpc>
                <a:spcPts val="1300"/>
              </a:lnSpc>
              <a:spcBef>
                <a:spcPct val="0"/>
              </a:spcBef>
              <a:spcAft>
                <a:spcPct val="0"/>
              </a:spcAft>
            </a:pPr>
            <a:r>
              <a:rPr lang="zh-CN" altLang="zh-CN" sz="900" dirty="0">
                <a:latin typeface="楷体" pitchFamily="49" charset="-122"/>
                <a:ea typeface="楷体" pitchFamily="49" charset="-122"/>
              </a:rPr>
              <a:t>附设教学班</a:t>
            </a:r>
            <a:r>
              <a:rPr lang="en-US" altLang="zh-CN" sz="900" dirty="0">
                <a:latin typeface="楷体" pitchFamily="49" charset="-122"/>
                <a:ea typeface="楷体" pitchFamily="49" charset="-122"/>
              </a:rPr>
              <a:t>:</a:t>
            </a:r>
            <a:r>
              <a:rPr lang="zh-CN" altLang="zh-CN" sz="900" dirty="0">
                <a:latin typeface="楷体" pitchFamily="49" charset="-122"/>
                <a:ea typeface="楷体" pitchFamily="49" charset="-122"/>
              </a:rPr>
              <a:t>在填报附设班报表时，学校（机构）标识码填写举办附设教学班的学校（机构）的标识码，学校（机构）属地管理行政部门名称、代码、学校（机构）办学类型、学校（机构）举办者等属性代码按附设教学班的类型填写。附设教学班报表只填报附设教学班类型的班数、学生数、专任教师数（为举办附设教学班的学校教职工数的其中数）。</a:t>
            </a:r>
            <a:endParaRPr lang="zh-CN" altLang="zh-CN" sz="900" dirty="0">
              <a:solidFill>
                <a:srgbClr val="FF0000"/>
              </a:solidFill>
              <a:latin typeface="楷体" pitchFamily="49" charset="-122"/>
              <a:ea typeface="楷体" pitchFamily="49" charset="-122"/>
              <a:cs typeface="宋体" pitchFamily="2" charset="-122"/>
            </a:endParaRPr>
          </a:p>
        </p:txBody>
      </p:sp>
      <p:sp>
        <p:nvSpPr>
          <p:cNvPr id="28" name="AutoShape 2"/>
          <p:cNvSpPr>
            <a:spLocks noChangeArrowheads="1"/>
          </p:cNvSpPr>
          <p:nvPr/>
        </p:nvSpPr>
        <p:spPr bwMode="auto">
          <a:xfrm flipH="1">
            <a:off x="5220072" y="4299942"/>
            <a:ext cx="3923928" cy="792088"/>
          </a:xfrm>
          <a:prstGeom prst="wedgeRoundRectCallout">
            <a:avLst>
              <a:gd name="adj1" fmla="val -782"/>
              <a:gd name="adj2" fmla="val -102546"/>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en-US" sz="900" dirty="0">
                <a:latin typeface="楷体" pitchFamily="49" charset="-122"/>
                <a:ea typeface="楷体" pitchFamily="49" charset="-122"/>
              </a:rPr>
              <a:t>经度指示南北方向，纵向。经度表示形式：经度 </a:t>
            </a:r>
            <a:r>
              <a:rPr lang="en-US" altLang="zh-CN" sz="900" dirty="0">
                <a:latin typeface="楷体" pitchFamily="49" charset="-122"/>
                <a:ea typeface="楷体" pitchFamily="49" charset="-122"/>
              </a:rPr>
              <a:t>.</a:t>
            </a:r>
            <a:r>
              <a:rPr lang="zh-CN" altLang="en-US" sz="900" dirty="0">
                <a:latin typeface="楷体" pitchFamily="49" charset="-122"/>
                <a:ea typeface="楷体" pitchFamily="49" charset="-122"/>
              </a:rPr>
              <a:t>经分</a:t>
            </a:r>
            <a:r>
              <a:rPr lang="en-US" altLang="zh-CN" sz="900" dirty="0">
                <a:latin typeface="楷体" pitchFamily="49" charset="-122"/>
                <a:ea typeface="楷体" pitchFamily="49" charset="-122"/>
              </a:rPr>
              <a:t>.</a:t>
            </a:r>
            <a:r>
              <a:rPr lang="zh-CN" altLang="en-US" sz="900" dirty="0">
                <a:latin typeface="楷体" pitchFamily="49" charset="-122"/>
                <a:ea typeface="楷体" pitchFamily="49" charset="-122"/>
              </a:rPr>
              <a:t>经秒，河南省有效值范围为东经</a:t>
            </a:r>
            <a:r>
              <a:rPr lang="en-US" altLang="zh-CN" sz="900" dirty="0">
                <a:latin typeface="楷体" pitchFamily="49" charset="-122"/>
                <a:ea typeface="楷体" pitchFamily="49" charset="-122"/>
              </a:rPr>
              <a:t>110</a:t>
            </a:r>
            <a:r>
              <a:rPr lang="zh-CN" altLang="en-US" sz="900" dirty="0">
                <a:latin typeface="楷体" pitchFamily="49" charset="-122"/>
                <a:ea typeface="楷体" pitchFamily="49" charset="-122"/>
              </a:rPr>
              <a:t>度</a:t>
            </a:r>
            <a:r>
              <a:rPr lang="en-US" altLang="zh-CN" sz="900" dirty="0">
                <a:latin typeface="楷体" pitchFamily="49" charset="-122"/>
                <a:ea typeface="楷体" pitchFamily="49" charset="-122"/>
              </a:rPr>
              <a:t>21</a:t>
            </a:r>
            <a:r>
              <a:rPr lang="zh-CN" altLang="en-US" sz="900" dirty="0">
                <a:latin typeface="楷体" pitchFamily="49" charset="-122"/>
                <a:ea typeface="楷体" pitchFamily="49" charset="-122"/>
              </a:rPr>
              <a:t>分～</a:t>
            </a:r>
            <a:r>
              <a:rPr lang="en-US" altLang="zh-CN" sz="900" dirty="0">
                <a:latin typeface="楷体" pitchFamily="49" charset="-122"/>
                <a:ea typeface="楷体" pitchFamily="49" charset="-122"/>
              </a:rPr>
              <a:t>116</a:t>
            </a:r>
            <a:r>
              <a:rPr lang="zh-CN" altLang="en-US" sz="900" dirty="0">
                <a:latin typeface="楷体" pitchFamily="49" charset="-122"/>
                <a:ea typeface="楷体" pitchFamily="49" charset="-122"/>
              </a:rPr>
              <a:t>度</a:t>
            </a:r>
            <a:r>
              <a:rPr lang="en-US" altLang="zh-CN" sz="900" dirty="0">
                <a:latin typeface="楷体" pitchFamily="49" charset="-122"/>
                <a:ea typeface="楷体" pitchFamily="49" charset="-122"/>
              </a:rPr>
              <a:t>39</a:t>
            </a:r>
            <a:r>
              <a:rPr lang="zh-CN" altLang="en-US" sz="900" dirty="0">
                <a:latin typeface="楷体" pitchFamily="49" charset="-122"/>
                <a:ea typeface="楷体" pitchFamily="49" charset="-122"/>
              </a:rPr>
              <a:t>分。纬度指示东西方向，横向。纬度表示形式：纬度</a:t>
            </a:r>
            <a:r>
              <a:rPr lang="en-US" altLang="zh-CN" sz="900" dirty="0">
                <a:latin typeface="楷体" pitchFamily="49" charset="-122"/>
                <a:ea typeface="楷体" pitchFamily="49" charset="-122"/>
              </a:rPr>
              <a:t>.</a:t>
            </a:r>
            <a:r>
              <a:rPr lang="zh-CN" altLang="en-US" sz="900" dirty="0">
                <a:latin typeface="楷体" pitchFamily="49" charset="-122"/>
                <a:ea typeface="楷体" pitchFamily="49" charset="-122"/>
              </a:rPr>
              <a:t>纬分</a:t>
            </a:r>
            <a:r>
              <a:rPr lang="en-US" altLang="zh-CN" sz="900" dirty="0">
                <a:latin typeface="楷体" pitchFamily="49" charset="-122"/>
                <a:ea typeface="楷体" pitchFamily="49" charset="-122"/>
              </a:rPr>
              <a:t>.</a:t>
            </a:r>
            <a:r>
              <a:rPr lang="zh-CN" altLang="en-US" sz="900" dirty="0">
                <a:latin typeface="楷体" pitchFamily="49" charset="-122"/>
                <a:ea typeface="楷体" pitchFamily="49" charset="-122"/>
              </a:rPr>
              <a:t>纬秒，河南省有效值范围为北纬</a:t>
            </a:r>
            <a:r>
              <a:rPr lang="en-US" altLang="zh-CN" sz="900" dirty="0">
                <a:latin typeface="楷体" pitchFamily="49" charset="-122"/>
                <a:ea typeface="楷体" pitchFamily="49" charset="-122"/>
              </a:rPr>
              <a:t>31</a:t>
            </a:r>
            <a:r>
              <a:rPr lang="zh-CN" altLang="en-US" sz="900" dirty="0">
                <a:latin typeface="楷体" pitchFamily="49" charset="-122"/>
                <a:ea typeface="楷体" pitchFamily="49" charset="-122"/>
              </a:rPr>
              <a:t>度</a:t>
            </a:r>
            <a:r>
              <a:rPr lang="en-US" altLang="zh-CN" sz="900" dirty="0">
                <a:latin typeface="楷体" pitchFamily="49" charset="-122"/>
                <a:ea typeface="楷体" pitchFamily="49" charset="-122"/>
              </a:rPr>
              <a:t>23</a:t>
            </a:r>
            <a:r>
              <a:rPr lang="zh-CN" altLang="en-US" sz="900" dirty="0">
                <a:latin typeface="楷体" pitchFamily="49" charset="-122"/>
                <a:ea typeface="楷体" pitchFamily="49" charset="-122"/>
              </a:rPr>
              <a:t>分～</a:t>
            </a:r>
            <a:r>
              <a:rPr lang="en-US" altLang="zh-CN" sz="900" dirty="0">
                <a:latin typeface="楷体" pitchFamily="49" charset="-122"/>
                <a:ea typeface="楷体" pitchFamily="49" charset="-122"/>
              </a:rPr>
              <a:t>36</a:t>
            </a:r>
            <a:r>
              <a:rPr lang="zh-CN" altLang="en-US" sz="900" dirty="0">
                <a:latin typeface="楷体" pitchFamily="49" charset="-122"/>
                <a:ea typeface="楷体" pitchFamily="49" charset="-122"/>
              </a:rPr>
              <a:t>度</a:t>
            </a:r>
            <a:r>
              <a:rPr lang="en-US" altLang="zh-CN" sz="900" dirty="0">
                <a:latin typeface="楷体" pitchFamily="49" charset="-122"/>
                <a:ea typeface="楷体" pitchFamily="49" charset="-122"/>
              </a:rPr>
              <a:t>22</a:t>
            </a:r>
            <a:r>
              <a:rPr lang="zh-CN" altLang="en-US" sz="900" dirty="0">
                <a:latin typeface="楷体" pitchFamily="49" charset="-122"/>
                <a:ea typeface="楷体" pitchFamily="49" charset="-122"/>
              </a:rPr>
              <a:t>分。</a:t>
            </a:r>
          </a:p>
          <a:p>
            <a:endParaRPr lang="zh-CN" altLang="zh-CN" sz="900" dirty="0">
              <a:latin typeface="楷体" pitchFamily="49" charset="-122"/>
              <a:ea typeface="楷体" pitchFamily="49" charset="-122"/>
            </a:endParaRPr>
          </a:p>
        </p:txBody>
      </p:sp>
      <p:sp>
        <p:nvSpPr>
          <p:cNvPr id="29" name="AutoShape 2"/>
          <p:cNvSpPr>
            <a:spLocks noChangeArrowheads="1"/>
          </p:cNvSpPr>
          <p:nvPr/>
        </p:nvSpPr>
        <p:spPr bwMode="auto">
          <a:xfrm flipH="1">
            <a:off x="3851920" y="3651870"/>
            <a:ext cx="2736304" cy="432048"/>
          </a:xfrm>
          <a:prstGeom prst="wedgeRoundRectCallout">
            <a:avLst>
              <a:gd name="adj1" fmla="val 122404"/>
              <a:gd name="adj2" fmla="val -444"/>
              <a:gd name="adj3" fmla="val 16667"/>
            </a:avLst>
          </a:prstGeom>
          <a:solidFill>
            <a:srgbClr val="FFFFDD"/>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850" dirty="0">
                <a:latin typeface="楷体" pitchFamily="49" charset="-122"/>
                <a:ea typeface="楷体" pitchFamily="49" charset="-122"/>
                <a:cs typeface="Times New Roman" pitchFamily="18" charset="0"/>
              </a:rPr>
              <a:t>在办公电话、传真电话“—”前填写区号，“—”后填写本校办公电话、传真电话号码。</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23528" y="51470"/>
            <a:ext cx="5904656"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943 </a:t>
            </a:r>
            <a:r>
              <a:rPr lang="zh-CN" altLang="zh-CN" sz="2000" dirty="0">
                <a:solidFill>
                  <a:schemeClr val="bg1"/>
                </a:solidFill>
                <a:latin typeface="黑体" pitchFamily="49" charset="-122"/>
                <a:ea typeface="黑体" pitchFamily="49" charset="-122"/>
              </a:rPr>
              <a:t>普通专科生、普通预科生招生来源情况</a:t>
            </a:r>
          </a:p>
        </p:txBody>
      </p:sp>
      <p:graphicFrame>
        <p:nvGraphicFramePr>
          <p:cNvPr id="3" name="表格 2"/>
          <p:cNvGraphicFramePr>
            <a:graphicFrameLocks noGrp="1"/>
          </p:cNvGraphicFramePr>
          <p:nvPr/>
        </p:nvGraphicFramePr>
        <p:xfrm>
          <a:off x="323528" y="699542"/>
          <a:ext cx="8352925" cy="4321116"/>
        </p:xfrm>
        <a:graphic>
          <a:graphicData uri="http://schemas.openxmlformats.org/drawingml/2006/table">
            <a:tbl>
              <a:tblPr/>
              <a:tblGrid>
                <a:gridCol w="955902">
                  <a:extLst>
                    <a:ext uri="{9D8B030D-6E8A-4147-A177-3AD203B41FA5}">
                      <a16:colId xmlns:a16="http://schemas.microsoft.com/office/drawing/2014/main" val="20000"/>
                    </a:ext>
                  </a:extLst>
                </a:gridCol>
                <a:gridCol w="382025">
                  <a:extLst>
                    <a:ext uri="{9D8B030D-6E8A-4147-A177-3AD203B41FA5}">
                      <a16:colId xmlns:a16="http://schemas.microsoft.com/office/drawing/2014/main" val="20001"/>
                    </a:ext>
                  </a:extLst>
                </a:gridCol>
                <a:gridCol w="794902">
                  <a:extLst>
                    <a:ext uri="{9D8B030D-6E8A-4147-A177-3AD203B41FA5}">
                      <a16:colId xmlns:a16="http://schemas.microsoft.com/office/drawing/2014/main" val="20002"/>
                    </a:ext>
                  </a:extLst>
                </a:gridCol>
                <a:gridCol w="955902">
                  <a:extLst>
                    <a:ext uri="{9D8B030D-6E8A-4147-A177-3AD203B41FA5}">
                      <a16:colId xmlns:a16="http://schemas.microsoft.com/office/drawing/2014/main" val="20003"/>
                    </a:ext>
                  </a:extLst>
                </a:gridCol>
                <a:gridCol w="875122">
                  <a:extLst>
                    <a:ext uri="{9D8B030D-6E8A-4147-A177-3AD203B41FA5}">
                      <a16:colId xmlns:a16="http://schemas.microsoft.com/office/drawing/2014/main" val="20004"/>
                    </a:ext>
                  </a:extLst>
                </a:gridCol>
                <a:gridCol w="731512">
                  <a:extLst>
                    <a:ext uri="{9D8B030D-6E8A-4147-A177-3AD203B41FA5}">
                      <a16:colId xmlns:a16="http://schemas.microsoft.com/office/drawing/2014/main" val="20005"/>
                    </a:ext>
                  </a:extLst>
                </a:gridCol>
                <a:gridCol w="731512">
                  <a:extLst>
                    <a:ext uri="{9D8B030D-6E8A-4147-A177-3AD203B41FA5}">
                      <a16:colId xmlns:a16="http://schemas.microsoft.com/office/drawing/2014/main" val="20006"/>
                    </a:ext>
                  </a:extLst>
                </a:gridCol>
                <a:gridCol w="731512">
                  <a:extLst>
                    <a:ext uri="{9D8B030D-6E8A-4147-A177-3AD203B41FA5}">
                      <a16:colId xmlns:a16="http://schemas.microsoft.com/office/drawing/2014/main" val="20007"/>
                    </a:ext>
                  </a:extLst>
                </a:gridCol>
                <a:gridCol w="731512">
                  <a:extLst>
                    <a:ext uri="{9D8B030D-6E8A-4147-A177-3AD203B41FA5}">
                      <a16:colId xmlns:a16="http://schemas.microsoft.com/office/drawing/2014/main" val="20008"/>
                    </a:ext>
                  </a:extLst>
                </a:gridCol>
                <a:gridCol w="731512">
                  <a:extLst>
                    <a:ext uri="{9D8B030D-6E8A-4147-A177-3AD203B41FA5}">
                      <a16:colId xmlns:a16="http://schemas.microsoft.com/office/drawing/2014/main" val="20009"/>
                    </a:ext>
                  </a:extLst>
                </a:gridCol>
                <a:gridCol w="731512">
                  <a:extLst>
                    <a:ext uri="{9D8B030D-6E8A-4147-A177-3AD203B41FA5}">
                      <a16:colId xmlns:a16="http://schemas.microsoft.com/office/drawing/2014/main" val="20010"/>
                    </a:ext>
                  </a:extLst>
                </a:gridCol>
              </a:tblGrid>
              <a:tr h="97330">
                <a:tc rowSpan="4">
                  <a:txBody>
                    <a:bodyPr/>
                    <a:lstStyle/>
                    <a:p>
                      <a:pPr algn="just">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ctr">
                        <a:spcAft>
                          <a:spcPts val="0"/>
                        </a:spcAft>
                      </a:pPr>
                      <a:r>
                        <a:rPr lang="zh-CN" sz="650" kern="0">
                          <a:solidFill>
                            <a:srgbClr val="000000"/>
                          </a:solidFill>
                          <a:latin typeface="Times New Roman"/>
                          <a:ea typeface="等线"/>
                          <a:cs typeface="宋体"/>
                        </a:rPr>
                        <a:t>编号</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8">
                  <a:txBody>
                    <a:bodyPr/>
                    <a:lstStyle/>
                    <a:p>
                      <a:pPr algn="ctr">
                        <a:spcAft>
                          <a:spcPts val="0"/>
                        </a:spcAft>
                      </a:pPr>
                      <a:r>
                        <a:rPr lang="zh-CN" sz="650" kern="0" dirty="0">
                          <a:solidFill>
                            <a:srgbClr val="000000"/>
                          </a:solidFill>
                          <a:latin typeface="Times New Roman"/>
                          <a:ea typeface="等线"/>
                          <a:cs typeface="宋体"/>
                        </a:rPr>
                        <a:t>普通专科生</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4">
                  <a:txBody>
                    <a:bodyPr/>
                    <a:lstStyle/>
                    <a:p>
                      <a:pPr algn="ctr">
                        <a:spcAft>
                          <a:spcPts val="0"/>
                        </a:spcAft>
                      </a:pPr>
                      <a:r>
                        <a:rPr lang="zh-CN" sz="650" kern="0">
                          <a:solidFill>
                            <a:srgbClr val="000000"/>
                          </a:solidFill>
                          <a:latin typeface="Times New Roman"/>
                          <a:ea typeface="等线"/>
                          <a:cs typeface="宋体"/>
                        </a:rPr>
                        <a:t>普通预科生</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97330">
                <a:tc vMerge="1">
                  <a:txBody>
                    <a:bodyPr/>
                    <a:lstStyle/>
                    <a:p>
                      <a:endParaRPr lang="zh-CN" altLang="en-US"/>
                    </a:p>
                  </a:txBody>
                  <a:tcPr/>
                </a:tc>
                <a:tc vMerge="1">
                  <a:txBody>
                    <a:bodyPr/>
                    <a:lstStyle/>
                    <a:p>
                      <a:endParaRPr lang="zh-CN" altLang="en-US"/>
                    </a:p>
                  </a:txBody>
                  <a:tcPr/>
                </a:tc>
                <a:tc gridSpan="3">
                  <a:txBody>
                    <a:bodyPr/>
                    <a:lstStyle/>
                    <a:p>
                      <a:pPr algn="ctr">
                        <a:spcAft>
                          <a:spcPts val="0"/>
                        </a:spcAft>
                      </a:pPr>
                      <a:r>
                        <a:rPr lang="zh-CN" sz="650" kern="0">
                          <a:solidFill>
                            <a:srgbClr val="000000"/>
                          </a:solidFill>
                          <a:latin typeface="Times New Roman"/>
                          <a:ea typeface="等线"/>
                          <a:cs typeface="宋体"/>
                        </a:rPr>
                        <a:t>招生数</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650" kern="0">
                          <a:solidFill>
                            <a:srgbClr val="000000"/>
                          </a:solidFill>
                          <a:latin typeface="Times New Roman"/>
                          <a:ea typeface="等线"/>
                          <a:cs typeface="宋体"/>
                        </a:rPr>
                        <a:t>生源类别</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1"/>
                  </a:ext>
                </a:extLst>
              </a:tr>
              <a:tr h="97330">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650" kern="0">
                          <a:solidFill>
                            <a:srgbClr val="000000"/>
                          </a:solidFill>
                          <a:latin typeface="Times New Roman"/>
                          <a:ea typeface="等线"/>
                          <a:cs typeface="宋体"/>
                        </a:rPr>
                        <a:t>合计</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a:spcAft>
                          <a:spcPts val="0"/>
                        </a:spcAft>
                      </a:pPr>
                      <a:r>
                        <a:rPr lang="zh-CN" sz="650" kern="0">
                          <a:solidFill>
                            <a:srgbClr val="000000"/>
                          </a:solidFill>
                          <a:latin typeface="Times New Roman"/>
                          <a:ea typeface="等线"/>
                          <a:cs typeface="宋体"/>
                        </a:rPr>
                        <a:t>其中</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普通高中</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中职</a:t>
                      </a: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650" kern="0">
                          <a:solidFill>
                            <a:srgbClr val="000000"/>
                          </a:solidFill>
                          <a:latin typeface="Times New Roman"/>
                          <a:ea typeface="等线"/>
                          <a:cs typeface="宋体"/>
                        </a:rPr>
                        <a:t>其他</a:t>
                      </a: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2"/>
                  </a:ext>
                </a:extLst>
              </a:tr>
              <a:tr h="16059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650" kern="0">
                          <a:solidFill>
                            <a:srgbClr val="000000"/>
                          </a:solidFill>
                          <a:latin typeface="Times New Roman"/>
                          <a:ea typeface="等线"/>
                          <a:cs typeface="宋体"/>
                        </a:rPr>
                        <a:t>预科生转入</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650" kern="0">
                          <a:solidFill>
                            <a:srgbClr val="000000"/>
                          </a:solidFill>
                          <a:latin typeface="Times New Roman"/>
                          <a:ea typeface="等线"/>
                          <a:cs typeface="宋体"/>
                        </a:rPr>
                        <a:t>五年制高职转入</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应届毕业生</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往届毕业生</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应届毕业生</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往届毕业生</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3"/>
                  </a:ext>
                </a:extLst>
              </a:tr>
              <a:tr h="97330">
                <a:tc>
                  <a:txBody>
                    <a:bodyPr/>
                    <a:lstStyle/>
                    <a:p>
                      <a:pPr algn="ctr">
                        <a:spcAft>
                          <a:spcPts val="0"/>
                        </a:spcAft>
                      </a:pPr>
                      <a:r>
                        <a:rPr lang="zh-CN" sz="650" kern="0">
                          <a:solidFill>
                            <a:srgbClr val="000000"/>
                          </a:solidFill>
                          <a:latin typeface="Times New Roman"/>
                          <a:ea typeface="等线"/>
                          <a:cs typeface="宋体"/>
                        </a:rPr>
                        <a:t>甲</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乙</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dirty="0">
                          <a:solidFill>
                            <a:srgbClr val="000000"/>
                          </a:solidFill>
                          <a:latin typeface="宋体"/>
                          <a:ea typeface="宋体"/>
                          <a:cs typeface="宋体"/>
                        </a:rPr>
                        <a:t>4</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97330">
                <a:tc>
                  <a:txBody>
                    <a:bodyPr/>
                    <a:lstStyle/>
                    <a:p>
                      <a:pPr algn="ctr">
                        <a:spcAft>
                          <a:spcPts val="0"/>
                        </a:spcAft>
                      </a:pPr>
                      <a:r>
                        <a:rPr lang="zh-CN" sz="650" kern="0" dirty="0">
                          <a:solidFill>
                            <a:srgbClr val="000000"/>
                          </a:solidFill>
                          <a:latin typeface="Times New Roman"/>
                          <a:ea typeface="等线"/>
                          <a:cs typeface="宋体"/>
                        </a:rPr>
                        <a:t>总计</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97330">
                <a:tc>
                  <a:txBody>
                    <a:bodyPr/>
                    <a:lstStyle/>
                    <a:p>
                      <a:pPr algn="ctr">
                        <a:spcAft>
                          <a:spcPts val="0"/>
                        </a:spcAft>
                      </a:pPr>
                      <a:r>
                        <a:rPr lang="zh-CN" sz="650" kern="100" dirty="0">
                          <a:latin typeface="Times New Roman"/>
                          <a:ea typeface="宋体"/>
                        </a:rPr>
                        <a:t>北京</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97330">
                <a:tc>
                  <a:txBody>
                    <a:bodyPr/>
                    <a:lstStyle/>
                    <a:p>
                      <a:pPr algn="ctr">
                        <a:spcAft>
                          <a:spcPts val="0"/>
                        </a:spcAft>
                      </a:pPr>
                      <a:r>
                        <a:rPr lang="zh-CN" sz="650" kern="100" dirty="0">
                          <a:latin typeface="Times New Roman"/>
                          <a:ea typeface="宋体"/>
                        </a:rPr>
                        <a:t>天津</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97330">
                <a:tc>
                  <a:txBody>
                    <a:bodyPr/>
                    <a:lstStyle/>
                    <a:p>
                      <a:pPr algn="ctr">
                        <a:spcAft>
                          <a:spcPts val="0"/>
                        </a:spcAft>
                      </a:pPr>
                      <a:r>
                        <a:rPr lang="zh-CN" sz="650" kern="100">
                          <a:latin typeface="Times New Roman"/>
                          <a:ea typeface="宋体"/>
                        </a:rPr>
                        <a:t>河北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97330">
                <a:tc>
                  <a:txBody>
                    <a:bodyPr/>
                    <a:lstStyle/>
                    <a:p>
                      <a:pPr algn="ctr">
                        <a:spcAft>
                          <a:spcPts val="0"/>
                        </a:spcAft>
                      </a:pPr>
                      <a:r>
                        <a:rPr lang="zh-CN" sz="650" kern="100">
                          <a:latin typeface="Times New Roman"/>
                          <a:ea typeface="宋体"/>
                        </a:rPr>
                        <a:t>山西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97330">
                <a:tc>
                  <a:txBody>
                    <a:bodyPr/>
                    <a:lstStyle/>
                    <a:p>
                      <a:pPr algn="ctr">
                        <a:spcAft>
                          <a:spcPts val="0"/>
                        </a:spcAft>
                      </a:pPr>
                      <a:r>
                        <a:rPr lang="zh-CN" sz="650" kern="100">
                          <a:latin typeface="Times New Roman"/>
                          <a:ea typeface="宋体"/>
                        </a:rPr>
                        <a:t>内蒙古</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97330">
                <a:tc>
                  <a:txBody>
                    <a:bodyPr/>
                    <a:lstStyle/>
                    <a:p>
                      <a:pPr algn="ctr">
                        <a:spcAft>
                          <a:spcPts val="0"/>
                        </a:spcAft>
                      </a:pPr>
                      <a:r>
                        <a:rPr lang="zh-CN" sz="650" kern="100">
                          <a:latin typeface="Times New Roman"/>
                          <a:ea typeface="宋体"/>
                        </a:rPr>
                        <a:t>辽宁</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97330">
                <a:tc>
                  <a:txBody>
                    <a:bodyPr/>
                    <a:lstStyle/>
                    <a:p>
                      <a:pPr algn="ctr">
                        <a:spcAft>
                          <a:spcPts val="0"/>
                        </a:spcAft>
                      </a:pPr>
                      <a:r>
                        <a:rPr lang="zh-CN" sz="650" kern="100" dirty="0">
                          <a:latin typeface="Times New Roman"/>
                          <a:ea typeface="宋体"/>
                        </a:rPr>
                        <a:t>吉林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97330">
                <a:tc>
                  <a:txBody>
                    <a:bodyPr/>
                    <a:lstStyle/>
                    <a:p>
                      <a:pPr algn="ctr">
                        <a:spcAft>
                          <a:spcPts val="0"/>
                        </a:spcAft>
                      </a:pPr>
                      <a:r>
                        <a:rPr lang="zh-CN" sz="650" kern="100" dirty="0">
                          <a:latin typeface="Times New Roman"/>
                          <a:ea typeface="宋体"/>
                        </a:rPr>
                        <a:t>黑龙江</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97330">
                <a:tc>
                  <a:txBody>
                    <a:bodyPr/>
                    <a:lstStyle/>
                    <a:p>
                      <a:pPr algn="ctr">
                        <a:spcAft>
                          <a:spcPts val="0"/>
                        </a:spcAft>
                      </a:pPr>
                      <a:r>
                        <a:rPr lang="zh-CN" sz="650" kern="100">
                          <a:latin typeface="Times New Roman"/>
                          <a:ea typeface="宋体"/>
                        </a:rPr>
                        <a:t>上海</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97330">
                <a:tc>
                  <a:txBody>
                    <a:bodyPr/>
                    <a:lstStyle/>
                    <a:p>
                      <a:pPr algn="ctr">
                        <a:spcAft>
                          <a:spcPts val="0"/>
                        </a:spcAft>
                      </a:pPr>
                      <a:r>
                        <a:rPr lang="zh-CN" sz="650" kern="100">
                          <a:latin typeface="Times New Roman"/>
                          <a:ea typeface="宋体"/>
                        </a:rPr>
                        <a:t>江苏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97330">
                <a:tc>
                  <a:txBody>
                    <a:bodyPr/>
                    <a:lstStyle/>
                    <a:p>
                      <a:pPr algn="ctr">
                        <a:spcAft>
                          <a:spcPts val="0"/>
                        </a:spcAft>
                      </a:pPr>
                      <a:r>
                        <a:rPr lang="zh-CN" sz="650" kern="100">
                          <a:latin typeface="Times New Roman"/>
                          <a:ea typeface="宋体"/>
                        </a:rPr>
                        <a:t>浙江</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97330">
                <a:tc>
                  <a:txBody>
                    <a:bodyPr/>
                    <a:lstStyle/>
                    <a:p>
                      <a:pPr algn="ctr">
                        <a:spcAft>
                          <a:spcPts val="0"/>
                        </a:spcAft>
                      </a:pPr>
                      <a:r>
                        <a:rPr lang="zh-CN" sz="650" kern="100">
                          <a:latin typeface="Times New Roman"/>
                          <a:ea typeface="宋体"/>
                        </a:rPr>
                        <a:t>安徽</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97330">
                <a:tc>
                  <a:txBody>
                    <a:bodyPr/>
                    <a:lstStyle/>
                    <a:p>
                      <a:pPr algn="ctr">
                        <a:spcAft>
                          <a:spcPts val="0"/>
                        </a:spcAft>
                      </a:pPr>
                      <a:r>
                        <a:rPr lang="zh-CN" sz="650" kern="100">
                          <a:latin typeface="Times New Roman"/>
                          <a:ea typeface="宋体"/>
                        </a:rPr>
                        <a:t>福建</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97330">
                <a:tc>
                  <a:txBody>
                    <a:bodyPr/>
                    <a:lstStyle/>
                    <a:p>
                      <a:pPr algn="ctr">
                        <a:spcAft>
                          <a:spcPts val="0"/>
                        </a:spcAft>
                      </a:pPr>
                      <a:r>
                        <a:rPr lang="zh-CN" sz="650" kern="100" dirty="0">
                          <a:latin typeface="Times New Roman"/>
                          <a:ea typeface="宋体"/>
                        </a:rPr>
                        <a:t>江西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97330">
                <a:tc>
                  <a:txBody>
                    <a:bodyPr/>
                    <a:lstStyle/>
                    <a:p>
                      <a:pPr algn="ctr">
                        <a:spcAft>
                          <a:spcPts val="0"/>
                        </a:spcAft>
                      </a:pPr>
                      <a:r>
                        <a:rPr lang="zh-CN" sz="650" kern="100" dirty="0">
                          <a:latin typeface="Times New Roman"/>
                          <a:ea typeface="宋体"/>
                        </a:rPr>
                        <a:t>山东</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97330">
                <a:tc>
                  <a:txBody>
                    <a:bodyPr/>
                    <a:lstStyle/>
                    <a:p>
                      <a:pPr algn="ctr">
                        <a:spcAft>
                          <a:spcPts val="0"/>
                        </a:spcAft>
                      </a:pPr>
                      <a:r>
                        <a:rPr lang="zh-CN" sz="650" kern="100">
                          <a:latin typeface="Times New Roman"/>
                          <a:ea typeface="宋体"/>
                        </a:rPr>
                        <a:t>河南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97330">
                <a:tc>
                  <a:txBody>
                    <a:bodyPr/>
                    <a:lstStyle/>
                    <a:p>
                      <a:pPr algn="ctr">
                        <a:spcAft>
                          <a:spcPts val="0"/>
                        </a:spcAft>
                      </a:pPr>
                      <a:r>
                        <a:rPr lang="zh-CN" sz="650" kern="100" dirty="0">
                          <a:latin typeface="Times New Roman"/>
                          <a:ea typeface="宋体"/>
                        </a:rPr>
                        <a:t>湖北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97330">
                <a:tc>
                  <a:txBody>
                    <a:bodyPr/>
                    <a:lstStyle/>
                    <a:p>
                      <a:pPr algn="ctr">
                        <a:spcAft>
                          <a:spcPts val="0"/>
                        </a:spcAft>
                      </a:pPr>
                      <a:r>
                        <a:rPr lang="zh-CN" sz="650" kern="100" dirty="0">
                          <a:latin typeface="Times New Roman"/>
                          <a:ea typeface="宋体"/>
                        </a:rPr>
                        <a:t>湖南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97330">
                <a:tc>
                  <a:txBody>
                    <a:bodyPr/>
                    <a:lstStyle/>
                    <a:p>
                      <a:pPr algn="ctr">
                        <a:spcAft>
                          <a:spcPts val="0"/>
                        </a:spcAft>
                      </a:pPr>
                      <a:r>
                        <a:rPr lang="zh-CN" sz="650" kern="100" dirty="0">
                          <a:latin typeface="Times New Roman"/>
                          <a:ea typeface="宋体"/>
                        </a:rPr>
                        <a:t>广东</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97330">
                <a:tc>
                  <a:txBody>
                    <a:bodyPr/>
                    <a:lstStyle/>
                    <a:p>
                      <a:pPr algn="ctr">
                        <a:spcAft>
                          <a:spcPts val="0"/>
                        </a:spcAft>
                      </a:pPr>
                      <a:r>
                        <a:rPr lang="zh-CN" sz="650" kern="100">
                          <a:latin typeface="Times New Roman"/>
                          <a:ea typeface="宋体"/>
                        </a:rPr>
                        <a:t>广西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97330">
                <a:tc>
                  <a:txBody>
                    <a:bodyPr/>
                    <a:lstStyle/>
                    <a:p>
                      <a:pPr algn="ctr">
                        <a:spcAft>
                          <a:spcPts val="0"/>
                        </a:spcAft>
                      </a:pPr>
                      <a:r>
                        <a:rPr lang="zh-CN" sz="650" kern="100">
                          <a:latin typeface="Times New Roman"/>
                          <a:ea typeface="宋体"/>
                        </a:rPr>
                        <a:t>海南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97330">
                <a:tc>
                  <a:txBody>
                    <a:bodyPr/>
                    <a:lstStyle/>
                    <a:p>
                      <a:pPr algn="ctr">
                        <a:spcAft>
                          <a:spcPts val="0"/>
                        </a:spcAft>
                      </a:pPr>
                      <a:r>
                        <a:rPr lang="zh-CN" sz="650" kern="100">
                          <a:latin typeface="Times New Roman"/>
                          <a:ea typeface="宋体"/>
                        </a:rPr>
                        <a:t>重庆</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97330">
                <a:tc>
                  <a:txBody>
                    <a:bodyPr/>
                    <a:lstStyle/>
                    <a:p>
                      <a:pPr algn="ctr">
                        <a:spcAft>
                          <a:spcPts val="0"/>
                        </a:spcAft>
                      </a:pPr>
                      <a:r>
                        <a:rPr lang="zh-CN" sz="650" kern="100" dirty="0">
                          <a:latin typeface="Times New Roman"/>
                          <a:ea typeface="宋体"/>
                        </a:rPr>
                        <a:t>四川</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97330">
                <a:tc>
                  <a:txBody>
                    <a:bodyPr/>
                    <a:lstStyle/>
                    <a:p>
                      <a:pPr algn="ctr">
                        <a:spcAft>
                          <a:spcPts val="0"/>
                        </a:spcAft>
                      </a:pPr>
                      <a:r>
                        <a:rPr lang="zh-CN" sz="650" kern="100">
                          <a:latin typeface="Times New Roman"/>
                          <a:ea typeface="宋体"/>
                        </a:rPr>
                        <a:t>贵州</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97330">
                <a:tc>
                  <a:txBody>
                    <a:bodyPr/>
                    <a:lstStyle/>
                    <a:p>
                      <a:pPr algn="ctr">
                        <a:spcAft>
                          <a:spcPts val="0"/>
                        </a:spcAft>
                      </a:pPr>
                      <a:r>
                        <a:rPr lang="zh-CN" sz="650" kern="100" dirty="0">
                          <a:latin typeface="Times New Roman"/>
                          <a:ea typeface="宋体"/>
                        </a:rPr>
                        <a:t>云南</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97330">
                <a:tc>
                  <a:txBody>
                    <a:bodyPr/>
                    <a:lstStyle/>
                    <a:p>
                      <a:pPr algn="ctr">
                        <a:spcAft>
                          <a:spcPts val="0"/>
                        </a:spcAft>
                      </a:pPr>
                      <a:r>
                        <a:rPr lang="zh-CN" sz="650" kern="100" dirty="0">
                          <a:latin typeface="Times New Roman"/>
                          <a:ea typeface="宋体"/>
                        </a:rPr>
                        <a:t>西藏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97330">
                <a:tc>
                  <a:txBody>
                    <a:bodyPr/>
                    <a:lstStyle/>
                    <a:p>
                      <a:pPr algn="ctr">
                        <a:spcAft>
                          <a:spcPts val="0"/>
                        </a:spcAft>
                      </a:pPr>
                      <a:r>
                        <a:rPr lang="zh-CN" sz="650" kern="100" dirty="0">
                          <a:latin typeface="Times New Roman"/>
                          <a:ea typeface="宋体"/>
                        </a:rPr>
                        <a:t>陕西</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97330">
                <a:tc>
                  <a:txBody>
                    <a:bodyPr/>
                    <a:lstStyle/>
                    <a:p>
                      <a:pPr algn="ctr">
                        <a:spcAft>
                          <a:spcPts val="0"/>
                        </a:spcAft>
                      </a:pPr>
                      <a:r>
                        <a:rPr lang="zh-CN" sz="650" kern="100" dirty="0">
                          <a:latin typeface="Times New Roman"/>
                          <a:ea typeface="宋体"/>
                        </a:rPr>
                        <a:t>甘肃</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29</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97330">
                <a:tc>
                  <a:txBody>
                    <a:bodyPr/>
                    <a:lstStyle/>
                    <a:p>
                      <a:pPr algn="ctr">
                        <a:spcAft>
                          <a:spcPts val="0"/>
                        </a:spcAft>
                      </a:pPr>
                      <a:r>
                        <a:rPr lang="zh-CN" sz="650" kern="100" dirty="0">
                          <a:latin typeface="Times New Roman"/>
                          <a:ea typeface="宋体"/>
                        </a:rPr>
                        <a:t>青海</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30</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97330">
                <a:tc>
                  <a:txBody>
                    <a:bodyPr/>
                    <a:lstStyle/>
                    <a:p>
                      <a:pPr algn="ctr">
                        <a:spcAft>
                          <a:spcPts val="0"/>
                        </a:spcAft>
                      </a:pPr>
                      <a:r>
                        <a:rPr lang="zh-CN" sz="650" kern="100" dirty="0">
                          <a:latin typeface="Times New Roman"/>
                          <a:ea typeface="宋体"/>
                        </a:rPr>
                        <a:t>宁夏</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31</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97330">
                <a:tc>
                  <a:txBody>
                    <a:bodyPr/>
                    <a:lstStyle/>
                    <a:p>
                      <a:pPr algn="ctr">
                        <a:spcAft>
                          <a:spcPts val="0"/>
                        </a:spcAft>
                      </a:pPr>
                      <a:r>
                        <a:rPr lang="zh-CN" sz="650" kern="100" dirty="0">
                          <a:latin typeface="Times New Roman"/>
                          <a:ea typeface="宋体"/>
                        </a:rPr>
                        <a:t>新疆</a:t>
                      </a:r>
                    </a:p>
                  </a:txBody>
                  <a:tcPr marL="33518" marR="3351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32</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r h="97330">
                <a:tc>
                  <a:txBody>
                    <a:bodyPr/>
                    <a:lstStyle/>
                    <a:p>
                      <a:pPr algn="ctr">
                        <a:spcAft>
                          <a:spcPts val="0"/>
                        </a:spcAft>
                      </a:pPr>
                      <a:r>
                        <a:rPr lang="zh-CN" sz="650" kern="0" dirty="0">
                          <a:solidFill>
                            <a:srgbClr val="000000"/>
                          </a:solidFill>
                          <a:latin typeface="Times New Roman"/>
                          <a:ea typeface="等线"/>
                          <a:cs typeface="宋体"/>
                        </a:rPr>
                        <a:t>内地新疆班</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33</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7"/>
                  </a:ext>
                </a:extLst>
              </a:tr>
              <a:tr h="97330">
                <a:tc>
                  <a:txBody>
                    <a:bodyPr/>
                    <a:lstStyle/>
                    <a:p>
                      <a:pPr algn="ctr">
                        <a:spcAft>
                          <a:spcPts val="0"/>
                        </a:spcAft>
                      </a:pPr>
                      <a:r>
                        <a:rPr lang="zh-CN" sz="650" kern="0" dirty="0">
                          <a:solidFill>
                            <a:srgbClr val="000000"/>
                          </a:solidFill>
                          <a:latin typeface="Times New Roman"/>
                          <a:ea typeface="等线"/>
                          <a:cs typeface="宋体"/>
                        </a:rPr>
                        <a:t>内地西藏班</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34</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8"/>
                  </a:ext>
                </a:extLst>
              </a:tr>
              <a:tr h="97330">
                <a:tc>
                  <a:txBody>
                    <a:bodyPr/>
                    <a:lstStyle/>
                    <a:p>
                      <a:pPr algn="ctr">
                        <a:spcAft>
                          <a:spcPts val="0"/>
                        </a:spcAft>
                      </a:pPr>
                      <a:r>
                        <a:rPr lang="zh-CN" sz="650" kern="0" dirty="0">
                          <a:solidFill>
                            <a:srgbClr val="000000"/>
                          </a:solidFill>
                          <a:latin typeface="Times New Roman"/>
                          <a:ea typeface="宋体"/>
                          <a:cs typeface="宋体"/>
                        </a:rPr>
                        <a:t>香港</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35</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9"/>
                  </a:ext>
                </a:extLst>
              </a:tr>
              <a:tr h="97330">
                <a:tc>
                  <a:txBody>
                    <a:bodyPr/>
                    <a:lstStyle/>
                    <a:p>
                      <a:pPr algn="ctr">
                        <a:spcAft>
                          <a:spcPts val="0"/>
                        </a:spcAft>
                      </a:pPr>
                      <a:r>
                        <a:rPr lang="zh-CN" sz="650" kern="0" dirty="0">
                          <a:solidFill>
                            <a:srgbClr val="000000"/>
                          </a:solidFill>
                          <a:latin typeface="Times New Roman"/>
                          <a:ea typeface="宋体"/>
                          <a:cs typeface="宋体"/>
                        </a:rPr>
                        <a:t>澳门</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36</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0"/>
                  </a:ext>
                </a:extLst>
              </a:tr>
              <a:tr h="97330">
                <a:tc>
                  <a:txBody>
                    <a:bodyPr/>
                    <a:lstStyle/>
                    <a:p>
                      <a:pPr algn="ctr">
                        <a:spcAft>
                          <a:spcPts val="0"/>
                        </a:spcAft>
                      </a:pPr>
                      <a:r>
                        <a:rPr lang="zh-CN" sz="650" kern="0" dirty="0">
                          <a:solidFill>
                            <a:srgbClr val="000000"/>
                          </a:solidFill>
                          <a:latin typeface="Times New Roman"/>
                          <a:ea typeface="宋体"/>
                          <a:cs typeface="宋体"/>
                        </a:rPr>
                        <a:t>台湾</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37</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1"/>
                  </a:ext>
                </a:extLst>
              </a:tr>
              <a:tr h="97330">
                <a:tc>
                  <a:txBody>
                    <a:bodyPr/>
                    <a:lstStyle/>
                    <a:p>
                      <a:pPr algn="ctr">
                        <a:spcAft>
                          <a:spcPts val="0"/>
                        </a:spcAft>
                      </a:pPr>
                      <a:r>
                        <a:rPr lang="zh-CN" sz="650" kern="0" dirty="0">
                          <a:solidFill>
                            <a:srgbClr val="000000"/>
                          </a:solidFill>
                          <a:latin typeface="Times New Roman"/>
                          <a:ea typeface="宋体"/>
                          <a:cs typeface="宋体"/>
                        </a:rPr>
                        <a:t>华侨</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38</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3518" marR="335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2"/>
                  </a:ext>
                </a:extLst>
              </a:tr>
            </a:tbl>
          </a:graphicData>
        </a:graphic>
      </p:graphicFrame>
      <p:sp>
        <p:nvSpPr>
          <p:cNvPr id="69633" name="Rectangle 1"/>
          <p:cNvSpPr>
            <a:spLocks noChangeArrowheads="1"/>
          </p:cNvSpPr>
          <p:nvPr/>
        </p:nvSpPr>
        <p:spPr bwMode="auto">
          <a:xfrm>
            <a:off x="395536" y="452686"/>
            <a:ext cx="8032968"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    </a:t>
            </a:r>
            <a:r>
              <a:rPr kumimoji="0" 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高基</a:t>
            </a:r>
            <a:r>
              <a:rPr kumimoji="0" lang="en-US" alt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943</a:t>
            </a:r>
            <a:r>
              <a:rPr kumimoji="0" lang="zh-CN" altLang="en-US"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普通专科生、普通预科生招生来源情况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AutoShape 2"/>
          <p:cNvSpPr>
            <a:spLocks noChangeArrowheads="1"/>
          </p:cNvSpPr>
          <p:nvPr/>
        </p:nvSpPr>
        <p:spPr bwMode="auto">
          <a:xfrm flipH="1">
            <a:off x="1115616" y="1491630"/>
            <a:ext cx="1223600" cy="520179"/>
          </a:xfrm>
          <a:prstGeom prst="wedgeRoundRectCallout">
            <a:avLst>
              <a:gd name="adj1" fmla="val -85487"/>
              <a:gd name="adj2" fmla="val -167750"/>
              <a:gd name="adj3" fmla="val 16667"/>
            </a:avLst>
          </a:prstGeom>
          <a:solidFill>
            <a:srgbClr val="FFFFDD"/>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solidFill>
                  <a:srgbClr val="FF0000"/>
                </a:solidFill>
              </a:rPr>
              <a:t>招生数：</a:t>
            </a:r>
            <a:r>
              <a:rPr lang="zh-CN" altLang="zh-CN" sz="900" b="1" dirty="0"/>
              <a:t>是指实际招收入学的新生数。</a:t>
            </a:r>
            <a:endParaRPr lang="zh-CN" altLang="zh-CN" sz="900" b="1" dirty="0">
              <a:latin typeface="Arial" pitchFamily="34" charset="0"/>
              <a:ea typeface="宋体" pitchFamily="2" charset="-122"/>
              <a:cs typeface="宋体" pitchFamily="2" charset="-122"/>
            </a:endParaRPr>
          </a:p>
        </p:txBody>
      </p:sp>
      <p:sp>
        <p:nvSpPr>
          <p:cNvPr id="6" name="圆角矩形 5"/>
          <p:cNvSpPr/>
          <p:nvPr/>
        </p:nvSpPr>
        <p:spPr>
          <a:xfrm>
            <a:off x="1907704" y="4155926"/>
            <a:ext cx="5832648" cy="648072"/>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400" b="1" dirty="0">
                <a:latin typeface="楷体" pitchFamily="49" charset="-122"/>
                <a:ea typeface="楷体" pitchFamily="49" charset="-122"/>
              </a:rPr>
              <a:t>本表数据来源于经各省（自治区、直辖市）招生委员会审核批准录取，持招生单位发放的录取通知书，到校注册并实际入学的学生数据。</a:t>
            </a:r>
            <a:endParaRPr kumimoji="0" lang="zh-CN" altLang="zh-CN" sz="3600" b="1" i="0" u="none" strike="noStrike" cap="none" normalizeH="0" baseline="0" dirty="0">
              <a:ln>
                <a:noFill/>
              </a:ln>
              <a:solidFill>
                <a:schemeClr val="bg1"/>
              </a:solidFill>
              <a:effectLst/>
              <a:latin typeface="楷体" pitchFamily="49" charset="-122"/>
              <a:ea typeface="楷体" pitchFamily="49" charset="-122"/>
              <a:cs typeface="宋体" pitchFamily="2" charset="-122"/>
            </a:endParaRPr>
          </a:p>
        </p:txBody>
      </p:sp>
      <p:sp>
        <p:nvSpPr>
          <p:cNvPr id="7" name="AutoShape 2"/>
          <p:cNvSpPr>
            <a:spLocks noChangeArrowheads="1"/>
          </p:cNvSpPr>
          <p:nvPr/>
        </p:nvSpPr>
        <p:spPr bwMode="auto">
          <a:xfrm flipH="1">
            <a:off x="1835696" y="2139702"/>
            <a:ext cx="1512168" cy="1440160"/>
          </a:xfrm>
          <a:prstGeom prst="wedgeRoundRectCallout">
            <a:avLst>
              <a:gd name="adj1" fmla="val -29327"/>
              <a:gd name="adj2" fmla="val -11533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50" b="1" dirty="0">
                <a:solidFill>
                  <a:srgbClr val="FF0000"/>
                </a:solidFill>
                <a:latin typeface="楷体" pitchFamily="49" charset="-122"/>
                <a:ea typeface="楷体" pitchFamily="49" charset="-122"/>
              </a:rPr>
              <a:t>预科生转入：</a:t>
            </a:r>
            <a:r>
              <a:rPr lang="zh-CN" altLang="zh-CN" sz="1050" b="1" dirty="0">
                <a:latin typeface="楷体" pitchFamily="49" charset="-122"/>
                <a:ea typeface="楷体" pitchFamily="49" charset="-122"/>
              </a:rPr>
              <a:t>是指普通预科生经过</a:t>
            </a:r>
            <a:r>
              <a:rPr lang="en-US" altLang="zh-CN" sz="1050" b="1" dirty="0">
                <a:latin typeface="楷体" pitchFamily="49" charset="-122"/>
                <a:ea typeface="楷体" pitchFamily="49" charset="-122"/>
              </a:rPr>
              <a:t>1-2</a:t>
            </a:r>
            <a:r>
              <a:rPr lang="zh-CN" altLang="zh-CN" sz="1050" b="1" dirty="0">
                <a:latin typeface="楷体" pitchFamily="49" charset="-122"/>
                <a:ea typeface="楷体" pitchFamily="49" charset="-122"/>
              </a:rPr>
              <a:t>年的文化补习，合格者转入本专科阶段学习的学生数，占用招生单位当年招生计划。</a:t>
            </a:r>
          </a:p>
        </p:txBody>
      </p:sp>
      <p:sp>
        <p:nvSpPr>
          <p:cNvPr id="8" name="AutoShape 2"/>
          <p:cNvSpPr>
            <a:spLocks noChangeArrowheads="1"/>
          </p:cNvSpPr>
          <p:nvPr/>
        </p:nvSpPr>
        <p:spPr bwMode="auto">
          <a:xfrm flipH="1">
            <a:off x="3419872" y="2139702"/>
            <a:ext cx="1008112" cy="1440160"/>
          </a:xfrm>
          <a:prstGeom prst="wedgeRoundRectCallout">
            <a:avLst>
              <a:gd name="adj1" fmla="val -83430"/>
              <a:gd name="adj2" fmla="val -12255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普通高中：</a:t>
            </a:r>
            <a:r>
              <a:rPr lang="zh-CN" altLang="zh-CN" sz="1200" b="1" dirty="0">
                <a:latin typeface="楷体" pitchFamily="49" charset="-122"/>
                <a:ea typeface="楷体" pitchFamily="49" charset="-122"/>
              </a:rPr>
              <a:t>填报普通高中学校毕业的学生</a:t>
            </a:r>
            <a:r>
              <a:rPr lang="zh-CN" altLang="en-US" sz="1200" b="1" dirty="0">
                <a:latin typeface="楷体" pitchFamily="49" charset="-122"/>
                <a:ea typeface="楷体" pitchFamily="49" charset="-122"/>
              </a:rPr>
              <a:t>。</a:t>
            </a:r>
            <a:endParaRPr lang="zh-CN" altLang="zh-CN" sz="1200" b="1" dirty="0">
              <a:latin typeface="楷体" pitchFamily="49" charset="-122"/>
              <a:ea typeface="楷体" pitchFamily="49" charset="-122"/>
            </a:endParaRPr>
          </a:p>
        </p:txBody>
      </p:sp>
      <p:sp>
        <p:nvSpPr>
          <p:cNvPr id="9" name="AutoShape 2"/>
          <p:cNvSpPr>
            <a:spLocks noChangeArrowheads="1"/>
          </p:cNvSpPr>
          <p:nvPr/>
        </p:nvSpPr>
        <p:spPr bwMode="auto">
          <a:xfrm flipH="1">
            <a:off x="4499992" y="2139702"/>
            <a:ext cx="1215135" cy="1440160"/>
          </a:xfrm>
          <a:prstGeom prst="wedgeRoundRectCallout">
            <a:avLst>
              <a:gd name="adj1" fmla="val -94248"/>
              <a:gd name="adj2" fmla="val -12303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中职：</a:t>
            </a:r>
            <a:r>
              <a:rPr lang="zh-CN" altLang="zh-CN" sz="1200" b="1" dirty="0">
                <a:latin typeface="楷体" pitchFamily="49" charset="-122"/>
                <a:ea typeface="楷体" pitchFamily="49" charset="-122"/>
              </a:rPr>
              <a:t>填报中等师范毕业、其他中等专业学校毕业、职业高中毕业和技工学校毕业的学生</a:t>
            </a:r>
          </a:p>
        </p:txBody>
      </p:sp>
      <p:sp>
        <p:nvSpPr>
          <p:cNvPr id="10" name="AutoShape 2"/>
          <p:cNvSpPr>
            <a:spLocks noChangeArrowheads="1"/>
          </p:cNvSpPr>
          <p:nvPr/>
        </p:nvSpPr>
        <p:spPr bwMode="auto">
          <a:xfrm flipH="1">
            <a:off x="5796136" y="2139702"/>
            <a:ext cx="2160240" cy="1440160"/>
          </a:xfrm>
          <a:prstGeom prst="wedgeRoundRectCallout">
            <a:avLst>
              <a:gd name="adj1" fmla="val -33772"/>
              <a:gd name="adj2" fmla="val -12062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100" b="1" dirty="0">
                <a:solidFill>
                  <a:srgbClr val="FF0000"/>
                </a:solidFill>
                <a:latin typeface="楷体" pitchFamily="49" charset="-122"/>
                <a:ea typeface="楷体" pitchFamily="49" charset="-122"/>
              </a:rPr>
              <a:t>其他：</a:t>
            </a:r>
            <a:r>
              <a:rPr lang="zh-CN" altLang="zh-CN" sz="1100" b="1" dirty="0">
                <a:latin typeface="楷体" pitchFamily="49" charset="-122"/>
                <a:ea typeface="楷体" pitchFamily="49" charset="-122"/>
              </a:rPr>
              <a:t>填报具有高级中等教育以上同等学力进入普通高等教育专科层次学习的学生，包含五年制转段、预科生转入等参加非普通高等学校招生全国统一考试录取入学的学生。不含上海、天津、山东的春季录取数。</a:t>
            </a:r>
          </a:p>
        </p:txBody>
      </p:sp>
      <p:sp>
        <p:nvSpPr>
          <p:cNvPr id="11" name="AutoShape 2"/>
          <p:cNvSpPr>
            <a:spLocks noChangeArrowheads="1"/>
          </p:cNvSpPr>
          <p:nvPr/>
        </p:nvSpPr>
        <p:spPr bwMode="auto">
          <a:xfrm flipH="1">
            <a:off x="8100392" y="2139702"/>
            <a:ext cx="945105" cy="1440160"/>
          </a:xfrm>
          <a:prstGeom prst="wedgeRoundRectCallout">
            <a:avLst>
              <a:gd name="adj1" fmla="val 21929"/>
              <a:gd name="adj2" fmla="val -125918"/>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200" b="1" dirty="0">
                <a:solidFill>
                  <a:srgbClr val="FF0000"/>
                </a:solidFill>
                <a:latin typeface="楷体" pitchFamily="49" charset="-122"/>
                <a:ea typeface="楷体" pitchFamily="49" charset="-122"/>
              </a:rPr>
              <a:t>普通预科生：</a:t>
            </a:r>
            <a:r>
              <a:rPr lang="zh-CN" altLang="zh-CN" sz="1200" b="1" dirty="0">
                <a:latin typeface="楷体" pitchFamily="49" charset="-122"/>
                <a:ea typeface="楷体" pitchFamily="49" charset="-122"/>
              </a:rPr>
              <a:t>填报实际录取的普通预科生数。</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95536" y="51470"/>
            <a:ext cx="5832648" cy="400110"/>
          </a:xfrm>
          <a:prstGeom prst="rect">
            <a:avLst/>
          </a:prstGeom>
        </p:spPr>
        <p:txBody>
          <a:bodyPr wrap="square">
            <a:spAutoFit/>
          </a:bodyPr>
          <a:lstStyle/>
          <a:p>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944</a:t>
            </a:r>
            <a:r>
              <a:rPr lang="zh-CN" altLang="zh-CN" sz="2000" dirty="0">
                <a:solidFill>
                  <a:schemeClr val="bg1"/>
                </a:solidFill>
                <a:latin typeface="黑体" pitchFamily="49" charset="-122"/>
                <a:ea typeface="黑体" pitchFamily="49" charset="-122"/>
              </a:rPr>
              <a:t>普通本科生、普通预科生招生来源情况</a:t>
            </a:r>
            <a:r>
              <a:rPr lang="en-US" altLang="zh-CN" sz="2000" dirty="0">
                <a:solidFill>
                  <a:schemeClr val="bg1"/>
                </a:solidFill>
                <a:latin typeface="黑体" pitchFamily="49" charset="-122"/>
                <a:ea typeface="黑体" pitchFamily="49" charset="-122"/>
              </a:rPr>
              <a:t> </a:t>
            </a:r>
            <a:endParaRPr lang="zh-CN" altLang="en-US" sz="2000" dirty="0">
              <a:solidFill>
                <a:schemeClr val="bg1"/>
              </a:solidFill>
              <a:latin typeface="黑体" pitchFamily="49" charset="-122"/>
              <a:ea typeface="黑体" pitchFamily="49" charset="-122"/>
            </a:endParaRPr>
          </a:p>
        </p:txBody>
      </p:sp>
      <p:graphicFrame>
        <p:nvGraphicFramePr>
          <p:cNvPr id="3" name="表格 2"/>
          <p:cNvGraphicFramePr>
            <a:graphicFrameLocks noGrp="1"/>
          </p:cNvGraphicFramePr>
          <p:nvPr/>
        </p:nvGraphicFramePr>
        <p:xfrm>
          <a:off x="323526" y="699525"/>
          <a:ext cx="8424937" cy="4383808"/>
        </p:xfrm>
        <a:graphic>
          <a:graphicData uri="http://schemas.openxmlformats.org/drawingml/2006/table">
            <a:tbl>
              <a:tblPr/>
              <a:tblGrid>
                <a:gridCol w="714799">
                  <a:extLst>
                    <a:ext uri="{9D8B030D-6E8A-4147-A177-3AD203B41FA5}">
                      <a16:colId xmlns:a16="http://schemas.microsoft.com/office/drawing/2014/main" val="20000"/>
                    </a:ext>
                  </a:extLst>
                </a:gridCol>
                <a:gridCol w="398591">
                  <a:extLst>
                    <a:ext uri="{9D8B030D-6E8A-4147-A177-3AD203B41FA5}">
                      <a16:colId xmlns:a16="http://schemas.microsoft.com/office/drawing/2014/main" val="20001"/>
                    </a:ext>
                  </a:extLst>
                </a:gridCol>
                <a:gridCol w="600914">
                  <a:extLst>
                    <a:ext uri="{9D8B030D-6E8A-4147-A177-3AD203B41FA5}">
                      <a16:colId xmlns:a16="http://schemas.microsoft.com/office/drawing/2014/main" val="20002"/>
                    </a:ext>
                  </a:extLst>
                </a:gridCol>
                <a:gridCol w="429485">
                  <a:extLst>
                    <a:ext uri="{9D8B030D-6E8A-4147-A177-3AD203B41FA5}">
                      <a16:colId xmlns:a16="http://schemas.microsoft.com/office/drawing/2014/main" val="20003"/>
                    </a:ext>
                  </a:extLst>
                </a:gridCol>
                <a:gridCol w="429485">
                  <a:extLst>
                    <a:ext uri="{9D8B030D-6E8A-4147-A177-3AD203B41FA5}">
                      <a16:colId xmlns:a16="http://schemas.microsoft.com/office/drawing/2014/main" val="20004"/>
                    </a:ext>
                  </a:extLst>
                </a:gridCol>
                <a:gridCol w="690569">
                  <a:extLst>
                    <a:ext uri="{9D8B030D-6E8A-4147-A177-3AD203B41FA5}">
                      <a16:colId xmlns:a16="http://schemas.microsoft.com/office/drawing/2014/main" val="20005"/>
                    </a:ext>
                  </a:extLst>
                </a:gridCol>
                <a:gridCol w="690569">
                  <a:extLst>
                    <a:ext uri="{9D8B030D-6E8A-4147-A177-3AD203B41FA5}">
                      <a16:colId xmlns:a16="http://schemas.microsoft.com/office/drawing/2014/main" val="20006"/>
                    </a:ext>
                  </a:extLst>
                </a:gridCol>
                <a:gridCol w="690569">
                  <a:extLst>
                    <a:ext uri="{9D8B030D-6E8A-4147-A177-3AD203B41FA5}">
                      <a16:colId xmlns:a16="http://schemas.microsoft.com/office/drawing/2014/main" val="20007"/>
                    </a:ext>
                  </a:extLst>
                </a:gridCol>
                <a:gridCol w="688146">
                  <a:extLst>
                    <a:ext uri="{9D8B030D-6E8A-4147-A177-3AD203B41FA5}">
                      <a16:colId xmlns:a16="http://schemas.microsoft.com/office/drawing/2014/main" val="20008"/>
                    </a:ext>
                  </a:extLst>
                </a:gridCol>
                <a:gridCol w="690569">
                  <a:extLst>
                    <a:ext uri="{9D8B030D-6E8A-4147-A177-3AD203B41FA5}">
                      <a16:colId xmlns:a16="http://schemas.microsoft.com/office/drawing/2014/main" val="20009"/>
                    </a:ext>
                  </a:extLst>
                </a:gridCol>
                <a:gridCol w="690569">
                  <a:extLst>
                    <a:ext uri="{9D8B030D-6E8A-4147-A177-3AD203B41FA5}">
                      <a16:colId xmlns:a16="http://schemas.microsoft.com/office/drawing/2014/main" val="20010"/>
                    </a:ext>
                  </a:extLst>
                </a:gridCol>
                <a:gridCol w="690569">
                  <a:extLst>
                    <a:ext uri="{9D8B030D-6E8A-4147-A177-3AD203B41FA5}">
                      <a16:colId xmlns:a16="http://schemas.microsoft.com/office/drawing/2014/main" val="20011"/>
                    </a:ext>
                  </a:extLst>
                </a:gridCol>
                <a:gridCol w="515503">
                  <a:extLst>
                    <a:ext uri="{9D8B030D-6E8A-4147-A177-3AD203B41FA5}">
                      <a16:colId xmlns:a16="http://schemas.microsoft.com/office/drawing/2014/main" val="20012"/>
                    </a:ext>
                  </a:extLst>
                </a:gridCol>
                <a:gridCol w="504600">
                  <a:extLst>
                    <a:ext uri="{9D8B030D-6E8A-4147-A177-3AD203B41FA5}">
                      <a16:colId xmlns:a16="http://schemas.microsoft.com/office/drawing/2014/main" val="20013"/>
                    </a:ext>
                  </a:extLst>
                </a:gridCol>
              </a:tblGrid>
              <a:tr h="94522">
                <a:tc rowSpan="4">
                  <a:txBody>
                    <a:bodyPr/>
                    <a:lstStyle/>
                    <a:p>
                      <a:pPr algn="just">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4">
                  <a:txBody>
                    <a:bodyPr/>
                    <a:lstStyle/>
                    <a:p>
                      <a:pPr algn="just">
                        <a:spcAft>
                          <a:spcPts val="0"/>
                        </a:spcAft>
                      </a:pPr>
                      <a:r>
                        <a:rPr lang="zh-CN" sz="650" kern="0" dirty="0">
                          <a:solidFill>
                            <a:srgbClr val="000000"/>
                          </a:solidFill>
                          <a:latin typeface="Times New Roman"/>
                          <a:ea typeface="等线"/>
                          <a:cs typeface="宋体"/>
                        </a:rPr>
                        <a:t>编号</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11">
                  <a:txBody>
                    <a:bodyPr/>
                    <a:lstStyle/>
                    <a:p>
                      <a:pPr algn="ctr">
                        <a:spcAft>
                          <a:spcPts val="0"/>
                        </a:spcAft>
                      </a:pPr>
                      <a:r>
                        <a:rPr lang="zh-CN" sz="650" kern="0" dirty="0">
                          <a:solidFill>
                            <a:srgbClr val="000000"/>
                          </a:solidFill>
                          <a:latin typeface="Times New Roman"/>
                          <a:ea typeface="等线"/>
                          <a:cs typeface="宋体"/>
                        </a:rPr>
                        <a:t>普通本科生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4">
                  <a:txBody>
                    <a:bodyPr/>
                    <a:lstStyle/>
                    <a:p>
                      <a:pPr algn="ctr">
                        <a:spcAft>
                          <a:spcPts val="0"/>
                        </a:spcAft>
                      </a:pPr>
                      <a:r>
                        <a:rPr lang="zh-CN" sz="650" kern="0">
                          <a:solidFill>
                            <a:srgbClr val="000000"/>
                          </a:solidFill>
                          <a:latin typeface="Times New Roman"/>
                          <a:ea typeface="等线"/>
                          <a:cs typeface="宋体"/>
                        </a:rPr>
                        <a:t>普通预科生</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94522">
                <a:tc vMerge="1">
                  <a:txBody>
                    <a:bodyPr/>
                    <a:lstStyle/>
                    <a:p>
                      <a:endParaRPr lang="zh-CN" altLang="en-US"/>
                    </a:p>
                  </a:txBody>
                  <a:tcPr/>
                </a:tc>
                <a:tc vMerge="1">
                  <a:txBody>
                    <a:bodyPr/>
                    <a:lstStyle/>
                    <a:p>
                      <a:endParaRPr lang="zh-CN" altLang="en-US"/>
                    </a:p>
                  </a:txBody>
                  <a:tcPr/>
                </a:tc>
                <a:tc gridSpan="6">
                  <a:txBody>
                    <a:bodyPr/>
                    <a:lstStyle/>
                    <a:p>
                      <a:pPr algn="ctr">
                        <a:spcAft>
                          <a:spcPts val="0"/>
                        </a:spcAft>
                      </a:pPr>
                      <a:r>
                        <a:rPr lang="zh-CN" sz="650" kern="0">
                          <a:solidFill>
                            <a:srgbClr val="000000"/>
                          </a:solidFill>
                          <a:latin typeface="Times New Roman"/>
                          <a:ea typeface="等线"/>
                          <a:cs typeface="宋体"/>
                        </a:rPr>
                        <a:t>招生数</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650" kern="0">
                          <a:solidFill>
                            <a:srgbClr val="000000"/>
                          </a:solidFill>
                          <a:latin typeface="Times New Roman"/>
                          <a:ea typeface="等线"/>
                          <a:cs typeface="宋体"/>
                        </a:rPr>
                        <a:t>生源类别</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1"/>
                  </a:ext>
                </a:extLst>
              </a:tr>
              <a:tr h="94522">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650" kern="0" dirty="0">
                          <a:solidFill>
                            <a:srgbClr val="000000"/>
                          </a:solidFill>
                          <a:latin typeface="Times New Roman"/>
                          <a:ea typeface="等线"/>
                          <a:cs typeface="宋体"/>
                        </a:rPr>
                        <a:t>合计</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650" kern="0" dirty="0">
                          <a:solidFill>
                            <a:srgbClr val="000000"/>
                          </a:solidFill>
                          <a:latin typeface="Times New Roman"/>
                          <a:ea typeface="等线"/>
                          <a:cs typeface="宋体"/>
                        </a:rPr>
                        <a:t>其中：专项计划</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其中</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普通高中</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gridSpan="2">
                  <a:txBody>
                    <a:bodyPr/>
                    <a:lstStyle/>
                    <a:p>
                      <a:pPr algn="ctr">
                        <a:spcAft>
                          <a:spcPts val="0"/>
                        </a:spcAft>
                      </a:pPr>
                      <a:r>
                        <a:rPr lang="zh-CN" sz="650" kern="0">
                          <a:solidFill>
                            <a:srgbClr val="000000"/>
                          </a:solidFill>
                          <a:latin typeface="Times New Roman"/>
                          <a:ea typeface="等线"/>
                          <a:cs typeface="宋体"/>
                        </a:rPr>
                        <a:t>中职</a:t>
                      </a: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rowSpan="2">
                  <a:txBody>
                    <a:bodyPr/>
                    <a:lstStyle/>
                    <a:p>
                      <a:pPr algn="ctr">
                        <a:spcAft>
                          <a:spcPts val="0"/>
                        </a:spcAft>
                      </a:pPr>
                      <a:r>
                        <a:rPr lang="zh-CN" sz="650" kern="0">
                          <a:solidFill>
                            <a:srgbClr val="000000"/>
                          </a:solidFill>
                          <a:latin typeface="Times New Roman"/>
                          <a:ea typeface="等线"/>
                          <a:cs typeface="宋体"/>
                        </a:rPr>
                        <a:t>其他</a:t>
                      </a: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2"/>
                  </a:ext>
                </a:extLst>
              </a:tr>
              <a:tr h="14583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650" kern="0">
                          <a:solidFill>
                            <a:srgbClr val="000000"/>
                          </a:solidFill>
                          <a:latin typeface="Times New Roman"/>
                          <a:ea typeface="等线"/>
                          <a:cs typeface="宋体"/>
                        </a:rPr>
                        <a:t>国家专项</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地方专项</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高校专项</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650" kern="0">
                          <a:solidFill>
                            <a:srgbClr val="000000"/>
                          </a:solidFill>
                          <a:latin typeface="Times New Roman"/>
                          <a:ea typeface="等线"/>
                          <a:cs typeface="宋体"/>
                        </a:rPr>
                        <a:t>预科生转入</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650" kern="0" dirty="0">
                          <a:solidFill>
                            <a:srgbClr val="000000"/>
                          </a:solidFill>
                          <a:latin typeface="Times New Roman"/>
                          <a:ea typeface="等线"/>
                          <a:cs typeface="宋体"/>
                        </a:rPr>
                        <a:t>专升本学生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应届毕业生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往届毕业生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应届毕业生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往届毕业生</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3"/>
                  </a:ext>
                </a:extLst>
              </a:tr>
              <a:tr h="94522">
                <a:tc>
                  <a:txBody>
                    <a:bodyPr/>
                    <a:lstStyle/>
                    <a:p>
                      <a:pPr algn="ctr">
                        <a:spcAft>
                          <a:spcPts val="0"/>
                        </a:spcAft>
                      </a:pPr>
                      <a:r>
                        <a:rPr lang="zh-CN" sz="650" kern="0">
                          <a:solidFill>
                            <a:srgbClr val="000000"/>
                          </a:solidFill>
                          <a:latin typeface="Times New Roman"/>
                          <a:ea typeface="等线"/>
                          <a:cs typeface="宋体"/>
                        </a:rPr>
                        <a:t>甲</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乙</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dirty="0">
                          <a:solidFill>
                            <a:srgbClr val="000000"/>
                          </a:solidFill>
                          <a:latin typeface="宋体"/>
                          <a:ea typeface="宋体"/>
                          <a:cs typeface="宋体"/>
                        </a:rPr>
                        <a:t>4</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dirty="0">
                          <a:solidFill>
                            <a:srgbClr val="000000"/>
                          </a:solidFill>
                          <a:latin typeface="宋体"/>
                          <a:ea typeface="宋体"/>
                          <a:cs typeface="宋体"/>
                        </a:rPr>
                        <a:t>10</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94522">
                <a:tc>
                  <a:txBody>
                    <a:bodyPr/>
                    <a:lstStyle/>
                    <a:p>
                      <a:pPr algn="ctr">
                        <a:spcAft>
                          <a:spcPts val="0"/>
                        </a:spcAft>
                      </a:pPr>
                      <a:r>
                        <a:rPr lang="zh-CN" sz="650" kern="0" dirty="0">
                          <a:solidFill>
                            <a:srgbClr val="000000"/>
                          </a:solidFill>
                          <a:latin typeface="Times New Roman"/>
                          <a:ea typeface="等线"/>
                          <a:cs typeface="宋体"/>
                        </a:rPr>
                        <a:t>总计</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94522">
                <a:tc>
                  <a:txBody>
                    <a:bodyPr/>
                    <a:lstStyle/>
                    <a:p>
                      <a:pPr algn="ctr">
                        <a:spcAft>
                          <a:spcPts val="0"/>
                        </a:spcAft>
                      </a:pPr>
                      <a:r>
                        <a:rPr lang="zh-CN" sz="650" kern="100" dirty="0">
                          <a:latin typeface="Times New Roman"/>
                          <a:ea typeface="宋体"/>
                        </a:rPr>
                        <a:t>北京</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94522">
                <a:tc>
                  <a:txBody>
                    <a:bodyPr/>
                    <a:lstStyle/>
                    <a:p>
                      <a:pPr algn="ctr">
                        <a:spcAft>
                          <a:spcPts val="0"/>
                        </a:spcAft>
                      </a:pPr>
                      <a:r>
                        <a:rPr lang="zh-CN" sz="650" kern="100">
                          <a:latin typeface="Times New Roman"/>
                          <a:ea typeface="宋体"/>
                        </a:rPr>
                        <a:t>天津</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01273">
                <a:tc>
                  <a:txBody>
                    <a:bodyPr/>
                    <a:lstStyle/>
                    <a:p>
                      <a:pPr algn="ctr">
                        <a:spcAft>
                          <a:spcPts val="0"/>
                        </a:spcAft>
                      </a:pPr>
                      <a:r>
                        <a:rPr lang="zh-CN" sz="650" kern="100" dirty="0">
                          <a:latin typeface="Times New Roman"/>
                          <a:ea typeface="宋体"/>
                        </a:rPr>
                        <a:t>河北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01273">
                <a:tc>
                  <a:txBody>
                    <a:bodyPr/>
                    <a:lstStyle/>
                    <a:p>
                      <a:pPr algn="ctr">
                        <a:spcAft>
                          <a:spcPts val="0"/>
                        </a:spcAft>
                      </a:pPr>
                      <a:r>
                        <a:rPr lang="zh-CN" sz="650" kern="100" dirty="0">
                          <a:latin typeface="Times New Roman"/>
                          <a:ea typeface="宋体"/>
                        </a:rPr>
                        <a:t>山西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01273">
                <a:tc>
                  <a:txBody>
                    <a:bodyPr/>
                    <a:lstStyle/>
                    <a:p>
                      <a:pPr algn="ctr">
                        <a:spcAft>
                          <a:spcPts val="0"/>
                        </a:spcAft>
                      </a:pPr>
                      <a:r>
                        <a:rPr lang="zh-CN" sz="650" kern="100">
                          <a:latin typeface="Times New Roman"/>
                          <a:ea typeface="宋体"/>
                        </a:rPr>
                        <a:t>内蒙古</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01273">
                <a:tc>
                  <a:txBody>
                    <a:bodyPr/>
                    <a:lstStyle/>
                    <a:p>
                      <a:pPr algn="ctr">
                        <a:spcAft>
                          <a:spcPts val="0"/>
                        </a:spcAft>
                      </a:pPr>
                      <a:r>
                        <a:rPr lang="zh-CN" sz="650" kern="100">
                          <a:latin typeface="Times New Roman"/>
                          <a:ea typeface="宋体"/>
                        </a:rPr>
                        <a:t>辽宁</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01273">
                <a:tc>
                  <a:txBody>
                    <a:bodyPr/>
                    <a:lstStyle/>
                    <a:p>
                      <a:pPr algn="ctr">
                        <a:spcAft>
                          <a:spcPts val="0"/>
                        </a:spcAft>
                      </a:pPr>
                      <a:r>
                        <a:rPr lang="zh-CN" sz="650" kern="100">
                          <a:latin typeface="Times New Roman"/>
                          <a:ea typeface="宋体"/>
                        </a:rPr>
                        <a:t>吉林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01273">
                <a:tc>
                  <a:txBody>
                    <a:bodyPr/>
                    <a:lstStyle/>
                    <a:p>
                      <a:pPr algn="ctr">
                        <a:spcAft>
                          <a:spcPts val="0"/>
                        </a:spcAft>
                      </a:pPr>
                      <a:r>
                        <a:rPr lang="zh-CN" sz="650" kern="100">
                          <a:latin typeface="Times New Roman"/>
                          <a:ea typeface="宋体"/>
                        </a:rPr>
                        <a:t>黑龙江</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01273">
                <a:tc>
                  <a:txBody>
                    <a:bodyPr/>
                    <a:lstStyle/>
                    <a:p>
                      <a:pPr algn="ctr">
                        <a:spcAft>
                          <a:spcPts val="0"/>
                        </a:spcAft>
                      </a:pPr>
                      <a:r>
                        <a:rPr lang="zh-CN" sz="650" kern="100">
                          <a:latin typeface="Times New Roman"/>
                          <a:ea typeface="宋体"/>
                        </a:rPr>
                        <a:t>上海</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01273">
                <a:tc>
                  <a:txBody>
                    <a:bodyPr/>
                    <a:lstStyle/>
                    <a:p>
                      <a:pPr algn="ctr">
                        <a:spcAft>
                          <a:spcPts val="0"/>
                        </a:spcAft>
                      </a:pPr>
                      <a:r>
                        <a:rPr lang="zh-CN" sz="650" kern="100">
                          <a:latin typeface="Times New Roman"/>
                          <a:ea typeface="宋体"/>
                        </a:rPr>
                        <a:t>江苏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01273">
                <a:tc>
                  <a:txBody>
                    <a:bodyPr/>
                    <a:lstStyle/>
                    <a:p>
                      <a:pPr algn="ctr">
                        <a:spcAft>
                          <a:spcPts val="0"/>
                        </a:spcAft>
                      </a:pPr>
                      <a:r>
                        <a:rPr lang="zh-CN" sz="650" kern="100" dirty="0">
                          <a:latin typeface="Times New Roman"/>
                          <a:ea typeface="宋体"/>
                        </a:rPr>
                        <a:t>浙江</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01273">
                <a:tc>
                  <a:txBody>
                    <a:bodyPr/>
                    <a:lstStyle/>
                    <a:p>
                      <a:pPr algn="ctr">
                        <a:spcAft>
                          <a:spcPts val="0"/>
                        </a:spcAft>
                      </a:pPr>
                      <a:r>
                        <a:rPr lang="zh-CN" sz="650" kern="100">
                          <a:latin typeface="Times New Roman"/>
                          <a:ea typeface="宋体"/>
                        </a:rPr>
                        <a:t>安徽</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01273">
                <a:tc>
                  <a:txBody>
                    <a:bodyPr/>
                    <a:lstStyle/>
                    <a:p>
                      <a:pPr algn="ctr">
                        <a:spcAft>
                          <a:spcPts val="0"/>
                        </a:spcAft>
                      </a:pPr>
                      <a:r>
                        <a:rPr lang="zh-CN" sz="650" kern="100">
                          <a:latin typeface="Times New Roman"/>
                          <a:ea typeface="宋体"/>
                        </a:rPr>
                        <a:t>福建</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01273">
                <a:tc>
                  <a:txBody>
                    <a:bodyPr/>
                    <a:lstStyle/>
                    <a:p>
                      <a:pPr algn="ctr">
                        <a:spcAft>
                          <a:spcPts val="0"/>
                        </a:spcAft>
                      </a:pPr>
                      <a:r>
                        <a:rPr lang="zh-CN" sz="650" kern="100" dirty="0">
                          <a:latin typeface="Times New Roman"/>
                          <a:ea typeface="宋体"/>
                        </a:rPr>
                        <a:t>江西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01273">
                <a:tc>
                  <a:txBody>
                    <a:bodyPr/>
                    <a:lstStyle/>
                    <a:p>
                      <a:pPr algn="ctr">
                        <a:spcAft>
                          <a:spcPts val="0"/>
                        </a:spcAft>
                      </a:pPr>
                      <a:r>
                        <a:rPr lang="zh-CN" sz="650" kern="100">
                          <a:latin typeface="Times New Roman"/>
                          <a:ea typeface="宋体"/>
                        </a:rPr>
                        <a:t>山东</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101273">
                <a:tc>
                  <a:txBody>
                    <a:bodyPr/>
                    <a:lstStyle/>
                    <a:p>
                      <a:pPr algn="ctr">
                        <a:spcAft>
                          <a:spcPts val="0"/>
                        </a:spcAft>
                      </a:pPr>
                      <a:r>
                        <a:rPr lang="zh-CN" sz="650" kern="100">
                          <a:latin typeface="Times New Roman"/>
                          <a:ea typeface="宋体"/>
                        </a:rPr>
                        <a:t>河南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01273">
                <a:tc>
                  <a:txBody>
                    <a:bodyPr/>
                    <a:lstStyle/>
                    <a:p>
                      <a:pPr algn="ctr">
                        <a:spcAft>
                          <a:spcPts val="0"/>
                        </a:spcAft>
                      </a:pPr>
                      <a:r>
                        <a:rPr lang="zh-CN" sz="650" kern="100">
                          <a:latin typeface="Times New Roman"/>
                          <a:ea typeface="宋体"/>
                        </a:rPr>
                        <a:t>湖北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101273">
                <a:tc>
                  <a:txBody>
                    <a:bodyPr/>
                    <a:lstStyle/>
                    <a:p>
                      <a:pPr algn="ctr">
                        <a:spcAft>
                          <a:spcPts val="0"/>
                        </a:spcAft>
                      </a:pPr>
                      <a:r>
                        <a:rPr lang="zh-CN" sz="650" kern="100">
                          <a:latin typeface="Times New Roman"/>
                          <a:ea typeface="宋体"/>
                        </a:rPr>
                        <a:t>湖南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19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101273">
                <a:tc>
                  <a:txBody>
                    <a:bodyPr/>
                    <a:lstStyle/>
                    <a:p>
                      <a:pPr algn="ctr">
                        <a:spcAft>
                          <a:spcPts val="0"/>
                        </a:spcAft>
                      </a:pPr>
                      <a:r>
                        <a:rPr lang="zh-CN" sz="650" kern="100">
                          <a:latin typeface="Times New Roman"/>
                          <a:ea typeface="宋体"/>
                        </a:rPr>
                        <a:t>广东</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101273">
                <a:tc>
                  <a:txBody>
                    <a:bodyPr/>
                    <a:lstStyle/>
                    <a:p>
                      <a:pPr algn="ctr">
                        <a:spcAft>
                          <a:spcPts val="0"/>
                        </a:spcAft>
                      </a:pPr>
                      <a:r>
                        <a:rPr lang="zh-CN" sz="650" kern="100">
                          <a:latin typeface="Times New Roman"/>
                          <a:ea typeface="宋体"/>
                        </a:rPr>
                        <a:t>广西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101273">
                <a:tc>
                  <a:txBody>
                    <a:bodyPr/>
                    <a:lstStyle/>
                    <a:p>
                      <a:pPr algn="ctr">
                        <a:spcAft>
                          <a:spcPts val="0"/>
                        </a:spcAft>
                      </a:pPr>
                      <a:r>
                        <a:rPr lang="zh-CN" sz="650" kern="100" dirty="0">
                          <a:latin typeface="Times New Roman"/>
                          <a:ea typeface="宋体"/>
                        </a:rPr>
                        <a:t>海南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101273">
                <a:tc>
                  <a:txBody>
                    <a:bodyPr/>
                    <a:lstStyle/>
                    <a:p>
                      <a:pPr algn="ctr">
                        <a:spcAft>
                          <a:spcPts val="0"/>
                        </a:spcAft>
                      </a:pPr>
                      <a:r>
                        <a:rPr lang="zh-CN" sz="650" kern="100" dirty="0">
                          <a:latin typeface="Times New Roman"/>
                          <a:ea typeface="宋体"/>
                        </a:rPr>
                        <a:t>重庆</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101273">
                <a:tc>
                  <a:txBody>
                    <a:bodyPr/>
                    <a:lstStyle/>
                    <a:p>
                      <a:pPr algn="ctr">
                        <a:spcAft>
                          <a:spcPts val="0"/>
                        </a:spcAft>
                      </a:pPr>
                      <a:r>
                        <a:rPr lang="zh-CN" sz="650" kern="100" dirty="0">
                          <a:latin typeface="Times New Roman"/>
                          <a:ea typeface="宋体"/>
                        </a:rPr>
                        <a:t>四川</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101273">
                <a:tc>
                  <a:txBody>
                    <a:bodyPr/>
                    <a:lstStyle/>
                    <a:p>
                      <a:pPr algn="ctr">
                        <a:spcAft>
                          <a:spcPts val="0"/>
                        </a:spcAft>
                      </a:pPr>
                      <a:r>
                        <a:rPr lang="zh-CN" sz="650" kern="100">
                          <a:latin typeface="Times New Roman"/>
                          <a:ea typeface="宋体"/>
                        </a:rPr>
                        <a:t>贵州</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101273">
                <a:tc>
                  <a:txBody>
                    <a:bodyPr/>
                    <a:lstStyle/>
                    <a:p>
                      <a:pPr algn="ctr">
                        <a:spcAft>
                          <a:spcPts val="0"/>
                        </a:spcAft>
                      </a:pPr>
                      <a:r>
                        <a:rPr lang="zh-CN" sz="650" kern="100" dirty="0">
                          <a:latin typeface="Times New Roman"/>
                          <a:ea typeface="宋体"/>
                        </a:rPr>
                        <a:t>云南</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101273">
                <a:tc>
                  <a:txBody>
                    <a:bodyPr/>
                    <a:lstStyle/>
                    <a:p>
                      <a:pPr algn="ctr">
                        <a:spcAft>
                          <a:spcPts val="0"/>
                        </a:spcAft>
                      </a:pPr>
                      <a:r>
                        <a:rPr lang="zh-CN" sz="650" kern="100" dirty="0">
                          <a:latin typeface="Times New Roman"/>
                          <a:ea typeface="宋体"/>
                        </a:rPr>
                        <a:t>西藏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101273">
                <a:tc>
                  <a:txBody>
                    <a:bodyPr/>
                    <a:lstStyle/>
                    <a:p>
                      <a:pPr algn="ctr">
                        <a:spcAft>
                          <a:spcPts val="0"/>
                        </a:spcAft>
                      </a:pPr>
                      <a:r>
                        <a:rPr lang="zh-CN" sz="650" kern="100">
                          <a:latin typeface="Times New Roman"/>
                          <a:ea typeface="宋体"/>
                        </a:rPr>
                        <a:t>陕西</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101273">
                <a:tc>
                  <a:txBody>
                    <a:bodyPr/>
                    <a:lstStyle/>
                    <a:p>
                      <a:pPr algn="ctr">
                        <a:spcAft>
                          <a:spcPts val="0"/>
                        </a:spcAft>
                      </a:pPr>
                      <a:r>
                        <a:rPr lang="zh-CN" sz="650" kern="100" dirty="0">
                          <a:latin typeface="Times New Roman"/>
                          <a:ea typeface="宋体"/>
                        </a:rPr>
                        <a:t>甘肃</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29</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宋体"/>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101273">
                <a:tc>
                  <a:txBody>
                    <a:bodyPr/>
                    <a:lstStyle/>
                    <a:p>
                      <a:pPr algn="ctr">
                        <a:spcAft>
                          <a:spcPts val="0"/>
                        </a:spcAft>
                      </a:pPr>
                      <a:r>
                        <a:rPr lang="zh-CN" sz="650" kern="100">
                          <a:latin typeface="Times New Roman"/>
                          <a:ea typeface="宋体"/>
                        </a:rPr>
                        <a:t>青海</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30</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101273">
                <a:tc>
                  <a:txBody>
                    <a:bodyPr/>
                    <a:lstStyle/>
                    <a:p>
                      <a:pPr algn="ctr">
                        <a:spcAft>
                          <a:spcPts val="0"/>
                        </a:spcAft>
                      </a:pPr>
                      <a:r>
                        <a:rPr lang="zh-CN" sz="650" kern="100" dirty="0">
                          <a:latin typeface="Times New Roman"/>
                          <a:ea typeface="宋体"/>
                        </a:rPr>
                        <a:t>宁夏</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31</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101273">
                <a:tc>
                  <a:txBody>
                    <a:bodyPr/>
                    <a:lstStyle/>
                    <a:p>
                      <a:pPr algn="ctr">
                        <a:spcAft>
                          <a:spcPts val="0"/>
                        </a:spcAft>
                      </a:pPr>
                      <a:r>
                        <a:rPr lang="zh-CN" sz="650" kern="100" dirty="0">
                          <a:latin typeface="Times New Roman"/>
                          <a:ea typeface="宋体"/>
                        </a:rPr>
                        <a:t>新疆</a:t>
                      </a:r>
                    </a:p>
                  </a:txBody>
                  <a:tcPr marL="34045" marR="340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32</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dirty="0">
                          <a:solidFill>
                            <a:srgbClr val="000000"/>
                          </a:solidFill>
                          <a:latin typeface="Times New Roman"/>
                          <a:ea typeface="等线"/>
                          <a:cs typeface="宋体"/>
                        </a:rPr>
                        <a:t>　</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r h="101273">
                <a:tc>
                  <a:txBody>
                    <a:bodyPr/>
                    <a:lstStyle/>
                    <a:p>
                      <a:pPr algn="ctr">
                        <a:spcAft>
                          <a:spcPts val="0"/>
                        </a:spcAft>
                      </a:pPr>
                      <a:r>
                        <a:rPr lang="zh-CN" sz="650" kern="0" dirty="0">
                          <a:solidFill>
                            <a:srgbClr val="000000"/>
                          </a:solidFill>
                          <a:latin typeface="Times New Roman"/>
                          <a:ea typeface="等线"/>
                          <a:cs typeface="宋体"/>
                        </a:rPr>
                        <a:t>内地新疆班</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33</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7"/>
                  </a:ext>
                </a:extLst>
              </a:tr>
              <a:tr h="101273">
                <a:tc>
                  <a:txBody>
                    <a:bodyPr/>
                    <a:lstStyle/>
                    <a:p>
                      <a:pPr algn="ctr">
                        <a:spcAft>
                          <a:spcPts val="0"/>
                        </a:spcAft>
                      </a:pPr>
                      <a:r>
                        <a:rPr lang="zh-CN" sz="650" kern="0" dirty="0">
                          <a:solidFill>
                            <a:srgbClr val="000000"/>
                          </a:solidFill>
                          <a:latin typeface="Times New Roman"/>
                          <a:ea typeface="等线"/>
                          <a:cs typeface="宋体"/>
                        </a:rPr>
                        <a:t>内地西藏班</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0">
                          <a:solidFill>
                            <a:srgbClr val="000000"/>
                          </a:solidFill>
                          <a:latin typeface="宋体"/>
                          <a:ea typeface="宋体"/>
                          <a:cs typeface="宋体"/>
                        </a:rPr>
                        <a:t>34</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8"/>
                  </a:ext>
                </a:extLst>
              </a:tr>
              <a:tr h="101273">
                <a:tc>
                  <a:txBody>
                    <a:bodyPr/>
                    <a:lstStyle/>
                    <a:p>
                      <a:pPr algn="ctr">
                        <a:spcAft>
                          <a:spcPts val="0"/>
                        </a:spcAft>
                      </a:pPr>
                      <a:r>
                        <a:rPr lang="zh-CN" sz="650" kern="100" dirty="0">
                          <a:solidFill>
                            <a:srgbClr val="000000"/>
                          </a:solidFill>
                          <a:latin typeface="Times New Roman"/>
                          <a:ea typeface="宋体"/>
                          <a:cs typeface="宋体"/>
                        </a:rPr>
                        <a:t>香港</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35</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宋体"/>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650" kern="0">
                          <a:solidFill>
                            <a:srgbClr val="000000"/>
                          </a:solidFill>
                          <a:latin typeface="Times New Roman"/>
                          <a:ea typeface="等线"/>
                          <a:cs typeface="宋体"/>
                        </a:rPr>
                        <a:t>　</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9"/>
                  </a:ext>
                </a:extLst>
              </a:tr>
              <a:tr h="101273">
                <a:tc>
                  <a:txBody>
                    <a:bodyPr/>
                    <a:lstStyle/>
                    <a:p>
                      <a:pPr algn="ctr">
                        <a:spcAft>
                          <a:spcPts val="0"/>
                        </a:spcAft>
                      </a:pPr>
                      <a:r>
                        <a:rPr lang="zh-CN" sz="650" kern="100">
                          <a:solidFill>
                            <a:srgbClr val="000000"/>
                          </a:solidFill>
                          <a:latin typeface="Times New Roman"/>
                          <a:ea typeface="宋体"/>
                          <a:cs typeface="宋体"/>
                        </a:rPr>
                        <a:t>澳门</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36</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0"/>
                  </a:ext>
                </a:extLst>
              </a:tr>
              <a:tr h="101273">
                <a:tc>
                  <a:txBody>
                    <a:bodyPr/>
                    <a:lstStyle/>
                    <a:p>
                      <a:pPr algn="ctr">
                        <a:spcAft>
                          <a:spcPts val="0"/>
                        </a:spcAft>
                      </a:pPr>
                      <a:r>
                        <a:rPr lang="zh-CN" sz="650" kern="100" dirty="0">
                          <a:solidFill>
                            <a:srgbClr val="000000"/>
                          </a:solidFill>
                          <a:latin typeface="Times New Roman"/>
                          <a:ea typeface="宋体"/>
                          <a:cs typeface="宋体"/>
                        </a:rPr>
                        <a:t>台湾</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37</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1"/>
                  </a:ext>
                </a:extLst>
              </a:tr>
              <a:tr h="101273">
                <a:tc>
                  <a:txBody>
                    <a:bodyPr/>
                    <a:lstStyle/>
                    <a:p>
                      <a:pPr algn="ctr">
                        <a:spcAft>
                          <a:spcPts val="0"/>
                        </a:spcAft>
                      </a:pPr>
                      <a:r>
                        <a:rPr lang="zh-CN" sz="650" kern="100" dirty="0">
                          <a:solidFill>
                            <a:srgbClr val="000000"/>
                          </a:solidFill>
                          <a:latin typeface="Times New Roman"/>
                          <a:ea typeface="宋体"/>
                          <a:cs typeface="宋体"/>
                        </a:rPr>
                        <a:t>华侨</a:t>
                      </a:r>
                      <a:endParaRPr lang="zh-CN" sz="650" kern="100" dirty="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650" kern="100">
                          <a:solidFill>
                            <a:srgbClr val="000000"/>
                          </a:solidFill>
                          <a:latin typeface="宋体"/>
                          <a:ea typeface="宋体"/>
                          <a:cs typeface="宋体"/>
                        </a:rPr>
                        <a:t>38</a:t>
                      </a:r>
                      <a:endParaRPr lang="zh-CN" sz="650" kern="100">
                        <a:latin typeface="Times New Roman"/>
                        <a:ea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a:solidFill>
                          <a:srgbClr val="000000"/>
                        </a:solidFill>
                        <a:latin typeface="宋体"/>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50" kern="0" dirty="0">
                        <a:solidFill>
                          <a:srgbClr val="000000"/>
                        </a:solidFill>
                        <a:latin typeface="等线"/>
                        <a:ea typeface="宋体"/>
                        <a:cs typeface="宋体"/>
                      </a:endParaRPr>
                    </a:p>
                  </a:txBody>
                  <a:tcPr marL="34045" marR="3404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2"/>
                  </a:ext>
                </a:extLst>
              </a:tr>
            </a:tbl>
          </a:graphicData>
        </a:graphic>
      </p:graphicFrame>
      <p:sp>
        <p:nvSpPr>
          <p:cNvPr id="65537" name="Rectangle 1"/>
          <p:cNvSpPr>
            <a:spLocks noChangeArrowheads="1"/>
          </p:cNvSpPr>
          <p:nvPr/>
        </p:nvSpPr>
        <p:spPr bwMode="auto">
          <a:xfrm>
            <a:off x="539552" y="483518"/>
            <a:ext cx="8032968" cy="2308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高基</a:t>
            </a:r>
            <a:r>
              <a:rPr kumimoji="0" lang="en-US" altLang="zh-CN"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944</a:t>
            </a:r>
            <a:r>
              <a:rPr kumimoji="0" lang="zh-CN" altLang="en-US" sz="900" b="1" i="0" u="none" strike="noStrike" cap="none" normalizeH="0" baseline="0" dirty="0">
                <a:ln>
                  <a:noFill/>
                </a:ln>
                <a:solidFill>
                  <a:schemeClr val="tx1"/>
                </a:solidFill>
                <a:effectLst/>
                <a:latin typeface="Times New Roman" pitchFamily="18" charset="0"/>
                <a:ea typeface="宋体" pitchFamily="2" charset="-122"/>
                <a:cs typeface="宋体" pitchFamily="2" charset="-122"/>
              </a:rPr>
              <a:t>普通本科生、普通预科生招生来源情况                                                                                                                                                                              单位：人</a:t>
            </a:r>
            <a:endParaRPr kumimoji="0" lang="zh-CN" altLang="en-US" sz="18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5" name="圆角矩形 4"/>
          <p:cNvSpPr/>
          <p:nvPr/>
        </p:nvSpPr>
        <p:spPr>
          <a:xfrm>
            <a:off x="1835696" y="4371950"/>
            <a:ext cx="5832648" cy="648072"/>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1400" b="1" dirty="0">
                <a:latin typeface="楷体" pitchFamily="49" charset="-122"/>
                <a:ea typeface="楷体" pitchFamily="49" charset="-122"/>
              </a:rPr>
              <a:t>本表数据来源于经各省（自治区、直辖市）招生委员会审核批准录取，持招生单位发放的录取通知书，到校注册并实际入学的学生数据。</a:t>
            </a:r>
            <a:endParaRPr kumimoji="0" lang="zh-CN" altLang="zh-CN" sz="3600" b="1" i="0" u="none" strike="noStrike" cap="none" normalizeH="0" baseline="0" dirty="0">
              <a:ln>
                <a:noFill/>
              </a:ln>
              <a:solidFill>
                <a:schemeClr val="bg1"/>
              </a:solidFill>
              <a:effectLst/>
              <a:latin typeface="楷体" pitchFamily="49" charset="-122"/>
              <a:ea typeface="楷体" pitchFamily="49" charset="-122"/>
              <a:cs typeface="宋体" pitchFamily="2" charset="-122"/>
            </a:endParaRPr>
          </a:p>
        </p:txBody>
      </p:sp>
      <p:sp>
        <p:nvSpPr>
          <p:cNvPr id="6" name="AutoShape 2"/>
          <p:cNvSpPr>
            <a:spLocks noChangeArrowheads="1"/>
          </p:cNvSpPr>
          <p:nvPr/>
        </p:nvSpPr>
        <p:spPr bwMode="auto">
          <a:xfrm flipH="1">
            <a:off x="6012160" y="123478"/>
            <a:ext cx="2520280" cy="288032"/>
          </a:xfrm>
          <a:prstGeom prst="wedgeRoundRectCallout">
            <a:avLst>
              <a:gd name="adj1" fmla="val 150893"/>
              <a:gd name="adj2" fmla="val 164144"/>
              <a:gd name="adj3" fmla="val 16667"/>
            </a:avLst>
          </a:prstGeom>
          <a:solidFill>
            <a:srgbClr val="FFFFDD"/>
          </a:solidFill>
          <a:ln w="28575">
            <a:solidFill>
              <a:srgbClr val="FF000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solidFill>
                  <a:srgbClr val="FF0000"/>
                </a:solidFill>
              </a:rPr>
              <a:t>招生数：</a:t>
            </a:r>
            <a:r>
              <a:rPr lang="zh-CN" altLang="zh-CN" sz="900" b="1" dirty="0"/>
              <a:t>是指实际招收入学的新生数。</a:t>
            </a:r>
            <a:endParaRPr lang="zh-CN" altLang="zh-CN" sz="900" b="1" dirty="0">
              <a:latin typeface="Arial" pitchFamily="34" charset="0"/>
              <a:ea typeface="宋体" pitchFamily="2" charset="-122"/>
              <a:cs typeface="宋体" pitchFamily="2" charset="-122"/>
            </a:endParaRPr>
          </a:p>
        </p:txBody>
      </p:sp>
      <p:sp>
        <p:nvSpPr>
          <p:cNvPr id="8" name="AutoShape 2"/>
          <p:cNvSpPr>
            <a:spLocks noChangeArrowheads="1"/>
          </p:cNvSpPr>
          <p:nvPr/>
        </p:nvSpPr>
        <p:spPr bwMode="auto">
          <a:xfrm flipH="1">
            <a:off x="5580112" y="1779662"/>
            <a:ext cx="720080" cy="1152128"/>
          </a:xfrm>
          <a:prstGeom prst="wedgeRoundRectCallout">
            <a:avLst>
              <a:gd name="adj1" fmla="val 33343"/>
              <a:gd name="adj2" fmla="val -128483"/>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50" b="1" dirty="0">
                <a:solidFill>
                  <a:srgbClr val="FF0000"/>
                </a:solidFill>
                <a:latin typeface="楷体" pitchFamily="49" charset="-122"/>
                <a:ea typeface="楷体" pitchFamily="49" charset="-122"/>
              </a:rPr>
              <a:t>普通高中：</a:t>
            </a:r>
            <a:r>
              <a:rPr lang="zh-CN" altLang="zh-CN" sz="1050" b="1" dirty="0">
                <a:latin typeface="楷体" pitchFamily="49" charset="-122"/>
                <a:ea typeface="楷体" pitchFamily="49" charset="-122"/>
              </a:rPr>
              <a:t>填报普通高中学校毕业的学生</a:t>
            </a:r>
            <a:r>
              <a:rPr lang="zh-CN" altLang="en-US" sz="1050" b="1" dirty="0">
                <a:latin typeface="楷体" pitchFamily="49" charset="-122"/>
                <a:ea typeface="楷体" pitchFamily="49" charset="-122"/>
              </a:rPr>
              <a:t>。</a:t>
            </a:r>
            <a:endParaRPr lang="zh-CN" altLang="zh-CN" sz="1050" b="1" dirty="0">
              <a:latin typeface="楷体" pitchFamily="49" charset="-122"/>
              <a:ea typeface="楷体" pitchFamily="49" charset="-122"/>
            </a:endParaRPr>
          </a:p>
        </p:txBody>
      </p:sp>
      <p:sp>
        <p:nvSpPr>
          <p:cNvPr id="9" name="AutoShape 2"/>
          <p:cNvSpPr>
            <a:spLocks noChangeArrowheads="1"/>
          </p:cNvSpPr>
          <p:nvPr/>
        </p:nvSpPr>
        <p:spPr bwMode="auto">
          <a:xfrm flipH="1">
            <a:off x="6444208" y="1419622"/>
            <a:ext cx="936104" cy="1440160"/>
          </a:xfrm>
          <a:prstGeom prst="wedgeRoundRectCallout">
            <a:avLst>
              <a:gd name="adj1" fmla="val -15671"/>
              <a:gd name="adj2" fmla="val -76855"/>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100" b="1" dirty="0">
                <a:solidFill>
                  <a:srgbClr val="FF0000"/>
                </a:solidFill>
                <a:latin typeface="楷体" pitchFamily="49" charset="-122"/>
                <a:ea typeface="楷体" pitchFamily="49" charset="-122"/>
              </a:rPr>
              <a:t>中职：</a:t>
            </a:r>
            <a:r>
              <a:rPr lang="zh-CN" altLang="zh-CN" sz="1100" b="1" dirty="0">
                <a:latin typeface="楷体" pitchFamily="49" charset="-122"/>
                <a:ea typeface="楷体" pitchFamily="49" charset="-122"/>
              </a:rPr>
              <a:t>填报中等师范毕业、其他中等专业学校毕业、职业高中毕业和技工学校毕业的学生</a:t>
            </a:r>
          </a:p>
        </p:txBody>
      </p:sp>
      <p:sp>
        <p:nvSpPr>
          <p:cNvPr id="10" name="AutoShape 2"/>
          <p:cNvSpPr>
            <a:spLocks noChangeArrowheads="1"/>
          </p:cNvSpPr>
          <p:nvPr/>
        </p:nvSpPr>
        <p:spPr bwMode="auto">
          <a:xfrm flipH="1">
            <a:off x="7236296" y="2571750"/>
            <a:ext cx="1800200" cy="1872208"/>
          </a:xfrm>
          <a:prstGeom prst="wedgeRoundRectCallout">
            <a:avLst>
              <a:gd name="adj1" fmla="val 8285"/>
              <a:gd name="adj2" fmla="val -121479"/>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100" b="1" dirty="0">
                <a:solidFill>
                  <a:srgbClr val="FF0000"/>
                </a:solidFill>
                <a:latin typeface="楷体" pitchFamily="49" charset="-122"/>
                <a:ea typeface="楷体" pitchFamily="49" charset="-122"/>
              </a:rPr>
              <a:t>其他：</a:t>
            </a:r>
            <a:r>
              <a:rPr lang="zh-CN" altLang="zh-CN" sz="1100" b="1" dirty="0">
                <a:latin typeface="楷体" pitchFamily="49" charset="-122"/>
                <a:ea typeface="楷体" pitchFamily="49" charset="-122"/>
              </a:rPr>
              <a:t>填报具有高级中等教育以上同等学力进入普通高等教育专科层次学习的学生，包含五年制转段、预科生转入等参加非普通高等学校招生全国统一考试录取入学的学生。不含上海、天津、山东的春季录取数。</a:t>
            </a:r>
          </a:p>
        </p:txBody>
      </p:sp>
      <p:sp>
        <p:nvSpPr>
          <p:cNvPr id="11" name="AutoShape 2"/>
          <p:cNvSpPr>
            <a:spLocks noChangeArrowheads="1"/>
          </p:cNvSpPr>
          <p:nvPr/>
        </p:nvSpPr>
        <p:spPr bwMode="auto">
          <a:xfrm flipH="1">
            <a:off x="8198480" y="1419622"/>
            <a:ext cx="945519" cy="1080120"/>
          </a:xfrm>
          <a:prstGeom prst="wedgeRoundRectCallout">
            <a:avLst>
              <a:gd name="adj1" fmla="val 29255"/>
              <a:gd name="adj2" fmla="val -9224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100" b="1" dirty="0">
                <a:solidFill>
                  <a:srgbClr val="FF0000"/>
                </a:solidFill>
                <a:latin typeface="楷体" pitchFamily="49" charset="-122"/>
                <a:ea typeface="楷体" pitchFamily="49" charset="-122"/>
              </a:rPr>
              <a:t>普通预科生：</a:t>
            </a:r>
            <a:r>
              <a:rPr lang="zh-CN" altLang="zh-CN" sz="1100" b="1" dirty="0">
                <a:latin typeface="楷体" pitchFamily="49" charset="-122"/>
                <a:ea typeface="楷体" pitchFamily="49" charset="-122"/>
              </a:rPr>
              <a:t>填报实际录取的普通预科生数。</a:t>
            </a:r>
            <a:r>
              <a:rPr lang="en-US" altLang="zh-CN" sz="1100" b="1" dirty="0">
                <a:latin typeface="楷体" pitchFamily="49" charset="-122"/>
                <a:ea typeface="楷体" pitchFamily="49" charset="-122"/>
              </a:rPr>
              <a:t>361</a:t>
            </a:r>
            <a:r>
              <a:rPr lang="zh-CN" altLang="en-US" sz="1100" b="1" dirty="0">
                <a:latin typeface="楷体" pitchFamily="49" charset="-122"/>
                <a:ea typeface="楷体" pitchFamily="49" charset="-122"/>
              </a:rPr>
              <a:t>表中体现</a:t>
            </a:r>
            <a:endParaRPr lang="zh-CN" altLang="zh-CN" sz="1100" b="1" dirty="0">
              <a:latin typeface="楷体" pitchFamily="49" charset="-122"/>
              <a:ea typeface="楷体" pitchFamily="49" charset="-122"/>
            </a:endParaRPr>
          </a:p>
        </p:txBody>
      </p:sp>
      <p:sp>
        <p:nvSpPr>
          <p:cNvPr id="13" name="线形标注 1 12"/>
          <p:cNvSpPr/>
          <p:nvPr/>
        </p:nvSpPr>
        <p:spPr>
          <a:xfrm>
            <a:off x="1043608" y="2859782"/>
            <a:ext cx="2592288" cy="1008112"/>
          </a:xfrm>
          <a:prstGeom prst="borderCallout1">
            <a:avLst>
              <a:gd name="adj1" fmla="val -1030"/>
              <a:gd name="adj2" fmla="val 50186"/>
              <a:gd name="adj3" fmla="val -171707"/>
              <a:gd name="adj4" fmla="val 60859"/>
            </a:avLst>
          </a:prstGeom>
          <a:solidFill>
            <a:srgbClr val="FFFF99"/>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latin typeface="楷体" pitchFamily="49" charset="-122"/>
                <a:ea typeface="楷体" pitchFamily="49" charset="-122"/>
              </a:rPr>
              <a:t>地方专项计划定向招收各省（区、市）实施区域的农村学生：</a:t>
            </a:r>
            <a:r>
              <a:rPr lang="zh-CN" altLang="zh-CN" sz="1050" dirty="0">
                <a:solidFill>
                  <a:schemeClr val="tx1"/>
                </a:solidFill>
                <a:latin typeface="楷体" pitchFamily="49" charset="-122"/>
                <a:ea typeface="楷体" pitchFamily="49" charset="-122"/>
              </a:rPr>
              <a:t>招生学校为各省（区、市）所属重点高校，具体实施区域、报考条件由各省（区、市）根据本地实际情况确定，实施区域要对本省（区、市）民族自治县实现全覆盖。　</a:t>
            </a:r>
            <a:r>
              <a:rPr lang="zh-CN" altLang="zh-CN" sz="900" dirty="0"/>
              <a:t>　</a:t>
            </a:r>
          </a:p>
        </p:txBody>
      </p:sp>
      <p:sp>
        <p:nvSpPr>
          <p:cNvPr id="14" name="线形标注 1 13"/>
          <p:cNvSpPr/>
          <p:nvPr/>
        </p:nvSpPr>
        <p:spPr>
          <a:xfrm>
            <a:off x="3707904" y="3075806"/>
            <a:ext cx="3240360" cy="1224136"/>
          </a:xfrm>
          <a:prstGeom prst="borderCallout1">
            <a:avLst>
              <a:gd name="adj1" fmla="val -1030"/>
              <a:gd name="adj2" fmla="val 49107"/>
              <a:gd name="adj3" fmla="val -159518"/>
              <a:gd name="adj4" fmla="val -14382"/>
            </a:avLst>
          </a:prstGeom>
          <a:solidFill>
            <a:srgbClr val="FFFF99"/>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00" b="1" dirty="0">
                <a:solidFill>
                  <a:srgbClr val="FF0000"/>
                </a:solidFill>
              </a:rPr>
              <a:t>高校专项计划</a:t>
            </a:r>
            <a:r>
              <a:rPr lang="zh-CN" altLang="zh-CN" sz="900" dirty="0">
                <a:solidFill>
                  <a:schemeClr val="tx1"/>
                </a:solidFill>
                <a:latin typeface="楷体" pitchFamily="49" charset="-122"/>
                <a:ea typeface="楷体" pitchFamily="49" charset="-122"/>
              </a:rPr>
              <a:t>定向招收边远、贫困、民族等地区县（含县级市）以下高中勤奋好学、成绩优良的农村学生：招生学校为教育部直属高校和其他自主招生试点高校，具体实施区域由有关省（区、市）确定。报考学生须同时具备下列三项基本条件：（</a:t>
            </a:r>
            <a:r>
              <a:rPr lang="en-US" altLang="zh-CN" sz="900" dirty="0">
                <a:solidFill>
                  <a:schemeClr val="tx1"/>
                </a:solidFill>
                <a:latin typeface="楷体" pitchFamily="49" charset="-122"/>
                <a:ea typeface="楷体" pitchFamily="49" charset="-122"/>
              </a:rPr>
              <a:t>1</a:t>
            </a:r>
            <a:r>
              <a:rPr lang="zh-CN" altLang="zh-CN" sz="900" dirty="0">
                <a:solidFill>
                  <a:schemeClr val="tx1"/>
                </a:solidFill>
                <a:latin typeface="楷体" pitchFamily="49" charset="-122"/>
                <a:ea typeface="楷体" pitchFamily="49" charset="-122"/>
              </a:rPr>
              <a:t>）符合当年统一高考报名条件；（</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）本人及父亲或母亲或法定监护人户籍地在实施区域的农村，本人具有当地连续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年以上户籍；（</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）本人具有户籍所在县高中连续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年学籍并实际就读。有关高校可在此基础上提出其他报考要求并在招生简章中明确，确保优惠政策惠及农村学生。</a:t>
            </a:r>
            <a:endParaRPr lang="zh-CN" altLang="zh-CN" sz="800" dirty="0">
              <a:solidFill>
                <a:schemeClr val="tx1"/>
              </a:solidFill>
              <a:latin typeface="楷体" pitchFamily="49" charset="-122"/>
              <a:ea typeface="楷体" pitchFamily="49" charset="-122"/>
            </a:endParaRPr>
          </a:p>
        </p:txBody>
      </p:sp>
      <p:sp>
        <p:nvSpPr>
          <p:cNvPr id="7" name="AutoShape 2"/>
          <p:cNvSpPr>
            <a:spLocks noChangeArrowheads="1"/>
          </p:cNvSpPr>
          <p:nvPr/>
        </p:nvSpPr>
        <p:spPr bwMode="auto">
          <a:xfrm flipH="1">
            <a:off x="4139952" y="1491630"/>
            <a:ext cx="1224136" cy="1584176"/>
          </a:xfrm>
          <a:prstGeom prst="wedgeRoundRectCallout">
            <a:avLst>
              <a:gd name="adj1" fmla="val 57441"/>
              <a:gd name="adj2" fmla="val -74450"/>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1050" b="1" dirty="0">
                <a:solidFill>
                  <a:srgbClr val="FF0000"/>
                </a:solidFill>
                <a:latin typeface="楷体" pitchFamily="49" charset="-122"/>
                <a:ea typeface="楷体" pitchFamily="49" charset="-122"/>
              </a:rPr>
              <a:t>预科生转入：</a:t>
            </a:r>
            <a:r>
              <a:rPr lang="zh-CN" altLang="zh-CN" sz="1050" b="1" dirty="0">
                <a:latin typeface="楷体" pitchFamily="49" charset="-122"/>
                <a:ea typeface="楷体" pitchFamily="49" charset="-122"/>
              </a:rPr>
              <a:t>是指普通预科生经过</a:t>
            </a:r>
            <a:r>
              <a:rPr lang="en-US" altLang="zh-CN" sz="1050" b="1" dirty="0">
                <a:latin typeface="楷体" pitchFamily="49" charset="-122"/>
                <a:ea typeface="楷体" pitchFamily="49" charset="-122"/>
              </a:rPr>
              <a:t>1-2</a:t>
            </a:r>
            <a:r>
              <a:rPr lang="zh-CN" altLang="zh-CN" sz="1050" b="1" dirty="0">
                <a:latin typeface="楷体" pitchFamily="49" charset="-122"/>
                <a:ea typeface="楷体" pitchFamily="49" charset="-122"/>
              </a:rPr>
              <a:t>年的文化补习，合格者转入本专科阶段学习的学生数，占用招生单位当年招生计划。</a:t>
            </a:r>
            <a:r>
              <a:rPr lang="en-US" altLang="zh-CN" sz="1050" b="1" dirty="0">
                <a:latin typeface="楷体" pitchFamily="49" charset="-122"/>
                <a:ea typeface="楷体" pitchFamily="49" charset="-122"/>
              </a:rPr>
              <a:t>312</a:t>
            </a:r>
            <a:r>
              <a:rPr lang="zh-CN" altLang="en-US" sz="1050" b="1" dirty="0">
                <a:latin typeface="楷体" pitchFamily="49" charset="-122"/>
                <a:ea typeface="楷体" pitchFamily="49" charset="-122"/>
              </a:rPr>
              <a:t>表中体现</a:t>
            </a:r>
            <a:endParaRPr lang="zh-CN" altLang="zh-CN" sz="1050" b="1" dirty="0">
              <a:latin typeface="楷体" pitchFamily="49" charset="-122"/>
              <a:ea typeface="楷体" pitchFamily="49" charset="-122"/>
            </a:endParaRPr>
          </a:p>
        </p:txBody>
      </p:sp>
      <p:sp>
        <p:nvSpPr>
          <p:cNvPr id="12" name="线形标注 1 11"/>
          <p:cNvSpPr/>
          <p:nvPr/>
        </p:nvSpPr>
        <p:spPr>
          <a:xfrm>
            <a:off x="899592" y="1275606"/>
            <a:ext cx="3168352" cy="1152128"/>
          </a:xfrm>
          <a:prstGeom prst="borderCallout1">
            <a:avLst>
              <a:gd name="adj1" fmla="val -1631"/>
              <a:gd name="adj2" fmla="val 20888"/>
              <a:gd name="adj3" fmla="val -12315"/>
              <a:gd name="adj4" fmla="val 40453"/>
            </a:avLst>
          </a:prstGeom>
          <a:solidFill>
            <a:srgbClr val="FFFF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b="1" dirty="0">
                <a:solidFill>
                  <a:srgbClr val="FF0000"/>
                </a:solidFill>
                <a:latin typeface="楷体" pitchFamily="49" charset="-122"/>
                <a:ea typeface="楷体" pitchFamily="49" charset="-122"/>
              </a:rPr>
              <a:t>国家专项计划定向招收贫困地区学生：</a:t>
            </a:r>
            <a:r>
              <a:rPr lang="zh-CN" altLang="zh-CN" sz="900" dirty="0">
                <a:solidFill>
                  <a:schemeClr val="tx1"/>
                </a:solidFill>
                <a:latin typeface="楷体" pitchFamily="49" charset="-122"/>
                <a:ea typeface="楷体" pitchFamily="49" charset="-122"/>
              </a:rPr>
              <a:t>招生学校为中央部门所属高校和各省（区、市）所属重点高校，实施区域为集中连片特殊困难县、国家级扶贫开发重点县以及新疆南疆四地州。报考学生须同时具备下列三项条件：</a:t>
            </a:r>
            <a:r>
              <a:rPr lang="en-US" altLang="zh-CN" sz="900" dirty="0">
                <a:solidFill>
                  <a:schemeClr val="tx1"/>
                </a:solidFill>
                <a:latin typeface="楷体" pitchFamily="49" charset="-122"/>
                <a:ea typeface="楷体" pitchFamily="49" charset="-122"/>
              </a:rPr>
              <a:t>(1)</a:t>
            </a:r>
            <a:r>
              <a:rPr lang="zh-CN" altLang="zh-CN" sz="900" dirty="0">
                <a:solidFill>
                  <a:schemeClr val="tx1"/>
                </a:solidFill>
                <a:latin typeface="楷体" pitchFamily="49" charset="-122"/>
                <a:ea typeface="楷体" pitchFamily="49" charset="-122"/>
              </a:rPr>
              <a:t>符合当年统一高考报名条件；</a:t>
            </a:r>
            <a:r>
              <a:rPr lang="en-US" altLang="zh-CN" sz="900" dirty="0">
                <a:solidFill>
                  <a:schemeClr val="tx1"/>
                </a:solidFill>
                <a:latin typeface="楷体" pitchFamily="49" charset="-122"/>
                <a:ea typeface="楷体" pitchFamily="49" charset="-122"/>
              </a:rPr>
              <a:t>(2)</a:t>
            </a:r>
            <a:r>
              <a:rPr lang="zh-CN" altLang="zh-CN" sz="900" dirty="0">
                <a:solidFill>
                  <a:schemeClr val="tx1"/>
                </a:solidFill>
                <a:latin typeface="楷体" pitchFamily="49" charset="-122"/>
                <a:ea typeface="楷体" pitchFamily="49" charset="-122"/>
              </a:rPr>
              <a:t>本人具有实施区域当地连续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年以上户籍，其父亲或母亲或法定监护人具有当地户籍；</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本人具有户籍所在县高中连续</a:t>
            </a:r>
            <a:r>
              <a:rPr lang="en-US" altLang="zh-CN" sz="900" dirty="0">
                <a:solidFill>
                  <a:schemeClr val="tx1"/>
                </a:solidFill>
                <a:latin typeface="楷体" pitchFamily="49" charset="-122"/>
                <a:ea typeface="楷体" pitchFamily="49" charset="-122"/>
              </a:rPr>
              <a:t>3</a:t>
            </a:r>
            <a:r>
              <a:rPr lang="zh-CN" altLang="zh-CN" sz="900" dirty="0">
                <a:solidFill>
                  <a:schemeClr val="tx1"/>
                </a:solidFill>
                <a:latin typeface="楷体" pitchFamily="49" charset="-122"/>
                <a:ea typeface="楷体" pitchFamily="49" charset="-122"/>
              </a:rPr>
              <a:t>年学籍并实际就读</a:t>
            </a:r>
            <a:r>
              <a:rPr lang="zh-CN" altLang="zh-CN" sz="1100" dirty="0"/>
              <a:t>。</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6244596-9F7A-4E09-B5AB-6256BE9B6A3F}"/>
              </a:ext>
            </a:extLst>
          </p:cNvPr>
          <p:cNvSpPr>
            <a:spLocks noGrp="1"/>
          </p:cNvSpPr>
          <p:nvPr>
            <p:ph type="title"/>
          </p:nvPr>
        </p:nvSpPr>
        <p:spPr>
          <a:xfrm>
            <a:off x="395536" y="307873"/>
            <a:ext cx="8229600" cy="857250"/>
          </a:xfrm>
        </p:spPr>
        <p:txBody>
          <a:bodyPr/>
          <a:lstStyle/>
          <a:p>
            <a:r>
              <a:rPr lang="en-US" altLang="zh-CN" dirty="0"/>
              <a:t>2019</a:t>
            </a:r>
            <a:r>
              <a:rPr lang="zh-CN" altLang="en-US" dirty="0"/>
              <a:t>年教育部核查常见问题</a:t>
            </a:r>
          </a:p>
        </p:txBody>
      </p:sp>
      <p:sp>
        <p:nvSpPr>
          <p:cNvPr id="3" name="内容占位符 2">
            <a:extLst>
              <a:ext uri="{FF2B5EF4-FFF2-40B4-BE49-F238E27FC236}">
                <a16:creationId xmlns:a16="http://schemas.microsoft.com/office/drawing/2014/main" id="{D667F23F-88D2-4AC1-A353-D701F485D782}"/>
              </a:ext>
            </a:extLst>
          </p:cNvPr>
          <p:cNvSpPr>
            <a:spLocks noGrp="1"/>
          </p:cNvSpPr>
          <p:nvPr>
            <p:ph idx="1"/>
          </p:nvPr>
        </p:nvSpPr>
        <p:spPr>
          <a:xfrm>
            <a:off x="426467" y="1203598"/>
            <a:ext cx="8229600" cy="3535041"/>
          </a:xfrm>
        </p:spPr>
        <p:txBody>
          <a:bodyPr>
            <a:normAutofit fontScale="85000" lnSpcReduction="10000"/>
          </a:bodyPr>
          <a:lstStyle/>
          <a:p>
            <a:r>
              <a:rPr lang="en-US" altLang="zh-CN" sz="2600" dirty="0">
                <a:latin typeface="楷体_GB2312" panose="02010609030101010101" pitchFamily="49" charset="-122"/>
                <a:ea typeface="楷体_GB2312" panose="02010609030101010101" pitchFamily="49" charset="-122"/>
              </a:rPr>
              <a:t>1</a:t>
            </a:r>
            <a:r>
              <a:rPr lang="zh-CN" altLang="en-US" sz="2600" dirty="0">
                <a:latin typeface="楷体_GB2312" panose="02010609030101010101" pitchFamily="49" charset="-122"/>
                <a:ea typeface="楷体_GB2312" panose="02010609030101010101" pitchFamily="49" charset="-122"/>
              </a:rPr>
              <a:t>、</a:t>
            </a:r>
            <a:r>
              <a:rPr lang="zh-CN" altLang="en-US" sz="2600" dirty="0">
                <a:solidFill>
                  <a:srgbClr val="FF0000"/>
                </a:solidFill>
                <a:latin typeface="楷体_GB2312" panose="02010609030101010101" pitchFamily="49" charset="-122"/>
                <a:ea typeface="楷体_GB2312" panose="02010609030101010101" pitchFamily="49" charset="-122"/>
              </a:rPr>
              <a:t>办学条件总数大于去年与当年新增的和</a:t>
            </a:r>
            <a:endParaRPr lang="en-US" altLang="zh-CN" sz="2600" dirty="0">
              <a:solidFill>
                <a:srgbClr val="FF0000"/>
              </a:solidFill>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2</a:t>
            </a:r>
            <a:r>
              <a:rPr lang="zh-CN" altLang="en-US" sz="2600" dirty="0">
                <a:latin typeface="楷体_GB2312" panose="02010609030101010101" pitchFamily="49" charset="-122"/>
                <a:ea typeface="楷体_GB2312" panose="02010609030101010101" pitchFamily="49" charset="-122"/>
              </a:rPr>
              <a:t>、</a:t>
            </a:r>
            <a:r>
              <a:rPr lang="zh-CN" altLang="en-US" sz="2600" dirty="0">
                <a:solidFill>
                  <a:srgbClr val="FF0000"/>
                </a:solidFill>
                <a:latin typeface="楷体_GB2312" panose="02010609030101010101" pitchFamily="49" charset="-122"/>
                <a:ea typeface="楷体_GB2312" panose="02010609030101010101" pitchFamily="49" charset="-122"/>
              </a:rPr>
              <a:t>高级职称教师减少数大于专任教师减少数（包括其中男女）</a:t>
            </a:r>
            <a:endParaRPr lang="en-US" altLang="zh-CN" sz="2600" dirty="0">
              <a:solidFill>
                <a:srgbClr val="FF0000"/>
              </a:solidFill>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3</a:t>
            </a:r>
            <a:r>
              <a:rPr lang="zh-CN" altLang="en-US" sz="2600" dirty="0">
                <a:latin typeface="楷体_GB2312" panose="02010609030101010101" pitchFamily="49" charset="-122"/>
                <a:ea typeface="楷体_GB2312" panose="02010609030101010101" pitchFamily="49" charset="-122"/>
              </a:rPr>
              <a:t>、</a:t>
            </a:r>
            <a:r>
              <a:rPr lang="zh-CN" altLang="en-US" sz="2600" dirty="0">
                <a:solidFill>
                  <a:srgbClr val="FF0000"/>
                </a:solidFill>
                <a:latin typeface="楷体_GB2312" panose="02010609030101010101" pitchFamily="49" charset="-122"/>
                <a:ea typeface="楷体_GB2312" panose="02010609030101010101" pitchFamily="49" charset="-122"/>
              </a:rPr>
              <a:t>教室平均面积大小的问题</a:t>
            </a:r>
            <a:endParaRPr lang="en-US" altLang="zh-CN" sz="2600" dirty="0">
              <a:solidFill>
                <a:srgbClr val="FF0000"/>
              </a:solidFill>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4</a:t>
            </a:r>
            <a:r>
              <a:rPr lang="zh-CN" altLang="en-US" sz="2600" dirty="0">
                <a:latin typeface="楷体_GB2312" panose="02010609030101010101" pitchFamily="49" charset="-122"/>
                <a:ea typeface="楷体_GB2312" panose="02010609030101010101" pitchFamily="49" charset="-122"/>
              </a:rPr>
              <a:t>、教学科研仪器设备值占固定资产值的比重大于百分之七十</a:t>
            </a:r>
            <a:endParaRPr lang="en-US" altLang="zh-CN" sz="2600" dirty="0">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5</a:t>
            </a:r>
            <a:r>
              <a:rPr lang="zh-CN" altLang="en-US" sz="2600" dirty="0">
                <a:latin typeface="楷体_GB2312" panose="02010609030101010101" pitchFamily="49" charset="-122"/>
                <a:ea typeface="楷体_GB2312" panose="02010609030101010101" pitchFamily="49" charset="-122"/>
              </a:rPr>
              <a:t>、上年无师范在校生本年有师范在校生或本年无师范在校生上年有师范在校生</a:t>
            </a:r>
            <a:endParaRPr lang="en-US" altLang="zh-CN" sz="2600" dirty="0">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6</a:t>
            </a:r>
            <a:r>
              <a:rPr lang="zh-CN" altLang="en-US" sz="2600" dirty="0">
                <a:latin typeface="楷体_GB2312" panose="02010609030101010101" pitchFamily="49" charset="-122"/>
                <a:ea typeface="楷体_GB2312" panose="02010609030101010101" pitchFamily="49" charset="-122"/>
              </a:rPr>
              <a:t>、专任教师减少的党员数大于专任教师减少数（包括其中男女）</a:t>
            </a:r>
            <a:endParaRPr lang="en-US" altLang="zh-CN" sz="2600" dirty="0">
              <a:latin typeface="楷体_GB2312" panose="02010609030101010101" pitchFamily="49" charset="-122"/>
              <a:ea typeface="楷体_GB2312" panose="02010609030101010101" pitchFamily="49" charset="-122"/>
            </a:endParaRPr>
          </a:p>
          <a:p>
            <a:r>
              <a:rPr lang="en-US" altLang="zh-CN" sz="2600" dirty="0">
                <a:latin typeface="楷体_GB2312" panose="02010609030101010101" pitchFamily="49" charset="-122"/>
                <a:ea typeface="楷体_GB2312" panose="02010609030101010101" pitchFamily="49" charset="-122"/>
              </a:rPr>
              <a:t>7</a:t>
            </a:r>
            <a:r>
              <a:rPr lang="zh-CN" altLang="en-US" sz="2600" dirty="0">
                <a:latin typeface="楷体_GB2312" panose="02010609030101010101" pitchFamily="49" charset="-122"/>
                <a:ea typeface="楷体_GB2312" panose="02010609030101010101" pitchFamily="49" charset="-122"/>
              </a:rPr>
              <a:t>、专任教师增加非党员大于专任教师增加数</a:t>
            </a:r>
            <a:endParaRPr lang="en-US" altLang="zh-CN" sz="2600" dirty="0">
              <a:latin typeface="楷体_GB2312" panose="02010609030101010101" pitchFamily="49" charset="-122"/>
              <a:ea typeface="楷体_GB2312" panose="02010609030101010101" pitchFamily="49" charset="-122"/>
            </a:endParaRPr>
          </a:p>
          <a:p>
            <a:pPr marL="0" indent="0">
              <a:buNone/>
            </a:pPr>
            <a:endParaRPr lang="zh-CN" altLang="en-US" sz="1800" dirty="0">
              <a:latin typeface="楷体_GB2312" panose="02010609030101010101" pitchFamily="49" charset="-122"/>
              <a:ea typeface="楷体_GB2312" panose="02010609030101010101" pitchFamily="49" charset="-122"/>
            </a:endParaRPr>
          </a:p>
        </p:txBody>
      </p:sp>
    </p:spTree>
    <p:extLst>
      <p:ext uri="{BB962C8B-B14F-4D97-AF65-F5344CB8AC3E}">
        <p14:creationId xmlns:p14="http://schemas.microsoft.com/office/powerpoint/2010/main" val="138644329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26D2564-AD74-4B5E-8613-36A419ACFBC4}"/>
              </a:ext>
            </a:extLst>
          </p:cNvPr>
          <p:cNvSpPr>
            <a:spLocks noGrp="1"/>
          </p:cNvSpPr>
          <p:nvPr>
            <p:ph type="title"/>
          </p:nvPr>
        </p:nvSpPr>
        <p:spPr>
          <a:xfrm>
            <a:off x="457200" y="1851670"/>
            <a:ext cx="8229600" cy="1440160"/>
          </a:xfrm>
        </p:spPr>
        <p:txBody>
          <a:bodyPr>
            <a:normAutofit/>
          </a:bodyPr>
          <a:lstStyle/>
          <a:p>
            <a:r>
              <a:rPr lang="zh-CN" altLang="en-US" sz="7200" dirty="0"/>
              <a:t>谢谢大家！</a:t>
            </a:r>
          </a:p>
        </p:txBody>
      </p:sp>
    </p:spTree>
    <p:extLst>
      <p:ext uri="{BB962C8B-B14F-4D97-AF65-F5344CB8AC3E}">
        <p14:creationId xmlns:p14="http://schemas.microsoft.com/office/powerpoint/2010/main" val="38915198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Rectangle 1"/>
          <p:cNvSpPr>
            <a:spLocks noChangeArrowheads="1"/>
          </p:cNvSpPr>
          <p:nvPr/>
        </p:nvSpPr>
        <p:spPr bwMode="auto">
          <a:xfrm>
            <a:off x="0" y="28545"/>
            <a:ext cx="4764766" cy="4001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R="0" lvl="0" indent="344488" fontAlgn="base">
              <a:lnSpc>
                <a:spcPct val="100000"/>
              </a:lnSpc>
              <a:spcBef>
                <a:spcPct val="0"/>
              </a:spcBef>
              <a:spcAft>
                <a:spcPct val="0"/>
              </a:spcAft>
              <a:buClrTx/>
              <a:buSzTx/>
              <a:buFontTx/>
              <a:buNone/>
              <a:tabLs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112</a:t>
            </a:r>
            <a:r>
              <a:rPr lang="zh-CN" altLang="en-US" sz="2000" dirty="0">
                <a:solidFill>
                  <a:schemeClr val="bg1"/>
                </a:solidFill>
                <a:latin typeface="黑体" pitchFamily="49" charset="-122"/>
                <a:ea typeface="黑体" pitchFamily="49" charset="-122"/>
              </a:rPr>
              <a:t>学校（机构）基本情况（一）</a:t>
            </a:r>
          </a:p>
        </p:txBody>
      </p:sp>
      <p:graphicFrame>
        <p:nvGraphicFramePr>
          <p:cNvPr id="6" name="表格 5"/>
          <p:cNvGraphicFramePr>
            <a:graphicFrameLocks noGrp="1"/>
          </p:cNvGraphicFramePr>
          <p:nvPr/>
        </p:nvGraphicFramePr>
        <p:xfrm>
          <a:off x="395536" y="771545"/>
          <a:ext cx="8496944" cy="3888431"/>
        </p:xfrm>
        <a:graphic>
          <a:graphicData uri="http://schemas.openxmlformats.org/drawingml/2006/table">
            <a:tbl>
              <a:tblPr/>
              <a:tblGrid>
                <a:gridCol w="2376264">
                  <a:extLst>
                    <a:ext uri="{9D8B030D-6E8A-4147-A177-3AD203B41FA5}">
                      <a16:colId xmlns:a16="http://schemas.microsoft.com/office/drawing/2014/main" val="20000"/>
                    </a:ext>
                  </a:extLst>
                </a:gridCol>
                <a:gridCol w="360040">
                  <a:extLst>
                    <a:ext uri="{9D8B030D-6E8A-4147-A177-3AD203B41FA5}">
                      <a16:colId xmlns:a16="http://schemas.microsoft.com/office/drawing/2014/main" val="20001"/>
                    </a:ext>
                  </a:extLst>
                </a:gridCol>
                <a:gridCol w="1688702">
                  <a:extLst>
                    <a:ext uri="{9D8B030D-6E8A-4147-A177-3AD203B41FA5}">
                      <a16:colId xmlns:a16="http://schemas.microsoft.com/office/drawing/2014/main" val="20002"/>
                    </a:ext>
                  </a:extLst>
                </a:gridCol>
                <a:gridCol w="2060559">
                  <a:extLst>
                    <a:ext uri="{9D8B030D-6E8A-4147-A177-3AD203B41FA5}">
                      <a16:colId xmlns:a16="http://schemas.microsoft.com/office/drawing/2014/main" val="20003"/>
                    </a:ext>
                  </a:extLst>
                </a:gridCol>
                <a:gridCol w="355195">
                  <a:extLst>
                    <a:ext uri="{9D8B030D-6E8A-4147-A177-3AD203B41FA5}">
                      <a16:colId xmlns:a16="http://schemas.microsoft.com/office/drawing/2014/main" val="20004"/>
                    </a:ext>
                  </a:extLst>
                </a:gridCol>
                <a:gridCol w="1656184">
                  <a:extLst>
                    <a:ext uri="{9D8B030D-6E8A-4147-A177-3AD203B41FA5}">
                      <a16:colId xmlns:a16="http://schemas.microsoft.com/office/drawing/2014/main" val="20005"/>
                    </a:ext>
                  </a:extLst>
                </a:gridCol>
              </a:tblGrid>
              <a:tr h="452155">
                <a:tc>
                  <a:txBody>
                    <a:bodyPr/>
                    <a:lstStyle/>
                    <a:p>
                      <a:pPr lvl="0" algn="ctr">
                        <a:spcAft>
                          <a:spcPts val="0"/>
                        </a:spcAft>
                      </a:pPr>
                      <a:r>
                        <a:rPr lang="zh-CN" sz="900" b="1" kern="0" dirty="0">
                          <a:latin typeface="Times New Roman"/>
                          <a:ea typeface="宋体"/>
                          <a:cs typeface="宋体"/>
                        </a:rPr>
                        <a:t>项目</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lvl="0" algn="ctr">
                        <a:spcAft>
                          <a:spcPts val="0"/>
                        </a:spcAft>
                      </a:pPr>
                      <a:r>
                        <a:rPr lang="zh-CN" sz="900" b="1" kern="0" dirty="0">
                          <a:latin typeface="Times New Roman"/>
                          <a:ea typeface="宋体"/>
                          <a:cs typeface="宋体"/>
                        </a:rPr>
                        <a:t>编号</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lvl="0" algn="ctr">
                        <a:spcAft>
                          <a:spcPts val="0"/>
                        </a:spcAft>
                      </a:pPr>
                      <a:r>
                        <a:rPr lang="zh-CN" sz="900" b="1" kern="0" dirty="0">
                          <a:latin typeface="Times New Roman"/>
                          <a:ea typeface="宋体"/>
                          <a:cs typeface="宋体"/>
                        </a:rPr>
                        <a:t>内容</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lvl="0" algn="ctr">
                        <a:spcAft>
                          <a:spcPts val="0"/>
                        </a:spcAft>
                      </a:pPr>
                      <a:r>
                        <a:rPr lang="zh-CN" sz="900" b="1" kern="0" dirty="0">
                          <a:latin typeface="Times New Roman"/>
                          <a:ea typeface="宋体"/>
                          <a:cs typeface="宋体"/>
                        </a:rPr>
                        <a:t>项目</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lvl="0" algn="ctr">
                        <a:spcAft>
                          <a:spcPts val="0"/>
                        </a:spcAft>
                      </a:pPr>
                      <a:r>
                        <a:rPr lang="zh-CN" sz="900" b="1" kern="0" dirty="0">
                          <a:latin typeface="Times New Roman"/>
                          <a:ea typeface="宋体"/>
                          <a:cs typeface="宋体"/>
                        </a:rPr>
                        <a:t>编号</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lvl="0" algn="ctr">
                        <a:spcAft>
                          <a:spcPts val="0"/>
                        </a:spcAft>
                      </a:pPr>
                      <a:r>
                        <a:rPr lang="zh-CN" sz="900" b="1" kern="0" dirty="0">
                          <a:latin typeface="Times New Roman"/>
                          <a:ea typeface="宋体"/>
                          <a:cs typeface="宋体"/>
                        </a:rPr>
                        <a:t>内容</a:t>
                      </a:r>
                      <a:endParaRPr lang="zh-CN" sz="1000" b="1"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93964">
                <a:tc>
                  <a:txBody>
                    <a:bodyPr/>
                    <a:lstStyle/>
                    <a:p>
                      <a:pPr algn="r">
                        <a:spcAft>
                          <a:spcPts val="0"/>
                        </a:spcAft>
                      </a:pPr>
                      <a:r>
                        <a:rPr lang="zh-CN" sz="800" kern="0" dirty="0">
                          <a:latin typeface="Times New Roman"/>
                          <a:ea typeface="宋体"/>
                          <a:cs typeface="宋体"/>
                        </a:rPr>
                        <a:t>“</a:t>
                      </a:r>
                      <a:r>
                        <a:rPr lang="en-US" sz="800" kern="0" dirty="0">
                          <a:latin typeface="Times New Roman"/>
                          <a:ea typeface="宋体"/>
                          <a:cs typeface="宋体"/>
                        </a:rPr>
                        <a:t>985</a:t>
                      </a:r>
                      <a:r>
                        <a:rPr lang="zh-CN" sz="800" kern="0" dirty="0">
                          <a:latin typeface="Times New Roman"/>
                          <a:ea typeface="宋体"/>
                          <a:cs typeface="宋体"/>
                        </a:rPr>
                        <a:t>工程”院校</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01</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是、否</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“长江学者奖励计划”特聘教授</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42</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93964">
                <a:tc>
                  <a:txBody>
                    <a:bodyPr/>
                    <a:lstStyle/>
                    <a:p>
                      <a:pPr algn="r">
                        <a:spcAft>
                          <a:spcPts val="0"/>
                        </a:spcAft>
                      </a:pPr>
                      <a:r>
                        <a:rPr lang="zh-CN" sz="800" kern="0" dirty="0">
                          <a:latin typeface="Times New Roman"/>
                          <a:ea typeface="宋体"/>
                          <a:cs typeface="宋体"/>
                        </a:rPr>
                        <a:t>“</a:t>
                      </a:r>
                      <a:r>
                        <a:rPr lang="en-US" sz="800" kern="0" dirty="0">
                          <a:latin typeface="Times New Roman"/>
                          <a:ea typeface="宋体"/>
                          <a:cs typeface="宋体"/>
                        </a:rPr>
                        <a:t>211</a:t>
                      </a:r>
                      <a:r>
                        <a:rPr lang="zh-CN" sz="800" kern="0" dirty="0">
                          <a:latin typeface="Times New Roman"/>
                          <a:ea typeface="宋体"/>
                          <a:cs typeface="宋体"/>
                        </a:rPr>
                        <a:t>工程”院校</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02</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是、否</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“国家杰出青年科学基金”获得者</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43</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人</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01436">
                <a:tc>
                  <a:txBody>
                    <a:bodyPr/>
                    <a:lstStyle/>
                    <a:p>
                      <a:pPr algn="r">
                        <a:spcAft>
                          <a:spcPts val="0"/>
                        </a:spcAft>
                      </a:pPr>
                      <a:r>
                        <a:rPr lang="zh-CN" sz="800" kern="0" dirty="0">
                          <a:latin typeface="Times New Roman"/>
                          <a:ea typeface="宋体"/>
                          <a:cs typeface="宋体"/>
                        </a:rPr>
                        <a:t>设立研究生院</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03</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是、否</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专任教师中有海（境）外经历累计一年以上的</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44</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93964">
                <a:tc>
                  <a:txBody>
                    <a:bodyPr/>
                    <a:lstStyle/>
                    <a:p>
                      <a:pPr algn="r">
                        <a:spcAft>
                          <a:spcPts val="0"/>
                        </a:spcAft>
                      </a:pPr>
                      <a:r>
                        <a:rPr lang="zh-CN" sz="800" kern="0" dirty="0">
                          <a:latin typeface="Times New Roman"/>
                          <a:ea typeface="宋体"/>
                          <a:cs typeface="宋体"/>
                        </a:rPr>
                        <a:t>网络学院</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04</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有、无</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安全保卫人员</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45</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93964">
                <a:tc>
                  <a:txBody>
                    <a:bodyPr/>
                    <a:lstStyle/>
                    <a:p>
                      <a:pPr algn="r">
                        <a:spcAft>
                          <a:spcPts val="0"/>
                        </a:spcAft>
                      </a:pPr>
                      <a:r>
                        <a:rPr lang="zh-CN" sz="800" kern="0" dirty="0">
                          <a:latin typeface="Times New Roman"/>
                          <a:ea typeface="宋体"/>
                          <a:cs typeface="宋体"/>
                        </a:rPr>
                        <a:t>建立校园网</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05</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是、否</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a:latin typeface="Times New Roman"/>
                          <a:ea typeface="宋体"/>
                        </a:rPr>
                        <a:t>预防艾滋病教育和性教育相关课程和活动</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46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a:latin typeface="Times New Roman"/>
                          <a:ea typeface="宋体"/>
                        </a:rPr>
                        <a:t>有、无</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19344">
                <a:tc>
                  <a:txBody>
                    <a:bodyPr/>
                    <a:lstStyle/>
                    <a:p>
                      <a:pPr algn="r">
                        <a:spcAft>
                          <a:spcPts val="0"/>
                        </a:spcAft>
                      </a:pPr>
                      <a:r>
                        <a:rPr lang="zh-CN" sz="800" kern="100" dirty="0">
                          <a:latin typeface="Times New Roman"/>
                          <a:ea typeface="宋体"/>
                        </a:rPr>
                        <a:t>接入互联网</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06</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100" dirty="0">
                          <a:latin typeface="Times New Roman"/>
                          <a:ea typeface="宋体"/>
                        </a:rPr>
                        <a:t>是（</a:t>
                      </a:r>
                      <a:r>
                        <a:rPr lang="en-US" sz="800" kern="100" dirty="0">
                          <a:latin typeface="Times New Roman"/>
                          <a:ea typeface="宋体"/>
                        </a:rPr>
                        <a:t>1.</a:t>
                      </a:r>
                      <a:r>
                        <a:rPr lang="zh-CN" sz="800" kern="100" dirty="0">
                          <a:latin typeface="Times New Roman"/>
                          <a:ea typeface="宋体"/>
                        </a:rPr>
                        <a:t>拨号、</a:t>
                      </a:r>
                      <a:r>
                        <a:rPr lang="en-US" sz="800" kern="100" dirty="0">
                          <a:latin typeface="Times New Roman"/>
                          <a:ea typeface="宋体"/>
                        </a:rPr>
                        <a:t>2.ADSL </a:t>
                      </a:r>
                      <a:r>
                        <a:rPr lang="zh-CN" sz="800" kern="100" dirty="0">
                          <a:latin typeface="Times New Roman"/>
                          <a:ea typeface="宋体"/>
                        </a:rPr>
                        <a:t>、</a:t>
                      </a:r>
                      <a:r>
                        <a:rPr lang="en-US" sz="800" kern="100" dirty="0">
                          <a:latin typeface="Times New Roman"/>
                          <a:ea typeface="宋体"/>
                        </a:rPr>
                        <a:t>3.</a:t>
                      </a:r>
                      <a:r>
                        <a:rPr lang="zh-CN" sz="800" kern="100" dirty="0">
                          <a:latin typeface="Times New Roman"/>
                          <a:ea typeface="宋体"/>
                        </a:rPr>
                        <a:t>光纤、</a:t>
                      </a:r>
                      <a:r>
                        <a:rPr lang="en-US" sz="800" kern="100" dirty="0">
                          <a:latin typeface="Times New Roman"/>
                          <a:ea typeface="宋体"/>
                        </a:rPr>
                        <a:t>4.</a:t>
                      </a:r>
                      <a:r>
                        <a:rPr lang="zh-CN" sz="800" kern="100" dirty="0">
                          <a:latin typeface="Times New Roman"/>
                          <a:ea typeface="宋体"/>
                        </a:rPr>
                        <a:t>无线、</a:t>
                      </a:r>
                      <a:r>
                        <a:rPr lang="en-US" sz="800" kern="100" dirty="0">
                          <a:latin typeface="Times New Roman"/>
                          <a:ea typeface="宋体"/>
                        </a:rPr>
                        <a:t>5.</a:t>
                      </a:r>
                      <a:r>
                        <a:rPr lang="zh-CN" sz="800" kern="100" dirty="0">
                          <a:latin typeface="Times New Roman"/>
                          <a:ea typeface="宋体"/>
                        </a:rPr>
                        <a:t>其它）、否</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校园足球场</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47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a:latin typeface="Times New Roman"/>
                          <a:ea typeface="宋体"/>
                        </a:rPr>
                        <a:t>个</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93964">
                <a:tc>
                  <a:txBody>
                    <a:bodyPr/>
                    <a:lstStyle/>
                    <a:p>
                      <a:pPr algn="r">
                        <a:spcAft>
                          <a:spcPts val="0"/>
                        </a:spcAft>
                      </a:pPr>
                      <a:r>
                        <a:rPr lang="zh-CN" sz="800" kern="100">
                          <a:latin typeface="Times New Roman"/>
                          <a:ea typeface="宋体"/>
                        </a:rPr>
                        <a:t>接入互联网出口带宽</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07</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a:t>
                      </a:r>
                      <a:r>
                        <a:rPr lang="en-US" sz="800" kern="0" dirty="0">
                          <a:latin typeface="Times New Roman"/>
                          <a:ea typeface="宋体"/>
                          <a:cs typeface="宋体"/>
                        </a:rPr>
                        <a:t>Mbps</a:t>
                      </a:r>
                      <a:r>
                        <a:rPr lang="zh-CN" sz="800" kern="0" dirty="0">
                          <a:latin typeface="Times New Roman"/>
                          <a:ea typeface="宋体"/>
                          <a:cs typeface="宋体"/>
                        </a:rPr>
                        <a:t>）</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r">
                        <a:spcAft>
                          <a:spcPts val="0"/>
                        </a:spcAft>
                      </a:pPr>
                      <a:r>
                        <a:rPr lang="en-US" sz="800" kern="100" dirty="0">
                          <a:latin typeface="宋体"/>
                          <a:ea typeface="宋体"/>
                        </a:rPr>
                        <a:t>11</a:t>
                      </a:r>
                      <a:r>
                        <a:rPr lang="zh-CN" sz="800" kern="100">
                          <a:latin typeface="Times New Roman"/>
                          <a:ea typeface="宋体"/>
                        </a:rPr>
                        <a:t>人制足球场</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48</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a:latin typeface="Times New Roman"/>
                          <a:ea typeface="宋体"/>
                        </a:rPr>
                        <a:t>个</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93964">
                <a:tc>
                  <a:txBody>
                    <a:bodyPr/>
                    <a:lstStyle/>
                    <a:p>
                      <a:pPr algn="r">
                        <a:spcAft>
                          <a:spcPts val="0"/>
                        </a:spcAft>
                      </a:pPr>
                      <a:r>
                        <a:rPr lang="zh-CN" sz="800" kern="0" dirty="0">
                          <a:latin typeface="Times New Roman"/>
                          <a:ea typeface="宋体"/>
                          <a:cs typeface="宋体"/>
                        </a:rPr>
                        <a:t>专科（高职）专业</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08</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r">
                        <a:spcAft>
                          <a:spcPts val="0"/>
                        </a:spcAft>
                      </a:pPr>
                      <a:r>
                        <a:rPr lang="en-US" sz="800" kern="100" dirty="0">
                          <a:latin typeface="宋体"/>
                          <a:ea typeface="宋体"/>
                        </a:rPr>
                        <a:t>7</a:t>
                      </a:r>
                      <a:r>
                        <a:rPr lang="zh-CN" sz="800" kern="100" dirty="0">
                          <a:latin typeface="Times New Roman"/>
                          <a:ea typeface="宋体"/>
                        </a:rPr>
                        <a:t>人制足球场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49</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a:latin typeface="Times New Roman"/>
                          <a:ea typeface="宋体"/>
                        </a:rPr>
                        <a:t>个</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93964">
                <a:tc>
                  <a:txBody>
                    <a:bodyPr/>
                    <a:lstStyle/>
                    <a:p>
                      <a:pPr algn="r">
                        <a:spcAft>
                          <a:spcPts val="0"/>
                        </a:spcAft>
                      </a:pPr>
                      <a:r>
                        <a:rPr lang="zh-CN" sz="800" kern="0">
                          <a:latin typeface="Times New Roman"/>
                          <a:ea typeface="宋体"/>
                          <a:cs typeface="宋体"/>
                        </a:rPr>
                        <a:t>本科专业</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09</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r">
                        <a:spcAft>
                          <a:spcPts val="0"/>
                        </a:spcAft>
                      </a:pPr>
                      <a:r>
                        <a:rPr lang="en-US" sz="800" kern="100" dirty="0">
                          <a:latin typeface="宋体"/>
                          <a:ea typeface="宋体"/>
                        </a:rPr>
                        <a:t>5</a:t>
                      </a:r>
                      <a:r>
                        <a:rPr lang="zh-CN" sz="800" kern="100" dirty="0">
                          <a:latin typeface="Times New Roman"/>
                          <a:ea typeface="宋体"/>
                        </a:rPr>
                        <a:t>人制足球场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50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a:latin typeface="Times New Roman"/>
                          <a:ea typeface="宋体"/>
                        </a:rPr>
                        <a:t>个</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93964">
                <a:tc>
                  <a:txBody>
                    <a:bodyPr/>
                    <a:lstStyle/>
                    <a:p>
                      <a:pPr algn="r">
                        <a:spcAft>
                          <a:spcPts val="0"/>
                        </a:spcAft>
                      </a:pPr>
                      <a:r>
                        <a:rPr lang="zh-CN" sz="800" kern="0">
                          <a:latin typeface="Times New Roman"/>
                          <a:ea typeface="宋体"/>
                          <a:cs typeface="宋体"/>
                        </a:rPr>
                        <a:t>硕士学位授权一级学科点</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10</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博物馆</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51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dirty="0">
                          <a:latin typeface="Times New Roman"/>
                          <a:ea typeface="宋体"/>
                        </a:rPr>
                        <a:t>个</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93964">
                <a:tc>
                  <a:txBody>
                    <a:bodyPr/>
                    <a:lstStyle/>
                    <a:p>
                      <a:pPr algn="r">
                        <a:spcAft>
                          <a:spcPts val="0"/>
                        </a:spcAft>
                      </a:pPr>
                      <a:r>
                        <a:rPr lang="zh-CN" sz="800" kern="0">
                          <a:latin typeface="Times New Roman"/>
                          <a:ea typeface="宋体"/>
                          <a:cs typeface="宋体"/>
                        </a:rPr>
                        <a:t>硕士学位授权二级学科点（不含一级学科覆盖点）</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11</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美术馆</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52</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a:latin typeface="Times New Roman"/>
                          <a:ea typeface="宋体"/>
                        </a:rPr>
                        <a:t>个</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93964">
                <a:tc>
                  <a:txBody>
                    <a:bodyPr/>
                    <a:lstStyle/>
                    <a:p>
                      <a:pPr algn="r">
                        <a:spcAft>
                          <a:spcPts val="0"/>
                        </a:spcAft>
                      </a:pPr>
                      <a:r>
                        <a:rPr lang="zh-CN" sz="800" kern="0">
                          <a:latin typeface="Times New Roman"/>
                          <a:ea typeface="宋体"/>
                          <a:cs typeface="宋体"/>
                        </a:rPr>
                        <a:t>博士学位授权一级学科点</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12</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音乐厅和剧场</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100" dirty="0">
                          <a:latin typeface="宋体"/>
                          <a:ea typeface="宋体"/>
                        </a:rPr>
                        <a:t>53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257300" algn="r">
                        <a:spcAft>
                          <a:spcPts val="0"/>
                        </a:spcAft>
                      </a:pPr>
                      <a:r>
                        <a:rPr lang="zh-CN" sz="800" kern="100" dirty="0">
                          <a:latin typeface="Times New Roman"/>
                          <a:ea typeface="宋体"/>
                        </a:rPr>
                        <a:t>个</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93964">
                <a:tc>
                  <a:txBody>
                    <a:bodyPr/>
                    <a:lstStyle/>
                    <a:p>
                      <a:pPr algn="r">
                        <a:spcAft>
                          <a:spcPts val="0"/>
                        </a:spcAft>
                      </a:pPr>
                      <a:r>
                        <a:rPr lang="zh-CN" sz="800" kern="0">
                          <a:latin typeface="Times New Roman"/>
                          <a:ea typeface="宋体"/>
                          <a:cs typeface="宋体"/>
                        </a:rPr>
                        <a:t>博士学位授权二级学科点（不含一级学科覆盖点）</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13</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学校附属医院</a:t>
                      </a:r>
                      <a:r>
                        <a:rPr lang="en-US" sz="800" kern="0" dirty="0">
                          <a:latin typeface="Times New Roman"/>
                          <a:ea typeface="宋体"/>
                          <a:cs typeface="宋体"/>
                        </a:rPr>
                        <a:t>   </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54</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93964">
                <a:tc>
                  <a:txBody>
                    <a:bodyPr/>
                    <a:lstStyle/>
                    <a:p>
                      <a:pPr algn="r">
                        <a:spcAft>
                          <a:spcPts val="0"/>
                        </a:spcAft>
                      </a:pPr>
                      <a:r>
                        <a:rPr lang="zh-CN" sz="800" kern="0">
                          <a:latin typeface="Times New Roman"/>
                          <a:ea typeface="宋体"/>
                          <a:cs typeface="宋体"/>
                        </a:rPr>
                        <a:t>博士后科研流动站</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14</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r">
                        <a:spcAft>
                          <a:spcPts val="0"/>
                        </a:spcAft>
                      </a:pPr>
                      <a:r>
                        <a:rPr lang="en-US" sz="800" kern="0" dirty="0">
                          <a:latin typeface="宋体"/>
                          <a:ea typeface="宋体"/>
                          <a:cs typeface="宋体"/>
                        </a:rPr>
                        <a:t>--</a:t>
                      </a:r>
                      <a:r>
                        <a:rPr lang="zh-CN" sz="800" kern="0" dirty="0">
                          <a:latin typeface="Times New Roman"/>
                          <a:ea typeface="宋体"/>
                          <a:cs typeface="宋体"/>
                        </a:rPr>
                        <a:t>建筑面积</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55</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平方米</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93964">
                <a:tc>
                  <a:txBody>
                    <a:bodyPr/>
                    <a:lstStyle/>
                    <a:p>
                      <a:pPr algn="r">
                        <a:spcAft>
                          <a:spcPts val="0"/>
                        </a:spcAft>
                      </a:pPr>
                      <a:r>
                        <a:rPr lang="zh-CN" sz="800" kern="0">
                          <a:latin typeface="Times New Roman"/>
                          <a:ea typeface="宋体"/>
                          <a:cs typeface="宋体"/>
                        </a:rPr>
                        <a:t>国家重点学科（一级）</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15</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r">
                        <a:spcAft>
                          <a:spcPts val="0"/>
                        </a:spcAft>
                      </a:pPr>
                      <a:r>
                        <a:rPr lang="en-US" sz="800" kern="0" dirty="0">
                          <a:latin typeface="宋体"/>
                          <a:ea typeface="宋体"/>
                          <a:cs typeface="宋体"/>
                        </a:rPr>
                        <a:t>--</a:t>
                      </a:r>
                      <a:r>
                        <a:rPr lang="zh-CN" sz="800" kern="0">
                          <a:latin typeface="Times New Roman"/>
                          <a:ea typeface="宋体"/>
                          <a:cs typeface="宋体"/>
                        </a:rPr>
                        <a:t>床位数 </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56</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93964">
                <a:tc>
                  <a:txBody>
                    <a:bodyPr/>
                    <a:lstStyle/>
                    <a:p>
                      <a:pPr algn="r">
                        <a:spcAft>
                          <a:spcPts val="0"/>
                        </a:spcAft>
                      </a:pPr>
                      <a:r>
                        <a:rPr lang="zh-CN" sz="800" kern="0">
                          <a:latin typeface="Times New Roman"/>
                          <a:ea typeface="宋体"/>
                          <a:cs typeface="宋体"/>
                        </a:rPr>
                        <a:t>国家重点学科（二级） </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16</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900" kern="100">
                        <a:latin typeface="Times New Roman"/>
                        <a:ea typeface="宋体"/>
                      </a:endParaRPr>
                    </a:p>
                  </a:txBody>
                  <a:tcPr marL="44750" marR="447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  --</a:t>
                      </a:r>
                      <a:r>
                        <a:rPr lang="zh-CN" sz="800" kern="0">
                          <a:latin typeface="Times New Roman"/>
                          <a:ea typeface="宋体"/>
                          <a:cs typeface="宋体"/>
                        </a:rPr>
                        <a:t>临床教师</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57</a:t>
                      </a:r>
                      <a:endParaRPr lang="zh-CN" sz="900" kern="10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900" kern="100" dirty="0">
                        <a:latin typeface="Times New Roman"/>
                        <a:ea typeface="宋体"/>
                      </a:endParaRPr>
                    </a:p>
                  </a:txBody>
                  <a:tcPr marL="44750" marR="4475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bl>
          </a:graphicData>
        </a:graphic>
      </p:graphicFrame>
      <p:sp>
        <p:nvSpPr>
          <p:cNvPr id="7" name="AutoShape 2"/>
          <p:cNvSpPr>
            <a:spLocks noChangeArrowheads="1"/>
          </p:cNvSpPr>
          <p:nvPr/>
        </p:nvSpPr>
        <p:spPr bwMode="auto">
          <a:xfrm>
            <a:off x="107504" y="1275606"/>
            <a:ext cx="1728192" cy="1512168"/>
          </a:xfrm>
          <a:prstGeom prst="wedgeRoundRectCallout">
            <a:avLst>
              <a:gd name="adj1" fmla="val 68728"/>
              <a:gd name="adj2" fmla="val 1298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lvl="0" fontAlgn="base">
              <a:lnSpc>
                <a:spcPts val="1300"/>
              </a:lnSpc>
              <a:spcBef>
                <a:spcPct val="0"/>
              </a:spcBef>
              <a:spcAft>
                <a:spcPct val="0"/>
              </a:spcAft>
            </a:pPr>
            <a:r>
              <a:rPr lang="zh-CN" altLang="zh-CN" sz="900" b="1" dirty="0">
                <a:solidFill>
                  <a:srgbClr val="FF0000"/>
                </a:solidFill>
                <a:latin typeface="楷体" pitchFamily="49" charset="-122"/>
                <a:ea typeface="楷体" pitchFamily="49" charset="-122"/>
                <a:cs typeface="Times New Roman" pitchFamily="18" charset="0"/>
              </a:rPr>
              <a:t>校园网：</a:t>
            </a:r>
            <a:r>
              <a:rPr lang="zh-CN" altLang="zh-CN" sz="900" dirty="0">
                <a:latin typeface="楷体" pitchFamily="49" charset="-122"/>
                <a:ea typeface="楷体" pitchFamily="49" charset="-122"/>
                <a:cs typeface="Times New Roman" pitchFamily="18" charset="0"/>
              </a:rPr>
              <a:t>是指在校园内为教学、管理等实现宽带互联，为学校教学、管理与服务等教育活动提供资源共享、信息交流和协同工作的计算机网络（含通过城域网形成的逻辑校园网）。</a:t>
            </a:r>
          </a:p>
        </p:txBody>
      </p:sp>
      <p:sp>
        <p:nvSpPr>
          <p:cNvPr id="8" name="AutoShape 2"/>
          <p:cNvSpPr>
            <a:spLocks noChangeArrowheads="1"/>
          </p:cNvSpPr>
          <p:nvPr/>
        </p:nvSpPr>
        <p:spPr bwMode="auto">
          <a:xfrm>
            <a:off x="3203848" y="1275606"/>
            <a:ext cx="1224136" cy="864096"/>
          </a:xfrm>
          <a:prstGeom prst="wedgeRoundRectCallout">
            <a:avLst>
              <a:gd name="adj1" fmla="val -40411"/>
              <a:gd name="adj2" fmla="val 7352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lvl="0"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cs typeface="Times New Roman" pitchFamily="18" charset="0"/>
              </a:rPr>
              <a:t>接入互联网：</a:t>
            </a:r>
            <a:r>
              <a:rPr lang="zh-CN" altLang="zh-CN" sz="900" dirty="0">
                <a:latin typeface="楷体" pitchFamily="49" charset="-122"/>
                <a:ea typeface="楷体" pitchFamily="49" charset="-122"/>
                <a:cs typeface="Times New Roman" pitchFamily="18" charset="0"/>
              </a:rPr>
              <a:t>已接入互联网的学校，填报“是”，同时填报接入互联网方式</a:t>
            </a:r>
            <a:r>
              <a:rPr lang="zh-CN" altLang="en-US" sz="900" dirty="0">
                <a:latin typeface="楷体" pitchFamily="49" charset="-122"/>
                <a:ea typeface="楷体" pitchFamily="49" charset="-122"/>
                <a:cs typeface="Times New Roman" pitchFamily="18" charset="0"/>
              </a:rPr>
              <a:t>。</a:t>
            </a:r>
            <a:endParaRPr lang="zh-CN" altLang="zh-CN" sz="900" dirty="0">
              <a:latin typeface="楷体" pitchFamily="49" charset="-122"/>
              <a:ea typeface="楷体" pitchFamily="49" charset="-122"/>
              <a:cs typeface="Times New Roman" pitchFamily="18" charset="0"/>
            </a:endParaRPr>
          </a:p>
        </p:txBody>
      </p:sp>
      <p:sp>
        <p:nvSpPr>
          <p:cNvPr id="9" name="AutoShape 2"/>
          <p:cNvSpPr>
            <a:spLocks noChangeArrowheads="1"/>
          </p:cNvSpPr>
          <p:nvPr/>
        </p:nvSpPr>
        <p:spPr bwMode="auto">
          <a:xfrm>
            <a:off x="3203848" y="3003798"/>
            <a:ext cx="1368152" cy="720080"/>
          </a:xfrm>
          <a:prstGeom prst="wedgeRoundRectCallout">
            <a:avLst>
              <a:gd name="adj1" fmla="val 41077"/>
              <a:gd name="adj2" fmla="val -6677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b="1" dirty="0">
                <a:solidFill>
                  <a:srgbClr val="FF0000"/>
                </a:solidFill>
                <a:latin typeface="楷体" pitchFamily="49" charset="-122"/>
                <a:ea typeface="楷体" pitchFamily="49" charset="-122"/>
                <a:cs typeface="Times New Roman" pitchFamily="18" charset="0"/>
              </a:rPr>
              <a:t>接入互联网出口带宽：</a:t>
            </a:r>
            <a:r>
              <a:rPr lang="zh-CN" altLang="zh-CN" sz="900" dirty="0">
                <a:latin typeface="楷体" pitchFamily="49" charset="-122"/>
                <a:ea typeface="楷体" pitchFamily="49" charset="-122"/>
                <a:cs typeface="Times New Roman" pitchFamily="18" charset="0"/>
              </a:rPr>
              <a:t>填写学校连接互联网的设备对外出口带宽之和。</a:t>
            </a:r>
          </a:p>
        </p:txBody>
      </p:sp>
      <p:sp>
        <p:nvSpPr>
          <p:cNvPr id="10" name="AutoShape 2"/>
          <p:cNvSpPr>
            <a:spLocks noChangeArrowheads="1"/>
          </p:cNvSpPr>
          <p:nvPr/>
        </p:nvSpPr>
        <p:spPr bwMode="auto">
          <a:xfrm>
            <a:off x="4860032" y="195486"/>
            <a:ext cx="2448272" cy="648072"/>
          </a:xfrm>
          <a:prstGeom prst="wedgeRoundRectCallout">
            <a:avLst>
              <a:gd name="adj1" fmla="val 1018"/>
              <a:gd name="adj2" fmla="val 11066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dirty="0">
                <a:latin typeface="楷体" pitchFamily="49" charset="-122"/>
                <a:ea typeface="楷体" pitchFamily="49" charset="-122"/>
              </a:rPr>
              <a:t>按照《“长江学者奖励计划”聘任办法》，经教育部批准当选“长江学者奖励计划”特聘教授，目前与本校签订全职聘任合同。</a:t>
            </a:r>
            <a:endParaRPr lang="zh-CN" altLang="zh-CN" sz="900" dirty="0">
              <a:latin typeface="楷体" pitchFamily="49" charset="-122"/>
              <a:ea typeface="楷体" pitchFamily="49" charset="-122"/>
              <a:cs typeface="Times New Roman" pitchFamily="18" charset="0"/>
            </a:endParaRPr>
          </a:p>
        </p:txBody>
      </p:sp>
      <p:sp>
        <p:nvSpPr>
          <p:cNvPr id="11" name="AutoShape 2"/>
          <p:cNvSpPr>
            <a:spLocks noChangeArrowheads="1"/>
          </p:cNvSpPr>
          <p:nvPr/>
        </p:nvSpPr>
        <p:spPr bwMode="auto">
          <a:xfrm>
            <a:off x="7308304" y="1275606"/>
            <a:ext cx="1368152" cy="504056"/>
          </a:xfrm>
          <a:prstGeom prst="wedgeRoundRectCallout">
            <a:avLst>
              <a:gd name="adj1" fmla="val -82019"/>
              <a:gd name="adj2" fmla="val 965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获得“国家杰出青年科学基金”资助的优秀青年学者。</a:t>
            </a:r>
          </a:p>
        </p:txBody>
      </p:sp>
      <p:sp>
        <p:nvSpPr>
          <p:cNvPr id="12" name="AutoShape 2"/>
          <p:cNvSpPr>
            <a:spLocks noChangeArrowheads="1"/>
          </p:cNvSpPr>
          <p:nvPr/>
        </p:nvSpPr>
        <p:spPr bwMode="auto">
          <a:xfrm>
            <a:off x="7380312" y="3291830"/>
            <a:ext cx="1368152" cy="1152128"/>
          </a:xfrm>
          <a:prstGeom prst="wedgeRoundRectCallout">
            <a:avLst>
              <a:gd name="adj1" fmla="val -94170"/>
              <a:gd name="adj2" fmla="val -129079"/>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通过在普通高等学校开设健康教育相关课程，或者利用综合实践活动和地方课程等多途径、多形式向学生传授预防艾滋病和性教育的知识和技能。</a:t>
            </a:r>
          </a:p>
        </p:txBody>
      </p:sp>
      <p:sp>
        <p:nvSpPr>
          <p:cNvPr id="13" name="AutoShape 2"/>
          <p:cNvSpPr>
            <a:spLocks noChangeArrowheads="1"/>
          </p:cNvSpPr>
          <p:nvPr/>
        </p:nvSpPr>
        <p:spPr bwMode="auto">
          <a:xfrm>
            <a:off x="7524328" y="2355726"/>
            <a:ext cx="1224136" cy="648072"/>
          </a:xfrm>
          <a:prstGeom prst="wedgeRoundRectCallout">
            <a:avLst>
              <a:gd name="adj1" fmla="val -99174"/>
              <a:gd name="adj2" fmla="val -86700"/>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包括从事安全保卫工作的校内职工、临时工、外聘保安公司等人员。</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Rectangle 1"/>
          <p:cNvSpPr>
            <a:spLocks noChangeArrowheads="1"/>
          </p:cNvSpPr>
          <p:nvPr/>
        </p:nvSpPr>
        <p:spPr bwMode="auto">
          <a:xfrm>
            <a:off x="0" y="28545"/>
            <a:ext cx="4764766" cy="4001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R="0" lvl="0" indent="344488" fontAlgn="base">
              <a:lnSpc>
                <a:spcPct val="100000"/>
              </a:lnSpc>
              <a:spcBef>
                <a:spcPct val="0"/>
              </a:spcBef>
              <a:spcAft>
                <a:spcPct val="0"/>
              </a:spcAft>
              <a:buClrTx/>
              <a:buSzTx/>
              <a:buFontTx/>
              <a:buNone/>
              <a:tabLs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112</a:t>
            </a:r>
            <a:r>
              <a:rPr lang="zh-CN" altLang="en-US" sz="2000" dirty="0">
                <a:solidFill>
                  <a:schemeClr val="bg1"/>
                </a:solidFill>
                <a:latin typeface="黑体" pitchFamily="49" charset="-122"/>
                <a:ea typeface="黑体" pitchFamily="49" charset="-122"/>
              </a:rPr>
              <a:t>学校（机构）基本情况（二）</a:t>
            </a:r>
          </a:p>
        </p:txBody>
      </p:sp>
      <p:graphicFrame>
        <p:nvGraphicFramePr>
          <p:cNvPr id="4" name="表格 3"/>
          <p:cNvGraphicFramePr>
            <a:graphicFrameLocks noGrp="1"/>
          </p:cNvGraphicFramePr>
          <p:nvPr/>
        </p:nvGraphicFramePr>
        <p:xfrm>
          <a:off x="467544" y="627534"/>
          <a:ext cx="8208910" cy="4016671"/>
        </p:xfrm>
        <a:graphic>
          <a:graphicData uri="http://schemas.openxmlformats.org/drawingml/2006/table">
            <a:tbl>
              <a:tblPr/>
              <a:tblGrid>
                <a:gridCol w="2731330">
                  <a:extLst>
                    <a:ext uri="{9D8B030D-6E8A-4147-A177-3AD203B41FA5}">
                      <a16:colId xmlns:a16="http://schemas.microsoft.com/office/drawing/2014/main" val="20000"/>
                    </a:ext>
                  </a:extLst>
                </a:gridCol>
                <a:gridCol w="365014">
                  <a:extLst>
                    <a:ext uri="{9D8B030D-6E8A-4147-A177-3AD203B41FA5}">
                      <a16:colId xmlns:a16="http://schemas.microsoft.com/office/drawing/2014/main" val="20001"/>
                    </a:ext>
                  </a:extLst>
                </a:gridCol>
                <a:gridCol w="1518253">
                  <a:extLst>
                    <a:ext uri="{9D8B030D-6E8A-4147-A177-3AD203B41FA5}">
                      <a16:colId xmlns:a16="http://schemas.microsoft.com/office/drawing/2014/main" val="20002"/>
                    </a:ext>
                  </a:extLst>
                </a:gridCol>
                <a:gridCol w="2034758">
                  <a:extLst>
                    <a:ext uri="{9D8B030D-6E8A-4147-A177-3AD203B41FA5}">
                      <a16:colId xmlns:a16="http://schemas.microsoft.com/office/drawing/2014/main" val="20003"/>
                    </a:ext>
                  </a:extLst>
                </a:gridCol>
                <a:gridCol w="407428">
                  <a:extLst>
                    <a:ext uri="{9D8B030D-6E8A-4147-A177-3AD203B41FA5}">
                      <a16:colId xmlns:a16="http://schemas.microsoft.com/office/drawing/2014/main" val="20004"/>
                    </a:ext>
                  </a:extLst>
                </a:gridCol>
                <a:gridCol w="1152127">
                  <a:extLst>
                    <a:ext uri="{9D8B030D-6E8A-4147-A177-3AD203B41FA5}">
                      <a16:colId xmlns:a16="http://schemas.microsoft.com/office/drawing/2014/main" val="20005"/>
                    </a:ext>
                  </a:extLst>
                </a:gridCol>
              </a:tblGrid>
              <a:tr h="365146">
                <a:tc>
                  <a:txBody>
                    <a:bodyPr/>
                    <a:lstStyle/>
                    <a:p>
                      <a:pPr algn="ctr">
                        <a:spcAft>
                          <a:spcPts val="0"/>
                        </a:spcAft>
                      </a:pPr>
                      <a:r>
                        <a:rPr lang="zh-CN" sz="1000" b="1" kern="0" dirty="0">
                          <a:latin typeface="Times New Roman"/>
                          <a:ea typeface="宋体"/>
                          <a:cs typeface="宋体"/>
                        </a:rPr>
                        <a:t>项目</a:t>
                      </a:r>
                      <a:endParaRPr lang="zh-CN" sz="1000" b="1"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1" kern="0">
                          <a:latin typeface="Times New Roman"/>
                          <a:ea typeface="宋体"/>
                          <a:cs typeface="宋体"/>
                        </a:rPr>
                        <a:t>编号</a:t>
                      </a:r>
                      <a:endParaRPr lang="zh-CN" sz="1000" b="1"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1" kern="0" dirty="0">
                          <a:latin typeface="Times New Roman"/>
                          <a:ea typeface="宋体"/>
                          <a:cs typeface="宋体"/>
                        </a:rPr>
                        <a:t>内容</a:t>
                      </a:r>
                      <a:endParaRPr lang="zh-CN" sz="1000" b="1"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1" kern="0" dirty="0">
                          <a:latin typeface="Times New Roman"/>
                          <a:ea typeface="宋体"/>
                          <a:cs typeface="宋体"/>
                        </a:rPr>
                        <a:t>项目</a:t>
                      </a:r>
                      <a:endParaRPr lang="zh-CN" sz="1000" b="1"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1" kern="0" dirty="0">
                          <a:latin typeface="Times New Roman"/>
                          <a:ea typeface="宋体"/>
                          <a:cs typeface="宋体"/>
                        </a:rPr>
                        <a:t>编号</a:t>
                      </a:r>
                      <a:endParaRPr lang="zh-CN" sz="1000" b="1"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1000" b="1" kern="0" dirty="0">
                          <a:latin typeface="Times New Roman"/>
                          <a:ea typeface="宋体"/>
                          <a:cs typeface="宋体"/>
                        </a:rPr>
                        <a:t>内容</a:t>
                      </a:r>
                      <a:endParaRPr lang="zh-CN" sz="1000" b="1"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46061">
                <a:tc>
                  <a:txBody>
                    <a:bodyPr/>
                    <a:lstStyle/>
                    <a:p>
                      <a:pPr algn="l">
                        <a:spcAft>
                          <a:spcPts val="0"/>
                        </a:spcAft>
                      </a:pPr>
                      <a:r>
                        <a:rPr lang="zh-CN" sz="800" kern="0" dirty="0">
                          <a:latin typeface="Times New Roman"/>
                          <a:ea typeface="宋体"/>
                          <a:cs typeface="宋体"/>
                        </a:rPr>
                        <a:t>国家重点（培育）学科</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17</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4">
                  <a:txBody>
                    <a:bodyPr/>
                    <a:lstStyle/>
                    <a:p>
                      <a:pPr indent="114300" algn="just" latinLnBrk="1">
                        <a:spcAft>
                          <a:spcPts val="0"/>
                        </a:spcAft>
                      </a:pPr>
                      <a:r>
                        <a:rPr lang="zh-CN" sz="800" kern="0" dirty="0">
                          <a:latin typeface="Times New Roman"/>
                          <a:ea typeface="宋体"/>
                          <a:cs typeface="宋体"/>
                        </a:rPr>
                        <a:t>学校简介</a:t>
                      </a:r>
                      <a:endParaRPr lang="zh-CN" sz="800" kern="100" dirty="0">
                        <a:latin typeface="Times New Roman"/>
                        <a:ea typeface="宋体"/>
                      </a:endParaRPr>
                    </a:p>
                    <a:p>
                      <a:pPr algn="just">
                        <a:spcAft>
                          <a:spcPts val="0"/>
                        </a:spcAft>
                      </a:pPr>
                      <a:r>
                        <a:rPr lang="zh-CN" sz="800" kern="0" dirty="0">
                          <a:latin typeface="Times New Roman"/>
                          <a:ea typeface="宋体"/>
                          <a:cs typeface="宋体"/>
                        </a:rPr>
                        <a:t>一、历史沿革：</a:t>
                      </a:r>
                      <a:endParaRPr lang="zh-CN" sz="800" kern="100" dirty="0">
                        <a:latin typeface="Times New Roman"/>
                        <a:ea typeface="宋体"/>
                      </a:endParaRPr>
                    </a:p>
                    <a:p>
                      <a:pPr algn="just">
                        <a:spcAft>
                          <a:spcPts val="0"/>
                        </a:spcAft>
                      </a:pPr>
                      <a:r>
                        <a:rPr lang="zh-CN" sz="800" kern="0" dirty="0">
                          <a:latin typeface="Times New Roman"/>
                          <a:ea typeface="宋体"/>
                          <a:cs typeface="宋体"/>
                        </a:rPr>
                        <a:t>二、院系设置：</a:t>
                      </a:r>
                      <a:endParaRPr lang="zh-CN" sz="800" kern="100" dirty="0">
                        <a:latin typeface="Times New Roman"/>
                        <a:ea typeface="宋体"/>
                      </a:endParaRPr>
                    </a:p>
                    <a:p>
                      <a:pPr algn="just">
                        <a:spcAft>
                          <a:spcPts val="0"/>
                        </a:spcAft>
                      </a:pPr>
                      <a:r>
                        <a:rPr lang="zh-CN" sz="800" kern="0" dirty="0">
                          <a:latin typeface="Times New Roman"/>
                          <a:ea typeface="宋体"/>
                          <a:cs typeface="宋体"/>
                        </a:rPr>
                        <a:t>三、专业设置：</a:t>
                      </a:r>
                      <a:endParaRPr lang="zh-CN" sz="800" kern="100" dirty="0">
                        <a:latin typeface="Times New Roman"/>
                        <a:ea typeface="宋体"/>
                      </a:endParaRPr>
                    </a:p>
                    <a:p>
                      <a:pPr algn="just">
                        <a:spcAft>
                          <a:spcPts val="0"/>
                        </a:spcAft>
                      </a:pPr>
                      <a:r>
                        <a:rPr lang="zh-CN" sz="800" kern="0" dirty="0">
                          <a:latin typeface="Times New Roman"/>
                          <a:ea typeface="宋体"/>
                          <a:cs typeface="宋体"/>
                        </a:rPr>
                        <a:t>四、国家级、省部级研究机构设置：</a:t>
                      </a:r>
                      <a:endParaRPr lang="zh-CN" sz="800" kern="100" dirty="0">
                        <a:latin typeface="Times New Roman"/>
                        <a:ea typeface="宋体"/>
                      </a:endParaRPr>
                    </a:p>
                    <a:p>
                      <a:pPr indent="228600" algn="just">
                        <a:spcAft>
                          <a:spcPts val="0"/>
                        </a:spcAft>
                      </a:pPr>
                      <a:r>
                        <a:rPr lang="en-US" sz="800" kern="0" dirty="0">
                          <a:latin typeface="宋体"/>
                          <a:ea typeface="宋体"/>
                          <a:cs typeface="宋体"/>
                        </a:rPr>
                        <a:t>1.</a:t>
                      </a:r>
                      <a:r>
                        <a:rPr lang="zh-CN" sz="800" kern="0" dirty="0">
                          <a:latin typeface="Times New Roman"/>
                          <a:ea typeface="宋体"/>
                          <a:cs typeface="宋体"/>
                        </a:rPr>
                        <a:t>实验室：</a:t>
                      </a:r>
                      <a:endParaRPr lang="zh-CN" sz="800" kern="100" dirty="0">
                        <a:latin typeface="Times New Roman"/>
                        <a:ea typeface="宋体"/>
                      </a:endParaRPr>
                    </a:p>
                    <a:p>
                      <a:pPr indent="228600" algn="just">
                        <a:spcAft>
                          <a:spcPts val="0"/>
                        </a:spcAft>
                      </a:pPr>
                      <a:r>
                        <a:rPr lang="en-US" sz="800" kern="0" dirty="0">
                          <a:latin typeface="宋体"/>
                          <a:ea typeface="宋体"/>
                          <a:cs typeface="宋体"/>
                        </a:rPr>
                        <a:t>2.</a:t>
                      </a:r>
                      <a:r>
                        <a:rPr lang="zh-CN" sz="800" kern="0" dirty="0">
                          <a:latin typeface="Times New Roman"/>
                          <a:ea typeface="宋体"/>
                          <a:cs typeface="宋体"/>
                        </a:rPr>
                        <a:t>研究中心（所）：</a:t>
                      </a:r>
                      <a:endParaRPr lang="zh-CN" sz="800" kern="100" dirty="0">
                        <a:latin typeface="Times New Roman"/>
                        <a:ea typeface="宋体"/>
                      </a:endParaRPr>
                    </a:p>
                    <a:p>
                      <a:pPr algn="just">
                        <a:spcAft>
                          <a:spcPts val="0"/>
                        </a:spcAft>
                      </a:pPr>
                      <a:r>
                        <a:rPr lang="zh-CN" sz="800" kern="0" dirty="0">
                          <a:latin typeface="Times New Roman"/>
                          <a:ea typeface="宋体"/>
                          <a:cs typeface="宋体"/>
                        </a:rPr>
                        <a:t>五、博士后科研流动站：</a:t>
                      </a:r>
                      <a:endParaRPr lang="zh-CN" sz="800" kern="100" dirty="0">
                        <a:latin typeface="Times New Roman"/>
                        <a:ea typeface="宋体"/>
                      </a:endParaRPr>
                    </a:p>
                    <a:p>
                      <a:pPr algn="just">
                        <a:spcAft>
                          <a:spcPts val="0"/>
                        </a:spcAft>
                      </a:pPr>
                      <a:r>
                        <a:rPr lang="zh-CN" sz="800" kern="0" dirty="0">
                          <a:latin typeface="Times New Roman"/>
                          <a:ea typeface="宋体"/>
                          <a:cs typeface="宋体"/>
                        </a:rPr>
                        <a:t>六、定期公开出版的专业刊物：</a:t>
                      </a:r>
                      <a:endParaRPr lang="zh-CN" sz="800" kern="100" dirty="0">
                        <a:latin typeface="Times New Roman"/>
                        <a:ea typeface="宋体"/>
                      </a:endParaRPr>
                    </a:p>
                    <a:p>
                      <a:pPr algn="just">
                        <a:spcAft>
                          <a:spcPts val="0"/>
                        </a:spcAft>
                      </a:pPr>
                      <a:r>
                        <a:rPr lang="zh-CN" sz="800" kern="0" dirty="0">
                          <a:latin typeface="Times New Roman"/>
                          <a:ea typeface="宋体"/>
                          <a:cs typeface="宋体"/>
                        </a:rPr>
                        <a:t>七、学校设立奖学金情况：</a:t>
                      </a:r>
                      <a:endParaRPr lang="zh-CN" sz="800" kern="100" dirty="0">
                        <a:latin typeface="Times New Roman"/>
                        <a:ea typeface="宋体"/>
                      </a:endParaRPr>
                    </a:p>
                    <a:p>
                      <a:pPr marL="229235" algn="just">
                        <a:spcAft>
                          <a:spcPts val="0"/>
                        </a:spcAft>
                      </a:pPr>
                      <a:r>
                        <a:rPr lang="zh-CN" sz="800" kern="0" dirty="0">
                          <a:latin typeface="Times New Roman"/>
                          <a:ea typeface="宋体"/>
                          <a:cs typeface="宋体"/>
                        </a:rPr>
                        <a:t>学校设立奖学金</a:t>
                      </a:r>
                      <a:r>
                        <a:rPr lang="en-US" sz="800" kern="0" dirty="0">
                          <a:latin typeface="Times New Roman"/>
                          <a:ea typeface="宋体"/>
                          <a:cs typeface="宋体"/>
                        </a:rPr>
                        <a:t>      </a:t>
                      </a:r>
                      <a:r>
                        <a:rPr lang="zh-CN" sz="800" kern="0" dirty="0">
                          <a:latin typeface="Times New Roman"/>
                          <a:ea typeface="宋体"/>
                          <a:cs typeface="宋体"/>
                        </a:rPr>
                        <a:t>项，奖励总金额</a:t>
                      </a:r>
                      <a:endParaRPr lang="zh-CN" sz="800" kern="100" dirty="0">
                        <a:latin typeface="Times New Roman"/>
                        <a:ea typeface="宋体"/>
                      </a:endParaRPr>
                    </a:p>
                    <a:p>
                      <a:pPr marL="229235" algn="just">
                        <a:spcAft>
                          <a:spcPts val="0"/>
                        </a:spcAft>
                      </a:pPr>
                      <a:r>
                        <a:rPr lang="zh-CN" sz="800" kern="0" dirty="0">
                          <a:latin typeface="Times New Roman"/>
                          <a:ea typeface="宋体"/>
                          <a:cs typeface="宋体"/>
                        </a:rPr>
                        <a:t>元／年，最低金额　　　元／年。</a:t>
                      </a:r>
                      <a:endParaRPr lang="zh-CN" sz="800" kern="100" dirty="0">
                        <a:latin typeface="Times New Roman"/>
                        <a:ea typeface="宋体"/>
                      </a:endParaRPr>
                    </a:p>
                    <a:p>
                      <a:pPr algn="just">
                        <a:spcAft>
                          <a:spcPts val="0"/>
                        </a:spcAft>
                      </a:pPr>
                      <a:r>
                        <a:rPr lang="zh-CN" sz="800" kern="0" dirty="0">
                          <a:latin typeface="Times New Roman"/>
                          <a:ea typeface="宋体"/>
                          <a:cs typeface="宋体"/>
                        </a:rPr>
                        <a:t>八、主要校办产业： </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4">
                  <a:txBody>
                    <a:bodyPr/>
                    <a:lstStyle/>
                    <a:p>
                      <a:pPr algn="ctr">
                        <a:spcAft>
                          <a:spcPts val="0"/>
                        </a:spcAft>
                      </a:pPr>
                      <a:r>
                        <a:rPr lang="en-US" sz="800" kern="0" dirty="0">
                          <a:latin typeface="宋体"/>
                          <a:ea typeface="宋体"/>
                          <a:cs typeface="宋体"/>
                        </a:rPr>
                        <a:t>58</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4">
                  <a:txBody>
                    <a:bodyPr/>
                    <a:lstStyle/>
                    <a:p>
                      <a:pPr algn="r">
                        <a:spcAft>
                          <a:spcPts val="0"/>
                        </a:spcAft>
                      </a:pPr>
                      <a:endParaRPr lang="en-US" sz="800" kern="0" dirty="0">
                        <a:latin typeface="宋体"/>
                        <a:ea typeface="宋体"/>
                        <a:cs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6061">
                <a:tc>
                  <a:txBody>
                    <a:bodyPr/>
                    <a:lstStyle/>
                    <a:p>
                      <a:pPr algn="l">
                        <a:spcAft>
                          <a:spcPts val="0"/>
                        </a:spcAft>
                      </a:pPr>
                      <a:r>
                        <a:rPr lang="zh-CN" sz="800" kern="0" dirty="0">
                          <a:latin typeface="Times New Roman"/>
                          <a:ea typeface="宋体"/>
                          <a:cs typeface="宋体"/>
                        </a:rPr>
                        <a:t>省、部级重点学科（一级）</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18</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146061">
                <a:tc>
                  <a:txBody>
                    <a:bodyPr/>
                    <a:lstStyle/>
                    <a:p>
                      <a:pPr algn="l">
                        <a:spcAft>
                          <a:spcPts val="0"/>
                        </a:spcAft>
                      </a:pPr>
                      <a:r>
                        <a:rPr lang="zh-CN" sz="800" kern="0" dirty="0">
                          <a:latin typeface="Times New Roman"/>
                          <a:ea typeface="宋体"/>
                          <a:cs typeface="宋体"/>
                        </a:rPr>
                        <a:t>省、部级重点学科（二级）</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19</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3"/>
                  </a:ext>
                </a:extLst>
              </a:tr>
              <a:tr h="146061">
                <a:tc>
                  <a:txBody>
                    <a:bodyPr/>
                    <a:lstStyle/>
                    <a:p>
                      <a:pPr algn="l">
                        <a:spcAft>
                          <a:spcPts val="0"/>
                        </a:spcAft>
                      </a:pPr>
                      <a:r>
                        <a:rPr lang="zh-CN" sz="800" kern="0" dirty="0">
                          <a:latin typeface="Times New Roman"/>
                          <a:ea typeface="宋体"/>
                          <a:cs typeface="宋体"/>
                        </a:rPr>
                        <a:t>国家实验室</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20</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4"/>
                  </a:ext>
                </a:extLst>
              </a:tr>
              <a:tr h="146061">
                <a:tc>
                  <a:txBody>
                    <a:bodyPr/>
                    <a:lstStyle/>
                    <a:p>
                      <a:pPr algn="l">
                        <a:spcAft>
                          <a:spcPts val="0"/>
                        </a:spcAft>
                      </a:pPr>
                      <a:r>
                        <a:rPr lang="zh-CN" sz="800" kern="0" dirty="0">
                          <a:latin typeface="Times New Roman"/>
                          <a:ea typeface="宋体"/>
                          <a:cs typeface="宋体"/>
                        </a:rPr>
                        <a:t>国家重点实验室</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21</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5"/>
                  </a:ext>
                </a:extLst>
              </a:tr>
              <a:tr h="146061">
                <a:tc>
                  <a:txBody>
                    <a:bodyPr/>
                    <a:lstStyle/>
                    <a:p>
                      <a:pPr algn="l">
                        <a:spcAft>
                          <a:spcPts val="0"/>
                        </a:spcAft>
                      </a:pPr>
                      <a:r>
                        <a:rPr lang="zh-CN" sz="800" kern="100" dirty="0">
                          <a:latin typeface="Times New Roman"/>
                          <a:ea typeface="宋体"/>
                        </a:rPr>
                        <a:t>国家工程实验室</a:t>
                      </a: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22</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个</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6"/>
                  </a:ext>
                </a:extLst>
              </a:tr>
              <a:tr h="146061">
                <a:tc>
                  <a:txBody>
                    <a:bodyPr/>
                    <a:lstStyle/>
                    <a:p>
                      <a:pPr algn="l">
                        <a:spcAft>
                          <a:spcPts val="0"/>
                        </a:spcAft>
                      </a:pPr>
                      <a:r>
                        <a:rPr lang="zh-CN" sz="800" kern="0">
                          <a:latin typeface="Times New Roman"/>
                          <a:ea typeface="宋体"/>
                          <a:cs typeface="宋体"/>
                        </a:rPr>
                        <a:t>国家工程研究中心</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23</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7"/>
                  </a:ext>
                </a:extLst>
              </a:tr>
              <a:tr h="146061">
                <a:tc>
                  <a:txBody>
                    <a:bodyPr/>
                    <a:lstStyle/>
                    <a:p>
                      <a:pPr algn="l">
                        <a:spcAft>
                          <a:spcPts val="0"/>
                        </a:spcAft>
                      </a:pPr>
                      <a:r>
                        <a:rPr lang="zh-CN" sz="800" kern="0">
                          <a:latin typeface="Times New Roman"/>
                          <a:ea typeface="宋体"/>
                          <a:cs typeface="宋体"/>
                        </a:rPr>
                        <a:t>国家工程技术研究中心</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24</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8"/>
                  </a:ext>
                </a:extLst>
              </a:tr>
              <a:tr h="146061">
                <a:tc>
                  <a:txBody>
                    <a:bodyPr/>
                    <a:lstStyle/>
                    <a:p>
                      <a:pPr algn="l">
                        <a:spcAft>
                          <a:spcPts val="0"/>
                        </a:spcAft>
                      </a:pPr>
                      <a:r>
                        <a:rPr lang="zh-CN" sz="800" kern="0">
                          <a:latin typeface="Times New Roman"/>
                          <a:ea typeface="宋体"/>
                          <a:cs typeface="宋体"/>
                        </a:rPr>
                        <a:t>省、部级设置的研究（院、所、中心）、实验室</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25</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9"/>
                  </a:ext>
                </a:extLst>
              </a:tr>
              <a:tr h="146061">
                <a:tc>
                  <a:txBody>
                    <a:bodyPr/>
                    <a:lstStyle/>
                    <a:p>
                      <a:pPr algn="l">
                        <a:spcAft>
                          <a:spcPts val="0"/>
                        </a:spcAft>
                      </a:pPr>
                      <a:r>
                        <a:rPr lang="zh-CN" sz="800" kern="0">
                          <a:latin typeface="Times New Roman"/>
                          <a:ea typeface="宋体"/>
                          <a:cs typeface="宋体"/>
                        </a:rPr>
                        <a:t>定期公开出版的专业刊物数</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26</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100" dirty="0">
                          <a:latin typeface="Times New Roman"/>
                          <a:ea typeface="宋体"/>
                        </a:rPr>
                        <a:t>种</a:t>
                      </a: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0"/>
                  </a:ext>
                </a:extLst>
              </a:tr>
              <a:tr h="146061">
                <a:tc>
                  <a:txBody>
                    <a:bodyPr/>
                    <a:lstStyle/>
                    <a:p>
                      <a:pPr algn="l">
                        <a:spcAft>
                          <a:spcPts val="0"/>
                        </a:spcAft>
                      </a:pPr>
                      <a:r>
                        <a:rPr lang="zh-CN" sz="800" kern="0">
                          <a:latin typeface="Times New Roman"/>
                          <a:ea typeface="宋体"/>
                          <a:cs typeface="宋体"/>
                        </a:rPr>
                        <a:t>直属院（系）数</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27</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个</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1"/>
                  </a:ext>
                </a:extLst>
              </a:tr>
              <a:tr h="146061">
                <a:tc>
                  <a:txBody>
                    <a:bodyPr/>
                    <a:lstStyle/>
                    <a:p>
                      <a:pPr algn="l">
                        <a:spcAft>
                          <a:spcPts val="0"/>
                        </a:spcAft>
                      </a:pPr>
                      <a:r>
                        <a:rPr lang="zh-CN" sz="800" kern="0">
                          <a:latin typeface="Times New Roman"/>
                          <a:ea typeface="宋体"/>
                          <a:cs typeface="宋体"/>
                        </a:rPr>
                        <a:t>普通本专科在校生中住宿生</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28</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2"/>
                  </a:ext>
                </a:extLst>
              </a:tr>
              <a:tr h="146061">
                <a:tc>
                  <a:txBody>
                    <a:bodyPr/>
                    <a:lstStyle/>
                    <a:p>
                      <a:pPr algn="l">
                        <a:spcAft>
                          <a:spcPts val="0"/>
                        </a:spcAft>
                      </a:pPr>
                      <a:r>
                        <a:rPr lang="zh-CN" sz="800" kern="0">
                          <a:latin typeface="Times New Roman"/>
                          <a:ea typeface="宋体"/>
                          <a:cs typeface="宋体"/>
                        </a:rPr>
                        <a:t>普通本专科毕业生一次就业率</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29</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en-US" sz="800" kern="0" dirty="0">
                          <a:latin typeface="宋体"/>
                          <a:ea typeface="宋体"/>
                          <a:cs typeface="宋体"/>
                        </a:rPr>
                        <a:t>%</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3"/>
                  </a:ext>
                </a:extLst>
              </a:tr>
              <a:tr h="146061">
                <a:tc>
                  <a:txBody>
                    <a:bodyPr/>
                    <a:lstStyle/>
                    <a:p>
                      <a:pPr algn="l">
                        <a:spcAft>
                          <a:spcPts val="0"/>
                        </a:spcAft>
                      </a:pPr>
                      <a:r>
                        <a:rPr lang="zh-CN" sz="800" kern="0">
                          <a:latin typeface="Times New Roman"/>
                          <a:ea typeface="宋体"/>
                          <a:cs typeface="宋体"/>
                        </a:rPr>
                        <a:t>授予同等学力申请硕士学位人数</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30</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4"/>
                  </a:ext>
                </a:extLst>
              </a:tr>
              <a:tr h="146061">
                <a:tc>
                  <a:txBody>
                    <a:bodyPr/>
                    <a:lstStyle/>
                    <a:p>
                      <a:pPr algn="l">
                        <a:spcAft>
                          <a:spcPts val="0"/>
                        </a:spcAft>
                      </a:pPr>
                      <a:r>
                        <a:rPr lang="zh-CN" sz="800" kern="0">
                          <a:latin typeface="Times New Roman"/>
                          <a:ea typeface="宋体"/>
                          <a:cs typeface="宋体"/>
                        </a:rPr>
                        <a:t>授予同等学力申请博士学位人数</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31</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5"/>
                  </a:ext>
                </a:extLst>
              </a:tr>
              <a:tr h="146061">
                <a:tc>
                  <a:txBody>
                    <a:bodyPr/>
                    <a:lstStyle/>
                    <a:p>
                      <a:pPr algn="l">
                        <a:spcAft>
                          <a:spcPts val="0"/>
                        </a:spcAft>
                      </a:pPr>
                      <a:r>
                        <a:rPr lang="zh-CN" sz="800" kern="0" dirty="0">
                          <a:latin typeface="Times New Roman"/>
                          <a:ea typeface="宋体"/>
                          <a:cs typeface="宋体"/>
                        </a:rPr>
                        <a:t>上学年参加国家学生体质健康标准测试的人数</a:t>
                      </a:r>
                      <a:endParaRPr lang="zh-CN" sz="800" kern="100" dirty="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32</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6"/>
                  </a:ext>
                </a:extLst>
              </a:tr>
              <a:tr h="146061">
                <a:tc>
                  <a:txBody>
                    <a:bodyPr/>
                    <a:lstStyle/>
                    <a:p>
                      <a:pPr indent="228600" algn="l">
                        <a:spcAft>
                          <a:spcPts val="0"/>
                        </a:spcAft>
                      </a:pPr>
                      <a:r>
                        <a:rPr lang="zh-CN" sz="800" kern="0">
                          <a:latin typeface="Times New Roman"/>
                          <a:ea typeface="宋体"/>
                          <a:cs typeface="宋体"/>
                        </a:rPr>
                        <a:t>优秀</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100" dirty="0">
                          <a:latin typeface="宋体"/>
                          <a:ea typeface="宋体"/>
                        </a:rPr>
                        <a:t>33</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7"/>
                  </a:ext>
                </a:extLst>
              </a:tr>
              <a:tr h="146061">
                <a:tc>
                  <a:txBody>
                    <a:bodyPr/>
                    <a:lstStyle/>
                    <a:p>
                      <a:pPr indent="228600" algn="l">
                        <a:spcAft>
                          <a:spcPts val="0"/>
                        </a:spcAft>
                      </a:pPr>
                      <a:r>
                        <a:rPr lang="zh-CN" sz="800" kern="0">
                          <a:latin typeface="Times New Roman"/>
                          <a:ea typeface="宋体"/>
                          <a:cs typeface="宋体"/>
                        </a:rPr>
                        <a:t>良好</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34</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8"/>
                  </a:ext>
                </a:extLst>
              </a:tr>
              <a:tr h="146061">
                <a:tc>
                  <a:txBody>
                    <a:bodyPr/>
                    <a:lstStyle/>
                    <a:p>
                      <a:pPr indent="228600" algn="l">
                        <a:spcAft>
                          <a:spcPts val="0"/>
                        </a:spcAft>
                      </a:pPr>
                      <a:r>
                        <a:rPr lang="zh-CN" sz="800" kern="0">
                          <a:latin typeface="Times New Roman"/>
                          <a:ea typeface="宋体"/>
                          <a:cs typeface="宋体"/>
                        </a:rPr>
                        <a:t>及格</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35</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9"/>
                  </a:ext>
                </a:extLst>
              </a:tr>
              <a:tr h="146061">
                <a:tc>
                  <a:txBody>
                    <a:bodyPr/>
                    <a:lstStyle/>
                    <a:p>
                      <a:pPr indent="228600" algn="l">
                        <a:spcAft>
                          <a:spcPts val="0"/>
                        </a:spcAft>
                      </a:pPr>
                      <a:r>
                        <a:rPr lang="zh-CN" sz="800" kern="0">
                          <a:latin typeface="Times New Roman"/>
                          <a:ea typeface="宋体"/>
                          <a:cs typeface="宋体"/>
                        </a:rPr>
                        <a:t>不及格</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36</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20"/>
                  </a:ext>
                </a:extLst>
              </a:tr>
              <a:tr h="146061">
                <a:tc>
                  <a:txBody>
                    <a:bodyPr/>
                    <a:lstStyle/>
                    <a:p>
                      <a:pPr algn="l">
                        <a:spcAft>
                          <a:spcPts val="0"/>
                        </a:spcAft>
                      </a:pPr>
                      <a:r>
                        <a:rPr lang="zh-CN" sz="800" kern="0">
                          <a:latin typeface="Times New Roman"/>
                          <a:ea typeface="宋体"/>
                          <a:cs typeface="宋体"/>
                        </a:rPr>
                        <a:t>中国科学院院士（人事关系在本校）</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37</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21"/>
                  </a:ext>
                </a:extLst>
              </a:tr>
              <a:tr h="146061">
                <a:tc>
                  <a:txBody>
                    <a:bodyPr/>
                    <a:lstStyle/>
                    <a:p>
                      <a:pPr algn="l">
                        <a:spcAft>
                          <a:spcPts val="0"/>
                        </a:spcAft>
                      </a:pPr>
                      <a:r>
                        <a:rPr lang="zh-CN" sz="800" kern="0">
                          <a:latin typeface="Times New Roman"/>
                          <a:ea typeface="宋体"/>
                          <a:cs typeface="宋体"/>
                        </a:rPr>
                        <a:t>中国工程院院士（人事关系在本校）</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38</a:t>
                      </a:r>
                      <a:endParaRPr lang="zh-CN" sz="800" kern="100" dirty="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22"/>
                  </a:ext>
                </a:extLst>
              </a:tr>
              <a:tr h="146061">
                <a:tc>
                  <a:txBody>
                    <a:bodyPr/>
                    <a:lstStyle/>
                    <a:p>
                      <a:pPr algn="just">
                        <a:spcAft>
                          <a:spcPts val="0"/>
                        </a:spcAft>
                      </a:pPr>
                      <a:r>
                        <a:rPr lang="zh-CN" sz="800" kern="0">
                          <a:latin typeface="Times New Roman"/>
                          <a:ea typeface="宋体"/>
                          <a:cs typeface="宋体"/>
                        </a:rPr>
                        <a:t>“千人计划”入选者</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39</a:t>
                      </a:r>
                      <a:endParaRPr lang="zh-CN" sz="800" kern="10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23"/>
                  </a:ext>
                </a:extLst>
              </a:tr>
              <a:tr h="146061">
                <a:tc>
                  <a:txBody>
                    <a:bodyPr/>
                    <a:lstStyle/>
                    <a:p>
                      <a:pPr algn="l">
                        <a:spcAft>
                          <a:spcPts val="0"/>
                        </a:spcAft>
                      </a:pPr>
                      <a:r>
                        <a:rPr lang="zh-CN" sz="800" kern="0">
                          <a:latin typeface="Times New Roman"/>
                          <a:ea typeface="宋体"/>
                          <a:cs typeface="宋体"/>
                        </a:rPr>
                        <a:t>“青年千人计划”入选者</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40</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人</a:t>
                      </a:r>
                      <a:endParaRPr lang="zh-CN" sz="800" kern="100" dirty="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24"/>
                  </a:ext>
                </a:extLst>
              </a:tr>
              <a:tr h="146061">
                <a:tc>
                  <a:txBody>
                    <a:bodyPr/>
                    <a:lstStyle/>
                    <a:p>
                      <a:pPr algn="l">
                        <a:spcAft>
                          <a:spcPts val="0"/>
                        </a:spcAft>
                      </a:pPr>
                      <a:r>
                        <a:rPr lang="zh-CN" sz="800" kern="100">
                          <a:latin typeface="Times New Roman"/>
                          <a:ea typeface="宋体"/>
                        </a:rPr>
                        <a:t>“长江学者奖励计划”讲座教授</a:t>
                      </a: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41</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人</a:t>
                      </a:r>
                      <a:endParaRPr lang="zh-CN" sz="800" kern="100">
                        <a:latin typeface="Times New Roman"/>
                        <a:ea typeface="宋体"/>
                      </a:endParaRPr>
                    </a:p>
                  </a:txBody>
                  <a:tcPr marL="34774" marR="3477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kern="0" dirty="0">
                          <a:latin typeface="Times New Roman"/>
                          <a:ea typeface="宋体"/>
                          <a:cs typeface="宋体"/>
                        </a:rPr>
                        <a:t>数据核查结果说明及建议：</a:t>
                      </a:r>
                      <a:endParaRPr lang="zh-CN" sz="800" kern="100" dirty="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59</a:t>
                      </a:r>
                      <a:endParaRPr lang="zh-CN" sz="800" kern="100">
                        <a:latin typeface="Times New Roman"/>
                        <a:ea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endParaRPr lang="en-US" sz="800" kern="0" dirty="0">
                        <a:latin typeface="宋体"/>
                        <a:ea typeface="宋体"/>
                        <a:cs typeface="宋体"/>
                      </a:endParaRPr>
                    </a:p>
                  </a:txBody>
                  <a:tcPr marL="34774" marR="3477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bl>
          </a:graphicData>
        </a:graphic>
      </p:graphicFrame>
      <p:sp>
        <p:nvSpPr>
          <p:cNvPr id="7" name="AutoShape 2"/>
          <p:cNvSpPr>
            <a:spLocks noChangeArrowheads="1"/>
          </p:cNvSpPr>
          <p:nvPr/>
        </p:nvSpPr>
        <p:spPr bwMode="auto">
          <a:xfrm flipH="1">
            <a:off x="5364088" y="195486"/>
            <a:ext cx="3456384" cy="1440160"/>
          </a:xfrm>
          <a:prstGeom prst="wedgeRoundRectCallout">
            <a:avLst>
              <a:gd name="adj1" fmla="val 127858"/>
              <a:gd name="adj2" fmla="val 164387"/>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dirty="0">
                <a:solidFill>
                  <a:srgbClr val="FF0000"/>
                </a:solidFill>
                <a:latin typeface="楷体" pitchFamily="49" charset="-122"/>
                <a:ea typeface="楷体" pitchFamily="49" charset="-122"/>
              </a:rPr>
              <a:t>国家学生体质健康标准测试达标情况：是指根据《国家学生体质健康标准（</a:t>
            </a:r>
            <a:r>
              <a:rPr lang="en-US" altLang="zh-CN" sz="900" dirty="0">
                <a:solidFill>
                  <a:srgbClr val="FF0000"/>
                </a:solidFill>
                <a:latin typeface="楷体" pitchFamily="49" charset="-122"/>
                <a:ea typeface="楷体" pitchFamily="49" charset="-122"/>
              </a:rPr>
              <a:t>2014</a:t>
            </a:r>
            <a:r>
              <a:rPr lang="zh-CN" altLang="zh-CN" sz="900" dirty="0">
                <a:solidFill>
                  <a:srgbClr val="FF0000"/>
                </a:solidFill>
                <a:latin typeface="楷体" pitchFamily="49" charset="-122"/>
                <a:ea typeface="楷体" pitchFamily="49" charset="-122"/>
              </a:rPr>
              <a:t>年修订）》的通知（教体艺〔</a:t>
            </a:r>
            <a:r>
              <a:rPr lang="en-US" altLang="zh-CN" sz="900" dirty="0">
                <a:solidFill>
                  <a:srgbClr val="FF0000"/>
                </a:solidFill>
                <a:latin typeface="楷体" pitchFamily="49" charset="-122"/>
                <a:ea typeface="楷体" pitchFamily="49" charset="-122"/>
              </a:rPr>
              <a:t>2014</a:t>
            </a:r>
            <a:r>
              <a:rPr lang="zh-CN" altLang="zh-CN" sz="900" dirty="0">
                <a:solidFill>
                  <a:srgbClr val="FF0000"/>
                </a:solidFill>
                <a:latin typeface="楷体" pitchFamily="49" charset="-122"/>
                <a:ea typeface="楷体" pitchFamily="49" charset="-122"/>
              </a:rPr>
              <a:t>〕</a:t>
            </a:r>
            <a:r>
              <a:rPr lang="en-US" altLang="zh-CN" sz="900" dirty="0">
                <a:solidFill>
                  <a:srgbClr val="FF0000"/>
                </a:solidFill>
                <a:latin typeface="楷体" pitchFamily="49" charset="-122"/>
                <a:ea typeface="楷体" pitchFamily="49" charset="-122"/>
              </a:rPr>
              <a:t>5</a:t>
            </a:r>
            <a:r>
              <a:rPr lang="zh-CN" altLang="zh-CN" sz="900" dirty="0">
                <a:solidFill>
                  <a:srgbClr val="FF0000"/>
                </a:solidFill>
                <a:latin typeface="楷体" pitchFamily="49" charset="-122"/>
                <a:ea typeface="楷体" pitchFamily="49" charset="-122"/>
              </a:rPr>
              <a:t>号），要求学校每年对学生进行一次《国家学生体质健康标准》的测试，学年总分由标准分与附加分之和构成，满分为</a:t>
            </a:r>
            <a:r>
              <a:rPr lang="en-US" altLang="zh-CN" sz="900" dirty="0">
                <a:solidFill>
                  <a:srgbClr val="FF0000"/>
                </a:solidFill>
                <a:latin typeface="楷体" pitchFamily="49" charset="-122"/>
                <a:ea typeface="楷体" pitchFamily="49" charset="-122"/>
              </a:rPr>
              <a:t>120</a:t>
            </a:r>
            <a:r>
              <a:rPr lang="zh-CN" altLang="zh-CN" sz="900" dirty="0">
                <a:solidFill>
                  <a:srgbClr val="FF0000"/>
                </a:solidFill>
                <a:latin typeface="楷体" pitchFamily="49" charset="-122"/>
                <a:ea typeface="楷体" pitchFamily="49" charset="-122"/>
              </a:rPr>
              <a:t>分。标准分由各单项指标得分与权重乘积之和组成，满分为</a:t>
            </a:r>
            <a:r>
              <a:rPr lang="en-US" altLang="zh-CN" sz="900" dirty="0">
                <a:solidFill>
                  <a:srgbClr val="FF0000"/>
                </a:solidFill>
                <a:latin typeface="楷体" pitchFamily="49" charset="-122"/>
                <a:ea typeface="楷体" pitchFamily="49" charset="-122"/>
              </a:rPr>
              <a:t>100</a:t>
            </a:r>
            <a:r>
              <a:rPr lang="zh-CN" altLang="zh-CN" sz="900" dirty="0">
                <a:solidFill>
                  <a:srgbClr val="FF0000"/>
                </a:solidFill>
                <a:latin typeface="楷体" pitchFamily="49" charset="-122"/>
                <a:ea typeface="楷体" pitchFamily="49" charset="-122"/>
              </a:rPr>
              <a:t>分。根据学生学年总分评定等级：</a:t>
            </a:r>
            <a:r>
              <a:rPr lang="en-US" altLang="zh-CN" sz="900" dirty="0">
                <a:solidFill>
                  <a:srgbClr val="FF0000"/>
                </a:solidFill>
                <a:latin typeface="楷体" pitchFamily="49" charset="-122"/>
                <a:ea typeface="楷体" pitchFamily="49" charset="-122"/>
              </a:rPr>
              <a:t>90.0</a:t>
            </a:r>
            <a:r>
              <a:rPr lang="zh-CN" altLang="zh-CN" sz="900" dirty="0">
                <a:solidFill>
                  <a:srgbClr val="FF0000"/>
                </a:solidFill>
                <a:latin typeface="楷体" pitchFamily="49" charset="-122"/>
                <a:ea typeface="楷体" pitchFamily="49" charset="-122"/>
              </a:rPr>
              <a:t>分及以上为优秀，</a:t>
            </a:r>
            <a:r>
              <a:rPr lang="en-US" altLang="zh-CN" sz="900" dirty="0">
                <a:solidFill>
                  <a:srgbClr val="FF0000"/>
                </a:solidFill>
                <a:latin typeface="楷体" pitchFamily="49" charset="-122"/>
                <a:ea typeface="楷体" pitchFamily="49" charset="-122"/>
              </a:rPr>
              <a:t>80.0</a:t>
            </a:r>
            <a:r>
              <a:rPr lang="zh-CN" altLang="zh-CN" sz="900" dirty="0">
                <a:solidFill>
                  <a:srgbClr val="FF0000"/>
                </a:solidFill>
                <a:latin typeface="楷体" pitchFamily="49" charset="-122"/>
                <a:ea typeface="楷体" pitchFamily="49" charset="-122"/>
              </a:rPr>
              <a:t>～</a:t>
            </a:r>
            <a:r>
              <a:rPr lang="en-US" altLang="zh-CN" sz="900" dirty="0">
                <a:solidFill>
                  <a:srgbClr val="FF0000"/>
                </a:solidFill>
                <a:latin typeface="楷体" pitchFamily="49" charset="-122"/>
                <a:ea typeface="楷体" pitchFamily="49" charset="-122"/>
              </a:rPr>
              <a:t>89.9</a:t>
            </a:r>
            <a:r>
              <a:rPr lang="zh-CN" altLang="zh-CN" sz="900" dirty="0">
                <a:solidFill>
                  <a:srgbClr val="FF0000"/>
                </a:solidFill>
                <a:latin typeface="楷体" pitchFamily="49" charset="-122"/>
                <a:ea typeface="楷体" pitchFamily="49" charset="-122"/>
              </a:rPr>
              <a:t>分为良好，</a:t>
            </a:r>
            <a:r>
              <a:rPr lang="en-US" altLang="zh-CN" sz="900" dirty="0">
                <a:solidFill>
                  <a:srgbClr val="FF0000"/>
                </a:solidFill>
                <a:latin typeface="楷体" pitchFamily="49" charset="-122"/>
                <a:ea typeface="楷体" pitchFamily="49" charset="-122"/>
              </a:rPr>
              <a:t>60.0</a:t>
            </a:r>
            <a:r>
              <a:rPr lang="zh-CN" altLang="zh-CN" sz="900" dirty="0">
                <a:solidFill>
                  <a:srgbClr val="FF0000"/>
                </a:solidFill>
                <a:latin typeface="楷体" pitchFamily="49" charset="-122"/>
                <a:ea typeface="楷体" pitchFamily="49" charset="-122"/>
              </a:rPr>
              <a:t>～</a:t>
            </a:r>
            <a:r>
              <a:rPr lang="en-US" altLang="zh-CN" sz="900" dirty="0">
                <a:solidFill>
                  <a:srgbClr val="FF0000"/>
                </a:solidFill>
                <a:latin typeface="楷体" pitchFamily="49" charset="-122"/>
                <a:ea typeface="楷体" pitchFamily="49" charset="-122"/>
              </a:rPr>
              <a:t>79.9</a:t>
            </a:r>
            <a:r>
              <a:rPr lang="zh-CN" altLang="zh-CN" sz="900" dirty="0">
                <a:solidFill>
                  <a:srgbClr val="FF0000"/>
                </a:solidFill>
                <a:latin typeface="楷体" pitchFamily="49" charset="-122"/>
                <a:ea typeface="楷体" pitchFamily="49" charset="-122"/>
              </a:rPr>
              <a:t>分为及格，</a:t>
            </a:r>
            <a:r>
              <a:rPr lang="en-US" altLang="zh-CN" sz="900" dirty="0">
                <a:solidFill>
                  <a:srgbClr val="FF0000"/>
                </a:solidFill>
                <a:latin typeface="楷体" pitchFamily="49" charset="-122"/>
                <a:ea typeface="楷体" pitchFamily="49" charset="-122"/>
              </a:rPr>
              <a:t>59.9</a:t>
            </a:r>
            <a:r>
              <a:rPr lang="zh-CN" altLang="zh-CN" sz="900" dirty="0">
                <a:solidFill>
                  <a:srgbClr val="FF0000"/>
                </a:solidFill>
                <a:latin typeface="楷体" pitchFamily="49" charset="-122"/>
                <a:ea typeface="楷体" pitchFamily="49" charset="-122"/>
              </a:rPr>
              <a:t>分及以下为不及格。</a:t>
            </a:r>
          </a:p>
        </p:txBody>
      </p:sp>
      <p:sp>
        <p:nvSpPr>
          <p:cNvPr id="5" name="AutoShape 2"/>
          <p:cNvSpPr>
            <a:spLocks noChangeArrowheads="1"/>
          </p:cNvSpPr>
          <p:nvPr/>
        </p:nvSpPr>
        <p:spPr bwMode="auto">
          <a:xfrm flipH="1">
            <a:off x="3563888" y="1923678"/>
            <a:ext cx="1728192" cy="520179"/>
          </a:xfrm>
          <a:prstGeom prst="wedgeRoundRectCallout">
            <a:avLst>
              <a:gd name="adj1" fmla="val 139281"/>
              <a:gd name="adj2" fmla="val 98592"/>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ct val="150000"/>
              </a:lnSpc>
              <a:spcBef>
                <a:spcPct val="0"/>
              </a:spcBef>
              <a:spcAft>
                <a:spcPct val="0"/>
              </a:spcAft>
            </a:pPr>
            <a:r>
              <a:rPr lang="zh-CN" altLang="zh-CN" sz="900" dirty="0">
                <a:latin typeface="楷体" pitchFamily="49" charset="-122"/>
                <a:ea typeface="楷体" pitchFamily="49" charset="-122"/>
              </a:rPr>
              <a:t>是指在学校统一管理的学生宿舍（公寓）里住宿的学生。</a:t>
            </a:r>
            <a:endParaRPr lang="zh-CN" altLang="zh-CN" sz="900" dirty="0">
              <a:latin typeface="楷体" pitchFamily="49" charset="-122"/>
              <a:ea typeface="楷体" pitchFamily="49" charset="-122"/>
              <a:cs typeface="宋体" pitchFamily="2" charset="-122"/>
            </a:endParaRPr>
          </a:p>
        </p:txBody>
      </p:sp>
      <p:sp>
        <p:nvSpPr>
          <p:cNvPr id="8" name="AutoShape 2"/>
          <p:cNvSpPr>
            <a:spLocks noChangeArrowheads="1"/>
          </p:cNvSpPr>
          <p:nvPr/>
        </p:nvSpPr>
        <p:spPr bwMode="auto">
          <a:xfrm flipH="1">
            <a:off x="3563888" y="3003798"/>
            <a:ext cx="1368152" cy="936104"/>
          </a:xfrm>
          <a:prstGeom prst="wedgeRoundRectCallout">
            <a:avLst>
              <a:gd name="adj1" fmla="val 165610"/>
              <a:gd name="adj2" fmla="val 48271"/>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中国科学院院士、中国工程院院士</a:t>
            </a:r>
            <a:r>
              <a:rPr lang="zh-CN" altLang="en-US" sz="900" b="1" dirty="0">
                <a:solidFill>
                  <a:srgbClr val="FF0000"/>
                </a:solidFill>
                <a:latin typeface="楷体" pitchFamily="49" charset="-122"/>
                <a:ea typeface="楷体" pitchFamily="49" charset="-122"/>
              </a:rPr>
              <a:t>：</a:t>
            </a:r>
            <a:r>
              <a:rPr lang="zh-CN" altLang="zh-CN" sz="900" dirty="0">
                <a:latin typeface="楷体" pitchFamily="49" charset="-122"/>
                <a:ea typeface="楷体" pitchFamily="49" charset="-122"/>
              </a:rPr>
              <a:t>统计人事关系在本校的院士，对既是中国科学院院士又是中国工程院院士的要分别统计。</a:t>
            </a:r>
          </a:p>
        </p:txBody>
      </p:sp>
      <p:sp>
        <p:nvSpPr>
          <p:cNvPr id="9" name="AutoShape 2"/>
          <p:cNvSpPr>
            <a:spLocks noChangeArrowheads="1"/>
          </p:cNvSpPr>
          <p:nvPr/>
        </p:nvSpPr>
        <p:spPr bwMode="auto">
          <a:xfrm>
            <a:off x="2339752" y="4659982"/>
            <a:ext cx="3600400" cy="432048"/>
          </a:xfrm>
          <a:prstGeom prst="wedgeRoundRectCallout">
            <a:avLst>
              <a:gd name="adj1" fmla="val -56748"/>
              <a:gd name="adj2" fmla="val -72117"/>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dirty="0">
                <a:latin typeface="楷体" pitchFamily="49" charset="-122"/>
                <a:ea typeface="楷体" pitchFamily="49" charset="-122"/>
              </a:rPr>
              <a:t>按照《“长江学者奖励计划”聘任办法》，经教育部批准当选“长江学者奖励计划”讲座教授，目前与本校签订短期聘任合同。</a:t>
            </a:r>
            <a:endParaRPr lang="zh-CN" altLang="zh-CN" sz="850" dirty="0">
              <a:latin typeface="楷体" pitchFamily="49" charset="-122"/>
              <a:ea typeface="楷体" pitchFamily="49" charset="-122"/>
              <a:cs typeface="Times New Roman" pitchFamily="18" charset="0"/>
            </a:endParaRPr>
          </a:p>
        </p:txBody>
      </p:sp>
      <p:sp>
        <p:nvSpPr>
          <p:cNvPr id="10" name="线形标注 1 9"/>
          <p:cNvSpPr/>
          <p:nvPr/>
        </p:nvSpPr>
        <p:spPr>
          <a:xfrm>
            <a:off x="5868144" y="1923678"/>
            <a:ext cx="3275856" cy="576064"/>
          </a:xfrm>
          <a:prstGeom prst="borderCallout1">
            <a:avLst>
              <a:gd name="adj1" fmla="val 106362"/>
              <a:gd name="adj2" fmla="val 49628"/>
              <a:gd name="adj3" fmla="val 475316"/>
              <a:gd name="adj4" fmla="val -133250"/>
            </a:avLst>
          </a:prstGeom>
          <a:solidFill>
            <a:srgbClr val="FFFFDD"/>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850" dirty="0">
                <a:solidFill>
                  <a:schemeClr val="tx1"/>
                </a:solidFill>
                <a:latin typeface="楷体" pitchFamily="49" charset="-122"/>
                <a:ea typeface="楷体" pitchFamily="49" charset="-122"/>
              </a:rPr>
              <a:t>按照中组部《海外高层次人才引进办法》，通过重点学科和重点实验室平台、重大科技专项平台或国有企业平台申报，经海外高层次人才引进工作小组批准，入选“千人计划”，目前与本校签订全职或短期聘任合同。</a:t>
            </a:r>
          </a:p>
        </p:txBody>
      </p:sp>
      <p:sp>
        <p:nvSpPr>
          <p:cNvPr id="11" name="AutoShape 2"/>
          <p:cNvSpPr>
            <a:spLocks noChangeArrowheads="1"/>
          </p:cNvSpPr>
          <p:nvPr/>
        </p:nvSpPr>
        <p:spPr bwMode="auto">
          <a:xfrm flipH="1">
            <a:off x="7380312" y="2571750"/>
            <a:ext cx="1584176" cy="648072"/>
          </a:xfrm>
          <a:prstGeom prst="wedgeRoundRectCallout">
            <a:avLst>
              <a:gd name="adj1" fmla="val 148095"/>
              <a:gd name="adj2" fmla="val 32095"/>
              <a:gd name="adj3" fmla="val 16667"/>
            </a:avLst>
          </a:prstGeom>
          <a:solidFill>
            <a:srgbClr val="FFFFCC"/>
          </a:solidFill>
          <a:ln w="28575">
            <a:solidFill>
              <a:srgbClr val="C0000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历史沿革：指学校发展和变化的历程。包括建校时间，学校变更时间等</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0" y="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311</a:t>
            </a:r>
            <a:r>
              <a:rPr lang="zh-CN" altLang="zh-CN" sz="2000" dirty="0">
                <a:solidFill>
                  <a:schemeClr val="bg1"/>
                </a:solidFill>
                <a:latin typeface="黑体" pitchFamily="49" charset="-122"/>
                <a:ea typeface="黑体" pitchFamily="49" charset="-122"/>
              </a:rPr>
              <a:t>普通专科分专业学生数</a:t>
            </a:r>
            <a:endParaRPr lang="zh-CN" altLang="en-US" sz="2000" dirty="0">
              <a:solidFill>
                <a:schemeClr val="bg1"/>
              </a:solidFill>
              <a:latin typeface="黑体" pitchFamily="49" charset="-122"/>
              <a:ea typeface="黑体" pitchFamily="49" charset="-122"/>
            </a:endParaRPr>
          </a:p>
        </p:txBody>
      </p:sp>
      <p:graphicFrame>
        <p:nvGraphicFramePr>
          <p:cNvPr id="8" name="表格 7"/>
          <p:cNvGraphicFramePr>
            <a:graphicFrameLocks noGrp="1"/>
          </p:cNvGraphicFramePr>
          <p:nvPr/>
        </p:nvGraphicFramePr>
        <p:xfrm>
          <a:off x="539552" y="771550"/>
          <a:ext cx="8064902" cy="2522467"/>
        </p:xfrm>
        <a:graphic>
          <a:graphicData uri="http://schemas.openxmlformats.org/drawingml/2006/table">
            <a:tbl>
              <a:tblPr/>
              <a:tblGrid>
                <a:gridCol w="927235">
                  <a:extLst>
                    <a:ext uri="{9D8B030D-6E8A-4147-A177-3AD203B41FA5}">
                      <a16:colId xmlns:a16="http://schemas.microsoft.com/office/drawing/2014/main" val="20000"/>
                    </a:ext>
                  </a:extLst>
                </a:gridCol>
                <a:gridCol w="767106">
                  <a:extLst>
                    <a:ext uri="{9D8B030D-6E8A-4147-A177-3AD203B41FA5}">
                      <a16:colId xmlns:a16="http://schemas.microsoft.com/office/drawing/2014/main" val="20001"/>
                    </a:ext>
                  </a:extLst>
                </a:gridCol>
                <a:gridCol w="690286">
                  <a:extLst>
                    <a:ext uri="{9D8B030D-6E8A-4147-A177-3AD203B41FA5}">
                      <a16:colId xmlns:a16="http://schemas.microsoft.com/office/drawing/2014/main" val="20002"/>
                    </a:ext>
                  </a:extLst>
                </a:gridCol>
                <a:gridCol w="305112">
                  <a:extLst>
                    <a:ext uri="{9D8B030D-6E8A-4147-A177-3AD203B41FA5}">
                      <a16:colId xmlns:a16="http://schemas.microsoft.com/office/drawing/2014/main" val="20003"/>
                    </a:ext>
                  </a:extLst>
                </a:gridCol>
                <a:gridCol w="459832">
                  <a:extLst>
                    <a:ext uri="{9D8B030D-6E8A-4147-A177-3AD203B41FA5}">
                      <a16:colId xmlns:a16="http://schemas.microsoft.com/office/drawing/2014/main" val="20004"/>
                    </a:ext>
                  </a:extLst>
                </a:gridCol>
                <a:gridCol w="536648">
                  <a:extLst>
                    <a:ext uri="{9D8B030D-6E8A-4147-A177-3AD203B41FA5}">
                      <a16:colId xmlns:a16="http://schemas.microsoft.com/office/drawing/2014/main" val="20005"/>
                    </a:ext>
                  </a:extLst>
                </a:gridCol>
                <a:gridCol w="490668">
                  <a:extLst>
                    <a:ext uri="{9D8B030D-6E8A-4147-A177-3AD203B41FA5}">
                      <a16:colId xmlns:a16="http://schemas.microsoft.com/office/drawing/2014/main" val="20006"/>
                    </a:ext>
                  </a:extLst>
                </a:gridCol>
                <a:gridCol w="459832">
                  <a:extLst>
                    <a:ext uri="{9D8B030D-6E8A-4147-A177-3AD203B41FA5}">
                      <a16:colId xmlns:a16="http://schemas.microsoft.com/office/drawing/2014/main" val="20007"/>
                    </a:ext>
                  </a:extLst>
                </a:gridCol>
                <a:gridCol w="459832">
                  <a:extLst>
                    <a:ext uri="{9D8B030D-6E8A-4147-A177-3AD203B41FA5}">
                      <a16:colId xmlns:a16="http://schemas.microsoft.com/office/drawing/2014/main" val="20008"/>
                    </a:ext>
                  </a:extLst>
                </a:gridCol>
                <a:gridCol w="490668">
                  <a:extLst>
                    <a:ext uri="{9D8B030D-6E8A-4147-A177-3AD203B41FA5}">
                      <a16:colId xmlns:a16="http://schemas.microsoft.com/office/drawing/2014/main" val="20009"/>
                    </a:ext>
                  </a:extLst>
                </a:gridCol>
                <a:gridCol w="490668">
                  <a:extLst>
                    <a:ext uri="{9D8B030D-6E8A-4147-A177-3AD203B41FA5}">
                      <a16:colId xmlns:a16="http://schemas.microsoft.com/office/drawing/2014/main" val="20010"/>
                    </a:ext>
                  </a:extLst>
                </a:gridCol>
                <a:gridCol w="490668">
                  <a:extLst>
                    <a:ext uri="{9D8B030D-6E8A-4147-A177-3AD203B41FA5}">
                      <a16:colId xmlns:a16="http://schemas.microsoft.com/office/drawing/2014/main" val="20011"/>
                    </a:ext>
                  </a:extLst>
                </a:gridCol>
                <a:gridCol w="491209">
                  <a:extLst>
                    <a:ext uri="{9D8B030D-6E8A-4147-A177-3AD203B41FA5}">
                      <a16:colId xmlns:a16="http://schemas.microsoft.com/office/drawing/2014/main" val="20012"/>
                    </a:ext>
                  </a:extLst>
                </a:gridCol>
                <a:gridCol w="491209">
                  <a:extLst>
                    <a:ext uri="{9D8B030D-6E8A-4147-A177-3AD203B41FA5}">
                      <a16:colId xmlns:a16="http://schemas.microsoft.com/office/drawing/2014/main" val="20013"/>
                    </a:ext>
                  </a:extLst>
                </a:gridCol>
                <a:gridCol w="513929">
                  <a:extLst>
                    <a:ext uri="{9D8B030D-6E8A-4147-A177-3AD203B41FA5}">
                      <a16:colId xmlns:a16="http://schemas.microsoft.com/office/drawing/2014/main" val="20014"/>
                    </a:ext>
                  </a:extLst>
                </a:gridCol>
              </a:tblGrid>
              <a:tr h="205110">
                <a:tc rowSpan="3">
                  <a:txBody>
                    <a:bodyPr/>
                    <a:lstStyle/>
                    <a:p>
                      <a:pPr algn="ctr">
                        <a:spcAft>
                          <a:spcPts val="0"/>
                        </a:spcAft>
                      </a:pPr>
                      <a:r>
                        <a:rPr lang="en-US" sz="800" kern="0" dirty="0">
                          <a:latin typeface="宋体"/>
                          <a:ea typeface="宋体"/>
                          <a:cs typeface="宋体"/>
                        </a:rPr>
                        <a:t>   </a:t>
                      </a:r>
                      <a:r>
                        <a:rPr lang="zh-CN" sz="800" kern="0" dirty="0">
                          <a:latin typeface="Times New Roman"/>
                          <a:ea typeface="宋体"/>
                          <a:cs typeface="宋体"/>
                        </a:rPr>
                        <a:t>专业名称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自主专业名称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专业代码</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a:latin typeface="Times New Roman"/>
                          <a:ea typeface="宋体"/>
                          <a:cs typeface="宋体"/>
                        </a:rPr>
                        <a:t>年制</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毕业生数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0" dirty="0">
                          <a:latin typeface="Times New Roman"/>
                          <a:ea typeface="宋体"/>
                          <a:cs typeface="宋体"/>
                        </a:rPr>
                        <a:t>招生数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800" kern="0" dirty="0">
                          <a:latin typeface="Times New Roman"/>
                          <a:ea typeface="宋体"/>
                          <a:cs typeface="宋体"/>
                        </a:rPr>
                        <a:t>在校生数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spcAft>
                          <a:spcPts val="0"/>
                        </a:spcAft>
                      </a:pPr>
                      <a:r>
                        <a:rPr lang="zh-CN" sz="800" kern="0" dirty="0">
                          <a:latin typeface="Times New Roman"/>
                          <a:ea typeface="宋体"/>
                          <a:cs typeface="宋体"/>
                        </a:rPr>
                        <a:t>预计毕业生数</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20511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计</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0">
                          <a:latin typeface="Times New Roman"/>
                          <a:ea typeface="宋体"/>
                          <a:cs typeface="宋体"/>
                        </a:rPr>
                        <a:t>其中：</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合计</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一年级</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二年级</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三年级</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四年级</a:t>
                      </a:r>
                      <a:r>
                        <a:rPr lang="zh-CN" sz="800" kern="100">
                          <a:latin typeface="Times New Roman"/>
                          <a:ea typeface="宋体"/>
                        </a:rPr>
                        <a:t>及以上</a:t>
                      </a: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266257">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a:latin typeface="Times New Roman"/>
                          <a:ea typeface="宋体"/>
                          <a:cs typeface="宋体"/>
                        </a:rPr>
                        <a:t>应届毕业生</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春季</a:t>
                      </a:r>
                      <a:endParaRPr lang="en-US" altLang="zh-CN" sz="800" kern="0" dirty="0">
                        <a:latin typeface="Times New Roman"/>
                        <a:ea typeface="宋体"/>
                        <a:cs typeface="宋体"/>
                      </a:endParaRPr>
                    </a:p>
                    <a:p>
                      <a:pPr algn="ctr">
                        <a:spcAft>
                          <a:spcPts val="0"/>
                        </a:spcAft>
                      </a:pPr>
                      <a:r>
                        <a:rPr lang="zh-CN" sz="800" kern="0" dirty="0">
                          <a:latin typeface="Times New Roman"/>
                          <a:ea typeface="宋体"/>
                          <a:cs typeface="宋体"/>
                        </a:rPr>
                        <a:t>招生</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预科生转入</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205110">
                <a:tc>
                  <a:txBody>
                    <a:bodyPr/>
                    <a:lstStyle/>
                    <a:p>
                      <a:pPr algn="ctr">
                        <a:spcAft>
                          <a:spcPts val="0"/>
                        </a:spcAft>
                      </a:pPr>
                      <a:r>
                        <a:rPr lang="zh-CN" sz="800" kern="0" dirty="0">
                          <a:latin typeface="Times New Roman"/>
                          <a:ea typeface="宋体"/>
                          <a:cs typeface="宋体"/>
                        </a:rPr>
                        <a:t>甲</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乙</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丙</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丁</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4</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5</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6</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7</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8</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9</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10</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11</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05110">
                <a:tc>
                  <a:txBody>
                    <a:bodyPr/>
                    <a:lstStyle/>
                    <a:p>
                      <a:pPr algn="l">
                        <a:spcAft>
                          <a:spcPts val="0"/>
                        </a:spcAft>
                      </a:pPr>
                      <a:r>
                        <a:rPr lang="zh-CN" sz="800" b="1" kern="0">
                          <a:latin typeface="Times New Roman"/>
                          <a:ea typeface="宋体"/>
                          <a:cs typeface="宋体"/>
                        </a:rPr>
                        <a:t>普通专科生</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dirty="0">
                          <a:latin typeface="Times New Roman"/>
                          <a:ea typeface="宋体"/>
                          <a:cs typeface="宋体"/>
                        </a:rPr>
                        <a:t>普通专科生</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0" dirty="0">
                          <a:latin typeface="宋体"/>
                          <a:ea typeface="宋体"/>
                          <a:cs typeface="宋体"/>
                        </a:rPr>
                        <a:t>41100</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05110">
                <a:tc>
                  <a:txBody>
                    <a:bodyPr/>
                    <a:lstStyle/>
                    <a:p>
                      <a:pPr algn="l">
                        <a:spcAft>
                          <a:spcPts val="0"/>
                        </a:spcAft>
                      </a:pPr>
                      <a:r>
                        <a:rPr lang="en-US" sz="800" b="1" kern="0" dirty="0">
                          <a:latin typeface="宋体"/>
                          <a:ea typeface="宋体"/>
                          <a:cs typeface="宋体"/>
                        </a:rPr>
                        <a:t>   </a:t>
                      </a:r>
                      <a:r>
                        <a:rPr lang="zh-CN" sz="800" b="1" kern="0">
                          <a:latin typeface="Times New Roman"/>
                          <a:ea typeface="宋体"/>
                          <a:cs typeface="宋体"/>
                        </a:rPr>
                        <a:t>其中：女</a:t>
                      </a:r>
                      <a:endParaRPr lang="zh-CN" sz="8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800" b="1" kern="0" dirty="0">
                          <a:latin typeface="宋体"/>
                          <a:ea typeface="宋体"/>
                          <a:cs typeface="宋体"/>
                        </a:rPr>
                        <a:t>   </a:t>
                      </a:r>
                      <a:r>
                        <a:rPr lang="zh-CN" sz="800" b="1" kern="0" dirty="0">
                          <a:latin typeface="Times New Roman"/>
                          <a:ea typeface="宋体"/>
                          <a:cs typeface="宋体"/>
                        </a:rPr>
                        <a:t>其中：女</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0" dirty="0">
                          <a:latin typeface="宋体"/>
                          <a:ea typeface="宋体"/>
                          <a:cs typeface="宋体"/>
                        </a:rPr>
                        <a:t>411002</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8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zh-CN" sz="7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zh-CN" sz="7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7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7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7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05110">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7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6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bl>
          </a:graphicData>
        </a:graphic>
      </p:graphicFrame>
      <p:sp>
        <p:nvSpPr>
          <p:cNvPr id="23554" name="Rectangle 2"/>
          <p:cNvSpPr>
            <a:spLocks noChangeArrowheads="1"/>
          </p:cNvSpPr>
          <p:nvPr/>
        </p:nvSpPr>
        <p:spPr bwMode="auto">
          <a:xfrm>
            <a:off x="539552" y="483518"/>
            <a:ext cx="8136904" cy="63094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685800" algn="l"/>
                <a:tab pos="1239838" algn="l"/>
                <a:tab pos="1744663" algn="l"/>
                <a:tab pos="2251075" algn="l"/>
                <a:tab pos="2717800" algn="l"/>
                <a:tab pos="3184525" algn="l"/>
                <a:tab pos="6667500" algn="l"/>
              </a:tabLst>
            </a:pP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 </a:t>
            </a: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311</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普通专科分专业学生数                                                                  单位：人</a:t>
            </a:r>
            <a:endParaRPr kumimoji="0" lang="zh-CN" altLang="en-US" sz="1200" b="0" i="0" u="none" strike="noStrike" cap="none" normalizeH="0" baseline="0" dirty="0">
              <a:ln>
                <a:noFill/>
              </a:ln>
              <a:solidFill>
                <a:schemeClr val="tx1"/>
              </a:solidFill>
              <a:effectLst/>
              <a:latin typeface="Arial" pitchFamily="34" charset="0"/>
              <a:ea typeface="宋体" pitchFamily="2" charset="-122"/>
              <a:cs typeface="宋体" pitchFamily="2" charset="-122"/>
            </a:endParaRPr>
          </a:p>
          <a:p>
            <a:pPr marL="0" marR="0" lvl="0" indent="0" algn="l" defTabSz="914400" rtl="0" eaLnBrk="0" fontAlgn="base" latinLnBrk="0" hangingPunct="0">
              <a:lnSpc>
                <a:spcPct val="100000"/>
              </a:lnSpc>
              <a:spcBef>
                <a:spcPct val="0"/>
              </a:spcBef>
              <a:spcAft>
                <a:spcPct val="0"/>
              </a:spcAft>
              <a:buClrTx/>
              <a:buSzTx/>
              <a:buFontTx/>
              <a:buNone/>
              <a:tabLst>
                <a:tab pos="685800" algn="l"/>
                <a:tab pos="1239838" algn="l"/>
                <a:tab pos="1744663" algn="l"/>
                <a:tab pos="2251075" algn="l"/>
                <a:tab pos="2717800" algn="l"/>
                <a:tab pos="3184525" algn="l"/>
                <a:tab pos="6667500" algn="l"/>
              </a:tabLst>
            </a:pPr>
            <a:br>
              <a:rPr kumimoji="0" lang="zh-CN" altLang="en-US" sz="1200" b="1" i="0" u="none" strike="noStrike" cap="none" normalizeH="0" baseline="0" dirty="0">
                <a:ln>
                  <a:noFill/>
                </a:ln>
                <a:solidFill>
                  <a:schemeClr val="tx1"/>
                </a:solidFill>
                <a:effectLst/>
                <a:latin typeface="Arial" pitchFamily="34" charset="0"/>
                <a:ea typeface="宋体" pitchFamily="2" charset="-122"/>
                <a:cs typeface="Times New Roman" pitchFamily="18" charset="0"/>
              </a:rPr>
            </a:br>
            <a:endParaRPr kumimoji="0" lang="zh-CN" altLang="en-US" sz="11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0" name="AutoShape 2"/>
          <p:cNvSpPr>
            <a:spLocks noChangeArrowheads="1"/>
          </p:cNvSpPr>
          <p:nvPr/>
        </p:nvSpPr>
        <p:spPr bwMode="auto">
          <a:xfrm flipH="1">
            <a:off x="1043608" y="2355726"/>
            <a:ext cx="2232248" cy="864096"/>
          </a:xfrm>
          <a:prstGeom prst="wedgeRoundRectCallout">
            <a:avLst>
              <a:gd name="adj1" fmla="val -55126"/>
              <a:gd name="adj2" fmla="val -17737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毕业生数：</a:t>
            </a:r>
            <a:r>
              <a:rPr lang="zh-CN" altLang="zh-CN" sz="950" dirty="0">
                <a:latin typeface="楷体" pitchFamily="49" charset="-122"/>
                <a:ea typeface="楷体" pitchFamily="49" charset="-122"/>
              </a:rPr>
              <a:t>是指上学年度具有学籍的学生完成教学计划规定课程，考试合格，取得毕业证书的学生数。（含往届推迟毕业、学分制提前毕业的学生）</a:t>
            </a:r>
            <a:endParaRPr lang="zh-CN" altLang="zh-CN" sz="950" dirty="0">
              <a:latin typeface="楷体" pitchFamily="49" charset="-122"/>
              <a:ea typeface="楷体" pitchFamily="49" charset="-122"/>
              <a:cs typeface="宋体" pitchFamily="2" charset="-122"/>
            </a:endParaRPr>
          </a:p>
        </p:txBody>
      </p:sp>
      <p:sp>
        <p:nvSpPr>
          <p:cNvPr id="11" name="AutoShape 2"/>
          <p:cNvSpPr>
            <a:spLocks noChangeArrowheads="1"/>
          </p:cNvSpPr>
          <p:nvPr/>
        </p:nvSpPr>
        <p:spPr bwMode="auto">
          <a:xfrm flipH="1">
            <a:off x="5796136" y="123479"/>
            <a:ext cx="1728192" cy="360040"/>
          </a:xfrm>
          <a:prstGeom prst="wedgeRoundRectCallout">
            <a:avLst>
              <a:gd name="adj1" fmla="val 97594"/>
              <a:gd name="adj2" fmla="val 147583"/>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solidFill>
                  <a:srgbClr val="FF0000"/>
                </a:solidFill>
                <a:latin typeface="楷体" pitchFamily="49" charset="-122"/>
                <a:ea typeface="楷体" pitchFamily="49" charset="-122"/>
              </a:rPr>
              <a:t>招生数：</a:t>
            </a:r>
            <a:r>
              <a:rPr lang="zh-CN" altLang="zh-CN" sz="900" b="1" dirty="0">
                <a:latin typeface="楷体" pitchFamily="49" charset="-122"/>
                <a:ea typeface="楷体" pitchFamily="49" charset="-122"/>
              </a:rPr>
              <a:t>是指实际招收入学的新生数。</a:t>
            </a:r>
          </a:p>
        </p:txBody>
      </p:sp>
      <p:sp>
        <p:nvSpPr>
          <p:cNvPr id="12" name="AutoShape 2"/>
          <p:cNvSpPr>
            <a:spLocks noChangeArrowheads="1"/>
          </p:cNvSpPr>
          <p:nvPr/>
        </p:nvSpPr>
        <p:spPr bwMode="auto">
          <a:xfrm flipH="1">
            <a:off x="3347864" y="2067694"/>
            <a:ext cx="1728192" cy="504056"/>
          </a:xfrm>
          <a:prstGeom prst="wedgeRoundRectCallout">
            <a:avLst>
              <a:gd name="adj1" fmla="val -24662"/>
              <a:gd name="adj2" fmla="val -170297"/>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a:lnSpc>
                <a:spcPts val="1500"/>
              </a:lnSpc>
            </a:pPr>
            <a:r>
              <a:rPr lang="zh-CN" altLang="zh-CN" sz="900" b="1" dirty="0">
                <a:solidFill>
                  <a:srgbClr val="FF0000"/>
                </a:solidFill>
                <a:latin typeface="楷体" pitchFamily="49" charset="-122"/>
                <a:ea typeface="楷体" pitchFamily="49" charset="-122"/>
              </a:rPr>
              <a:t>应届毕业生：</a:t>
            </a:r>
            <a:r>
              <a:rPr lang="zh-CN" altLang="zh-CN" sz="950" dirty="0">
                <a:latin typeface="楷体" pitchFamily="49" charset="-122"/>
                <a:ea typeface="楷体" pitchFamily="49" charset="-122"/>
              </a:rPr>
              <a:t>是指完成上一级学历教育，当年毕业的学生。</a:t>
            </a:r>
          </a:p>
        </p:txBody>
      </p:sp>
      <p:sp>
        <p:nvSpPr>
          <p:cNvPr id="14" name="AutoShape 2"/>
          <p:cNvSpPr>
            <a:spLocks noChangeArrowheads="1"/>
          </p:cNvSpPr>
          <p:nvPr/>
        </p:nvSpPr>
        <p:spPr bwMode="auto">
          <a:xfrm flipH="1">
            <a:off x="7164288" y="2067694"/>
            <a:ext cx="1800200" cy="520179"/>
          </a:xfrm>
          <a:prstGeom prst="wedgeRoundRectCallout">
            <a:avLst>
              <a:gd name="adj1" fmla="val -20558"/>
              <a:gd name="adj2" fmla="val -199711"/>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预计毕业生数：</a:t>
            </a:r>
            <a:r>
              <a:rPr lang="zh-CN" altLang="zh-CN" sz="900" dirty="0">
                <a:latin typeface="楷体" pitchFamily="49" charset="-122"/>
                <a:ea typeface="楷体" pitchFamily="49" charset="-122"/>
              </a:rPr>
              <a:t>是指学历教育中本学年内即将毕业的在校生数。</a:t>
            </a:r>
            <a:endParaRPr lang="zh-CN" altLang="zh-CN" sz="900" dirty="0">
              <a:latin typeface="楷体" pitchFamily="49" charset="-122"/>
              <a:ea typeface="楷体" pitchFamily="49" charset="-122"/>
              <a:cs typeface="宋体" pitchFamily="2" charset="-122"/>
            </a:endParaRPr>
          </a:p>
        </p:txBody>
      </p:sp>
      <p:sp>
        <p:nvSpPr>
          <p:cNvPr id="15" name="AutoShape 2"/>
          <p:cNvSpPr>
            <a:spLocks noChangeArrowheads="1"/>
          </p:cNvSpPr>
          <p:nvPr/>
        </p:nvSpPr>
        <p:spPr bwMode="auto">
          <a:xfrm flipH="1">
            <a:off x="4067944" y="2715766"/>
            <a:ext cx="2592288" cy="504056"/>
          </a:xfrm>
          <a:prstGeom prst="wedgeRoundRectCallout">
            <a:avLst>
              <a:gd name="adj1" fmla="val -5956"/>
              <a:gd name="adj2" fmla="val -300856"/>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dirty="0">
                <a:latin typeface="楷体" pitchFamily="49" charset="-122"/>
                <a:ea typeface="楷体" pitchFamily="49" charset="-122"/>
              </a:rPr>
              <a:t>是指教育部下达预科招生计划，招收的少数民族、港澳台、华侨、高水平运动员等学生。经过</a:t>
            </a:r>
            <a:r>
              <a:rPr lang="en-US" altLang="zh-CN" sz="900" dirty="0">
                <a:latin typeface="楷体" pitchFamily="49" charset="-122"/>
                <a:ea typeface="楷体" pitchFamily="49" charset="-122"/>
              </a:rPr>
              <a:t>1-2</a:t>
            </a:r>
            <a:r>
              <a:rPr lang="zh-CN" altLang="zh-CN" sz="900" dirty="0">
                <a:latin typeface="楷体" pitchFamily="49" charset="-122"/>
                <a:ea typeface="楷体" pitchFamily="49" charset="-122"/>
              </a:rPr>
              <a:t>年的文化补习，合格者转入本专科阶段学习。</a:t>
            </a:r>
          </a:p>
        </p:txBody>
      </p:sp>
      <p:sp>
        <p:nvSpPr>
          <p:cNvPr id="13" name="AutoShape 2"/>
          <p:cNvSpPr>
            <a:spLocks noChangeArrowheads="1"/>
          </p:cNvSpPr>
          <p:nvPr/>
        </p:nvSpPr>
        <p:spPr bwMode="auto">
          <a:xfrm flipH="1">
            <a:off x="5220072" y="2067694"/>
            <a:ext cx="1800200" cy="520179"/>
          </a:xfrm>
          <a:prstGeom prst="wedgeRoundRectCallout">
            <a:avLst>
              <a:gd name="adj1" fmla="val -32342"/>
              <a:gd name="adj2" fmla="val -248984"/>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pPr fontAlgn="base">
              <a:lnSpc>
                <a:spcPts val="1500"/>
              </a:lnSpc>
              <a:spcBef>
                <a:spcPct val="0"/>
              </a:spcBef>
              <a:spcAft>
                <a:spcPct val="0"/>
              </a:spcAft>
            </a:pPr>
            <a:r>
              <a:rPr lang="zh-CN" altLang="zh-CN" sz="900" b="1" dirty="0">
                <a:solidFill>
                  <a:srgbClr val="FF0000"/>
                </a:solidFill>
                <a:latin typeface="楷体" pitchFamily="49" charset="-122"/>
                <a:ea typeface="楷体" pitchFamily="49" charset="-122"/>
              </a:rPr>
              <a:t>在校生数：</a:t>
            </a:r>
            <a:r>
              <a:rPr lang="zh-CN" altLang="zh-CN" sz="900" dirty="0">
                <a:latin typeface="楷体" pitchFamily="49" charset="-122"/>
                <a:ea typeface="楷体" pitchFamily="49" charset="-122"/>
              </a:rPr>
              <a:t>是指具有学籍并在本学年初进行学籍注册的学生数。</a:t>
            </a:r>
            <a:endParaRPr lang="zh-CN" altLang="zh-CN" sz="900" dirty="0">
              <a:latin typeface="楷体" pitchFamily="49" charset="-122"/>
              <a:ea typeface="楷体" pitchFamily="49" charset="-122"/>
              <a:cs typeface="宋体" pitchFamily="2" charset="-122"/>
            </a:endParaRPr>
          </a:p>
        </p:txBody>
      </p:sp>
      <p:sp>
        <p:nvSpPr>
          <p:cNvPr id="16" name="圆角矩形 15"/>
          <p:cNvSpPr/>
          <p:nvPr/>
        </p:nvSpPr>
        <p:spPr>
          <a:xfrm>
            <a:off x="683568" y="3435846"/>
            <a:ext cx="8280920" cy="1656184"/>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pPr>
            <a:r>
              <a:rPr lang="zh-CN" altLang="zh-CN" sz="950" b="1" dirty="0">
                <a:solidFill>
                  <a:srgbClr val="0070C0"/>
                </a:solidFill>
                <a:latin typeface="楷体" pitchFamily="49" charset="-122"/>
                <a:ea typeface="楷体" pitchFamily="49" charset="-122"/>
              </a:rPr>
              <a:t>本报表统计招生计划在本校的通过全国普通高等学校统一招生考试所招收的高中起点专科、对口招收中职生、五年制高职转入的专科层次（含职业）学生。</a:t>
            </a:r>
            <a:r>
              <a:rPr lang="en-US" altLang="zh-CN" sz="950" b="1" dirty="0">
                <a:solidFill>
                  <a:srgbClr val="0070C0"/>
                </a:solidFill>
                <a:latin typeface="楷体" pitchFamily="49" charset="-122"/>
                <a:ea typeface="楷体" pitchFamily="49" charset="-122"/>
              </a:rPr>
              <a:t>  </a:t>
            </a:r>
          </a:p>
          <a:p>
            <a:pPr lvl="0" indent="252000" fontAlgn="base">
              <a:spcBef>
                <a:spcPct val="0"/>
              </a:spcBef>
              <a:spcAft>
                <a:spcPct val="0"/>
              </a:spcAft>
            </a:pPr>
            <a:r>
              <a:rPr kumimoji="0" lang="en-US" altLang="zh-CN"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1.</a:t>
            </a:r>
            <a:r>
              <a:rPr kumimoji="0" lang="zh-CN" altLang="en-US"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专科教育：</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应当使学生掌握本专业必备的基础理论、专门应用技术知识，具有从事本专业实际工作的基本技能和技术应用能力。全日制专科教育的基本修业年限为二至三年。专科教育学生包括普通专科学生、成人（函授、业余、脱产）专科学生、网络专科学生。</a:t>
            </a:r>
            <a:endParaRPr kumimoji="0" lang="zh-CN" altLang="en-US" sz="95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a:p>
            <a:pPr lvl="0" indent="228600" eaLnBrk="0" fontAlgn="base" hangingPunct="0">
              <a:spcBef>
                <a:spcPct val="0"/>
              </a:spcBef>
              <a:spcAft>
                <a:spcPct val="0"/>
              </a:spcAft>
            </a:pPr>
            <a:r>
              <a:rPr kumimoji="0" lang="en-US" altLang="zh-CN"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2.</a:t>
            </a:r>
            <a:r>
              <a:rPr kumimoji="0" lang="zh-CN" altLang="en-US"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全日制学生：</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是指接受全时学历教育的学生。</a:t>
            </a:r>
            <a:endParaRPr kumimoji="0" lang="zh-CN" altLang="en-US" sz="95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a:p>
            <a:pPr lvl="0" indent="228600" eaLnBrk="0" fontAlgn="base" hangingPunct="0">
              <a:spcBef>
                <a:spcPct val="0"/>
              </a:spcBef>
              <a:spcAft>
                <a:spcPct val="0"/>
              </a:spcAft>
            </a:pPr>
            <a:r>
              <a:rPr kumimoji="0" lang="en-US" altLang="zh-CN"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3.</a:t>
            </a:r>
            <a:r>
              <a:rPr kumimoji="0" lang="zh-CN" altLang="en-US"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高中起点专科学生：</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是指高级中等教育毕业（同等学力）接受专科学历教育的学生（不含对口招收中职生和五年制高职转入学生），普通专科学制为</a:t>
            </a:r>
            <a:r>
              <a:rPr kumimoji="0" lang="en-US" altLang="zh-CN"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2-3</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年，成人专科学制为</a:t>
            </a:r>
            <a:r>
              <a:rPr kumimoji="0" lang="en-US" altLang="zh-CN"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3-4</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年。</a:t>
            </a:r>
            <a:endParaRPr kumimoji="0" lang="zh-CN" altLang="en-US" sz="95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a:p>
            <a:pPr lvl="0" indent="228600" eaLnBrk="0" fontAlgn="base" hangingPunct="0">
              <a:spcBef>
                <a:spcPct val="0"/>
              </a:spcBef>
              <a:spcAft>
                <a:spcPct val="0"/>
              </a:spcAft>
            </a:pPr>
            <a:r>
              <a:rPr kumimoji="0" lang="en-US" altLang="zh-CN"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4.</a:t>
            </a:r>
            <a:r>
              <a:rPr kumimoji="0" lang="zh-CN" altLang="en-US"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对口招收中职生：</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指中等职业教育阶段毕业生，根据各地高等学校对口招收中职毕业生政策选拔升入全日制普通专科（高职）教育阶段学习的学生，接受专科学历教育，学制为</a:t>
            </a:r>
            <a:r>
              <a:rPr kumimoji="0" lang="en-US" altLang="zh-CN"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2-3</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年。</a:t>
            </a:r>
            <a:endParaRPr kumimoji="0" lang="zh-CN" altLang="en-US" sz="95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a:p>
            <a:pPr lvl="0" indent="228600" eaLnBrk="0" fontAlgn="base" hangingPunct="0">
              <a:spcBef>
                <a:spcPct val="0"/>
              </a:spcBef>
              <a:spcAft>
                <a:spcPct val="0"/>
              </a:spcAft>
            </a:pPr>
            <a:r>
              <a:rPr kumimoji="0" lang="en-US" altLang="zh-CN"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5.</a:t>
            </a:r>
            <a:r>
              <a:rPr kumimoji="0" lang="zh-CN" altLang="en-US" sz="950" b="1" i="0" u="none" strike="noStrike" cap="none" normalizeH="0" baseline="0" dirty="0">
                <a:ln>
                  <a:noFill/>
                </a:ln>
                <a:solidFill>
                  <a:srgbClr val="FF0000"/>
                </a:solidFill>
                <a:effectLst/>
                <a:latin typeface="楷体" pitchFamily="49" charset="-122"/>
                <a:ea typeface="楷体" pitchFamily="49" charset="-122"/>
                <a:cs typeface="Times New Roman" pitchFamily="18" charset="0"/>
              </a:rPr>
              <a:t>五年制高职转入学生：</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指五年制高等职业教育学生，完成前三年中等职业教育阶段学习后，转入普通高等职业教育阶段学习的学生，接受专科学历教育，学制为</a:t>
            </a:r>
            <a:r>
              <a:rPr kumimoji="0" lang="en-US" altLang="zh-CN"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2-3</a:t>
            </a:r>
            <a:r>
              <a:rPr kumimoji="0" lang="zh-CN" altLang="en-US" sz="950" b="0" i="0" u="none" strike="noStrike" cap="none" normalizeH="0" baseline="0" dirty="0">
                <a:ln>
                  <a:noFill/>
                </a:ln>
                <a:solidFill>
                  <a:schemeClr val="tx1"/>
                </a:solidFill>
                <a:effectLst/>
                <a:latin typeface="楷体" pitchFamily="49" charset="-122"/>
                <a:ea typeface="楷体" pitchFamily="49" charset="-122"/>
                <a:cs typeface="Times New Roman" pitchFamily="18" charset="0"/>
              </a:rPr>
              <a:t>年。</a:t>
            </a:r>
            <a:endParaRPr kumimoji="0" lang="zh-CN" altLang="en-US" sz="950" b="0" i="0" u="none" strike="noStrike" cap="none" normalizeH="0" baseline="0" dirty="0">
              <a:ln>
                <a:noFill/>
              </a:ln>
              <a:solidFill>
                <a:schemeClr val="tx1"/>
              </a:solidFill>
              <a:effectLst/>
              <a:latin typeface="楷体" pitchFamily="49" charset="-122"/>
              <a:ea typeface="楷体" pitchFamily="49" charset="-122"/>
              <a:cs typeface="宋体" pitchFamily="2" charset="-122"/>
            </a:endParaRPr>
          </a:p>
        </p:txBody>
      </p:sp>
      <p:sp>
        <p:nvSpPr>
          <p:cNvPr id="19" name="TextBox 18"/>
          <p:cNvSpPr txBox="1"/>
          <p:nvPr/>
        </p:nvSpPr>
        <p:spPr>
          <a:xfrm>
            <a:off x="179512" y="3579862"/>
            <a:ext cx="461665" cy="1152128"/>
          </a:xfrm>
          <a:prstGeom prst="rect">
            <a:avLst/>
          </a:prstGeom>
          <a:noFill/>
        </p:spPr>
        <p:txBody>
          <a:bodyPr vert="eaVert" wrap="square" rtlCol="0">
            <a:spAutoFit/>
          </a:bodyPr>
          <a:lstStyle/>
          <a:p>
            <a:r>
              <a:rPr lang="zh-CN" altLang="en-US" dirty="0">
                <a:latin typeface="黑体" pitchFamily="49" charset="-122"/>
                <a:ea typeface="黑体" pitchFamily="49" charset="-122"/>
              </a:rPr>
              <a:t>指标解释</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0" y="0"/>
            <a:ext cx="3995325" cy="400110"/>
          </a:xfrm>
          <a:prstGeom prst="rect">
            <a:avLst/>
          </a:prstGeom>
        </p:spPr>
        <p:txBody>
          <a:bodyPr wrap="none">
            <a:spAutoFit/>
          </a:bodyPr>
          <a:lstStyle/>
          <a:p>
            <a:pPr indent="344488" fontAlgn="base">
              <a:spcBef>
                <a:spcPct val="0"/>
              </a:spcBef>
              <a:spcAft>
                <a:spcPct val="0"/>
              </a:spcAft>
            </a:pPr>
            <a:r>
              <a:rPr lang="zh-CN" altLang="zh-CN" sz="2000" dirty="0">
                <a:solidFill>
                  <a:schemeClr val="bg1"/>
                </a:solidFill>
                <a:latin typeface="黑体" pitchFamily="49" charset="-122"/>
                <a:ea typeface="黑体" pitchFamily="49" charset="-122"/>
              </a:rPr>
              <a:t>高基</a:t>
            </a:r>
            <a:r>
              <a:rPr lang="en-US" altLang="zh-CN" sz="2000" dirty="0">
                <a:solidFill>
                  <a:schemeClr val="bg1"/>
                </a:solidFill>
                <a:latin typeface="黑体" pitchFamily="49" charset="-122"/>
                <a:ea typeface="黑体" pitchFamily="49" charset="-122"/>
              </a:rPr>
              <a:t>311</a:t>
            </a:r>
            <a:r>
              <a:rPr lang="zh-CN" altLang="zh-CN" sz="2000" dirty="0">
                <a:solidFill>
                  <a:schemeClr val="bg1"/>
                </a:solidFill>
                <a:latin typeface="黑体" pitchFamily="49" charset="-122"/>
                <a:ea typeface="黑体" pitchFamily="49" charset="-122"/>
              </a:rPr>
              <a:t>普通专科分专业学生数</a:t>
            </a:r>
            <a:endParaRPr lang="zh-CN" altLang="en-US" sz="2000" dirty="0">
              <a:solidFill>
                <a:schemeClr val="bg1"/>
              </a:solidFill>
              <a:latin typeface="黑体" pitchFamily="49" charset="-122"/>
              <a:ea typeface="黑体" pitchFamily="49" charset="-122"/>
            </a:endParaRPr>
          </a:p>
        </p:txBody>
      </p:sp>
      <p:graphicFrame>
        <p:nvGraphicFramePr>
          <p:cNvPr id="5" name="表格 4"/>
          <p:cNvGraphicFramePr>
            <a:graphicFrameLocks noGrp="1"/>
          </p:cNvGraphicFramePr>
          <p:nvPr/>
        </p:nvGraphicFramePr>
        <p:xfrm>
          <a:off x="395536" y="843558"/>
          <a:ext cx="8496944" cy="2378456"/>
        </p:xfrm>
        <a:graphic>
          <a:graphicData uri="http://schemas.openxmlformats.org/drawingml/2006/table">
            <a:tbl>
              <a:tblPr/>
              <a:tblGrid>
                <a:gridCol w="980396">
                  <a:extLst>
                    <a:ext uri="{9D8B030D-6E8A-4147-A177-3AD203B41FA5}">
                      <a16:colId xmlns:a16="http://schemas.microsoft.com/office/drawing/2014/main" val="20000"/>
                    </a:ext>
                  </a:extLst>
                </a:gridCol>
                <a:gridCol w="1054182">
                  <a:extLst>
                    <a:ext uri="{9D8B030D-6E8A-4147-A177-3AD203B41FA5}">
                      <a16:colId xmlns:a16="http://schemas.microsoft.com/office/drawing/2014/main" val="20001"/>
                    </a:ext>
                  </a:extLst>
                </a:gridCol>
                <a:gridCol w="983826">
                  <a:extLst>
                    <a:ext uri="{9D8B030D-6E8A-4147-A177-3AD203B41FA5}">
                      <a16:colId xmlns:a16="http://schemas.microsoft.com/office/drawing/2014/main" val="20002"/>
                    </a:ext>
                  </a:extLst>
                </a:gridCol>
                <a:gridCol w="323748">
                  <a:extLst>
                    <a:ext uri="{9D8B030D-6E8A-4147-A177-3AD203B41FA5}">
                      <a16:colId xmlns:a16="http://schemas.microsoft.com/office/drawing/2014/main" val="20003"/>
                    </a:ext>
                  </a:extLst>
                </a:gridCol>
                <a:gridCol w="404972">
                  <a:extLst>
                    <a:ext uri="{9D8B030D-6E8A-4147-A177-3AD203B41FA5}">
                      <a16:colId xmlns:a16="http://schemas.microsoft.com/office/drawing/2014/main" val="20004"/>
                    </a:ext>
                  </a:extLst>
                </a:gridCol>
                <a:gridCol w="404972">
                  <a:extLst>
                    <a:ext uri="{9D8B030D-6E8A-4147-A177-3AD203B41FA5}">
                      <a16:colId xmlns:a16="http://schemas.microsoft.com/office/drawing/2014/main" val="20005"/>
                    </a:ext>
                  </a:extLst>
                </a:gridCol>
                <a:gridCol w="485050">
                  <a:extLst>
                    <a:ext uri="{9D8B030D-6E8A-4147-A177-3AD203B41FA5}">
                      <a16:colId xmlns:a16="http://schemas.microsoft.com/office/drawing/2014/main" val="20006"/>
                    </a:ext>
                  </a:extLst>
                </a:gridCol>
                <a:gridCol w="485050">
                  <a:extLst>
                    <a:ext uri="{9D8B030D-6E8A-4147-A177-3AD203B41FA5}">
                      <a16:colId xmlns:a16="http://schemas.microsoft.com/office/drawing/2014/main" val="20007"/>
                    </a:ext>
                  </a:extLst>
                </a:gridCol>
                <a:gridCol w="485050">
                  <a:extLst>
                    <a:ext uri="{9D8B030D-6E8A-4147-A177-3AD203B41FA5}">
                      <a16:colId xmlns:a16="http://schemas.microsoft.com/office/drawing/2014/main" val="20008"/>
                    </a:ext>
                  </a:extLst>
                </a:gridCol>
                <a:gridCol w="485620">
                  <a:extLst>
                    <a:ext uri="{9D8B030D-6E8A-4147-A177-3AD203B41FA5}">
                      <a16:colId xmlns:a16="http://schemas.microsoft.com/office/drawing/2014/main" val="20009"/>
                    </a:ext>
                  </a:extLst>
                </a:gridCol>
                <a:gridCol w="485620">
                  <a:extLst>
                    <a:ext uri="{9D8B030D-6E8A-4147-A177-3AD203B41FA5}">
                      <a16:colId xmlns:a16="http://schemas.microsoft.com/office/drawing/2014/main" val="20010"/>
                    </a:ext>
                  </a:extLst>
                </a:gridCol>
                <a:gridCol w="485620">
                  <a:extLst>
                    <a:ext uri="{9D8B030D-6E8A-4147-A177-3AD203B41FA5}">
                      <a16:colId xmlns:a16="http://schemas.microsoft.com/office/drawing/2014/main" val="20011"/>
                    </a:ext>
                  </a:extLst>
                </a:gridCol>
                <a:gridCol w="485620">
                  <a:extLst>
                    <a:ext uri="{9D8B030D-6E8A-4147-A177-3AD203B41FA5}">
                      <a16:colId xmlns:a16="http://schemas.microsoft.com/office/drawing/2014/main" val="20012"/>
                    </a:ext>
                  </a:extLst>
                </a:gridCol>
                <a:gridCol w="485620">
                  <a:extLst>
                    <a:ext uri="{9D8B030D-6E8A-4147-A177-3AD203B41FA5}">
                      <a16:colId xmlns:a16="http://schemas.microsoft.com/office/drawing/2014/main" val="20013"/>
                    </a:ext>
                  </a:extLst>
                </a:gridCol>
                <a:gridCol w="461598">
                  <a:extLst>
                    <a:ext uri="{9D8B030D-6E8A-4147-A177-3AD203B41FA5}">
                      <a16:colId xmlns:a16="http://schemas.microsoft.com/office/drawing/2014/main" val="20014"/>
                    </a:ext>
                  </a:extLst>
                </a:gridCol>
              </a:tblGrid>
              <a:tr h="193400">
                <a:tc rowSpan="3">
                  <a:txBody>
                    <a:bodyPr/>
                    <a:lstStyle/>
                    <a:p>
                      <a:pPr algn="ctr">
                        <a:spcAft>
                          <a:spcPts val="0"/>
                        </a:spcAft>
                      </a:pPr>
                      <a:r>
                        <a:rPr lang="en-US" sz="800" u="heavy" kern="0" baseline="0" dirty="0">
                          <a:uFill>
                            <a:solidFill>
                              <a:srgbClr val="00B0F0"/>
                            </a:solidFill>
                          </a:uFill>
                          <a:latin typeface="宋体"/>
                          <a:ea typeface="宋体"/>
                          <a:cs typeface="宋体"/>
                        </a:rPr>
                        <a:t> </a:t>
                      </a:r>
                      <a:r>
                        <a:rPr lang="zh-CN" sz="800" u="heavy" kern="0" baseline="0" dirty="0">
                          <a:uFill>
                            <a:solidFill>
                              <a:srgbClr val="00B0F0"/>
                            </a:solidFill>
                          </a:uFill>
                          <a:latin typeface="Times New Roman"/>
                          <a:ea typeface="宋体"/>
                          <a:cs typeface="宋体"/>
                        </a:rPr>
                        <a:t>专业名称</a:t>
                      </a:r>
                      <a:endParaRPr lang="zh-CN" sz="900" u="heavy" kern="100" baseline="0" dirty="0">
                        <a:uFill>
                          <a:solidFill>
                            <a:srgbClr val="00B0F0"/>
                          </a:solidFill>
                        </a:uFill>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自主专业名称</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u="heavy" kern="0" baseline="0" dirty="0">
                          <a:uFill>
                            <a:solidFill>
                              <a:srgbClr val="00B0F0"/>
                            </a:solidFill>
                          </a:uFill>
                          <a:latin typeface="Times New Roman"/>
                          <a:ea typeface="宋体"/>
                          <a:cs typeface="宋体"/>
                        </a:rPr>
                        <a:t>专业代码</a:t>
                      </a:r>
                      <a:endParaRPr lang="zh-CN" sz="900" u="heavy" kern="100" baseline="0" dirty="0">
                        <a:uFill>
                          <a:solidFill>
                            <a:srgbClr val="00B0F0"/>
                          </a:solidFill>
                        </a:uFill>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u="none" kern="0" baseline="0" dirty="0">
                          <a:uFill>
                            <a:solidFill>
                              <a:srgbClr val="00B0F0"/>
                            </a:solidFill>
                          </a:uFill>
                          <a:latin typeface="Times New Roman"/>
                          <a:ea typeface="宋体"/>
                          <a:cs typeface="宋体"/>
                        </a:rPr>
                        <a:t>年制</a:t>
                      </a:r>
                      <a:endParaRPr lang="zh-CN" sz="900" u="none" kern="100" baseline="0" dirty="0">
                        <a:uFill>
                          <a:solidFill>
                            <a:srgbClr val="00B0F0"/>
                          </a:solidFill>
                        </a:uFill>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3">
                  <a:txBody>
                    <a:bodyPr/>
                    <a:lstStyle/>
                    <a:p>
                      <a:pPr algn="ctr">
                        <a:spcAft>
                          <a:spcPts val="0"/>
                        </a:spcAft>
                      </a:pPr>
                      <a:r>
                        <a:rPr lang="zh-CN" sz="800" kern="0" dirty="0">
                          <a:latin typeface="Times New Roman"/>
                          <a:ea typeface="宋体"/>
                          <a:cs typeface="宋体"/>
                        </a:rPr>
                        <a:t>毕业</a:t>
                      </a:r>
                      <a:endParaRPr lang="en-US" altLang="zh-CN" sz="800" kern="0" dirty="0">
                        <a:latin typeface="Times New Roman"/>
                        <a:ea typeface="宋体"/>
                        <a:cs typeface="宋体"/>
                      </a:endParaRPr>
                    </a:p>
                    <a:p>
                      <a:pPr algn="ctr">
                        <a:spcAft>
                          <a:spcPts val="0"/>
                        </a:spcAft>
                      </a:pPr>
                      <a:r>
                        <a:rPr lang="zh-CN" sz="800" kern="0" dirty="0">
                          <a:latin typeface="Times New Roman"/>
                          <a:ea typeface="宋体"/>
                          <a:cs typeface="宋体"/>
                        </a:rPr>
                        <a:t>生数</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4">
                  <a:txBody>
                    <a:bodyPr/>
                    <a:lstStyle/>
                    <a:p>
                      <a:pPr algn="ctr">
                        <a:spcAft>
                          <a:spcPts val="0"/>
                        </a:spcAft>
                      </a:pPr>
                      <a:r>
                        <a:rPr lang="zh-CN" sz="800" kern="0" dirty="0">
                          <a:latin typeface="Times New Roman"/>
                          <a:ea typeface="宋体"/>
                          <a:cs typeface="宋体"/>
                        </a:rPr>
                        <a:t>招生数</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a:spcAft>
                          <a:spcPts val="0"/>
                        </a:spcAft>
                      </a:pPr>
                      <a:r>
                        <a:rPr lang="zh-CN" sz="800" kern="0" dirty="0">
                          <a:latin typeface="Times New Roman"/>
                          <a:ea typeface="宋体"/>
                          <a:cs typeface="宋体"/>
                        </a:rPr>
                        <a:t>在校生数</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a:spcAft>
                          <a:spcPts val="0"/>
                        </a:spcAft>
                      </a:pPr>
                      <a:r>
                        <a:rPr lang="zh-CN" sz="800" kern="0">
                          <a:latin typeface="Times New Roman"/>
                          <a:ea typeface="宋体"/>
                          <a:cs typeface="宋体"/>
                        </a:rPr>
                        <a:t>预计毕业生数</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9340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a:spcAft>
                          <a:spcPts val="0"/>
                        </a:spcAft>
                      </a:pPr>
                      <a:r>
                        <a:rPr lang="zh-CN" sz="800" kern="0">
                          <a:latin typeface="Times New Roman"/>
                          <a:ea typeface="宋体"/>
                          <a:cs typeface="宋体"/>
                        </a:rPr>
                        <a:t>其中：</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800" kern="0">
                          <a:latin typeface="Times New Roman"/>
                          <a:ea typeface="宋体"/>
                          <a:cs typeface="宋体"/>
                        </a:rPr>
                        <a:t>合计</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一年级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二年级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三年级</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rowSpan="2">
                  <a:txBody>
                    <a:bodyPr/>
                    <a:lstStyle/>
                    <a:p>
                      <a:pPr algn="ctr">
                        <a:spcAft>
                          <a:spcPts val="0"/>
                        </a:spcAft>
                      </a:pPr>
                      <a:r>
                        <a:rPr lang="zh-CN" sz="800" kern="0">
                          <a:latin typeface="Times New Roman"/>
                          <a:ea typeface="宋体"/>
                          <a:cs typeface="宋体"/>
                        </a:rPr>
                        <a:t>四年级</a:t>
                      </a:r>
                      <a:r>
                        <a:rPr lang="zh-CN" sz="800" kern="100">
                          <a:latin typeface="Times New Roman"/>
                          <a:ea typeface="宋体"/>
                        </a:rPr>
                        <a:t>及以上</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extLst>
                  <a:ext uri="{0D108BD9-81ED-4DB2-BD59-A6C34878D82A}">
                    <a16:rowId xmlns:a16="http://schemas.microsoft.com/office/drawing/2014/main" val="10001"/>
                  </a:ext>
                </a:extLst>
              </a:tr>
              <a:tr h="25105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800" kern="0">
                          <a:latin typeface="Times New Roman"/>
                          <a:ea typeface="宋体"/>
                          <a:cs typeface="宋体"/>
                        </a:rPr>
                        <a:t>应届毕业生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春季招生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预科生转入</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193400">
                <a:tc>
                  <a:txBody>
                    <a:bodyPr/>
                    <a:lstStyle/>
                    <a:p>
                      <a:pPr algn="ctr">
                        <a:spcAft>
                          <a:spcPts val="0"/>
                        </a:spcAft>
                      </a:pPr>
                      <a:r>
                        <a:rPr lang="zh-CN" sz="800" kern="0">
                          <a:latin typeface="Times New Roman"/>
                          <a:ea typeface="宋体"/>
                          <a:cs typeface="宋体"/>
                        </a:rPr>
                        <a:t>甲</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乙</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丙</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丁</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4</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5</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6</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7</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8</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9</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11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93400">
                <a:tc>
                  <a:txBody>
                    <a:bodyPr/>
                    <a:lstStyle/>
                    <a:p>
                      <a:pPr algn="l">
                        <a:spcAft>
                          <a:spcPts val="0"/>
                        </a:spcAft>
                      </a:pPr>
                      <a:r>
                        <a:rPr lang="zh-CN" sz="800" b="1" kern="0">
                          <a:latin typeface="Times New Roman"/>
                          <a:ea typeface="宋体"/>
                          <a:cs typeface="宋体"/>
                        </a:rPr>
                        <a:t>普通专科生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zh-CN" sz="800" b="1" kern="0">
                          <a:latin typeface="Times New Roman"/>
                          <a:ea typeface="宋体"/>
                          <a:cs typeface="宋体"/>
                        </a:rPr>
                        <a:t>普通专科生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0" dirty="0">
                          <a:latin typeface="宋体"/>
                          <a:ea typeface="宋体"/>
                          <a:cs typeface="宋体"/>
                        </a:rPr>
                        <a:t>41100</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93400">
                <a:tc>
                  <a:txBody>
                    <a:bodyPr/>
                    <a:lstStyle/>
                    <a:p>
                      <a:pPr algn="l">
                        <a:spcAft>
                          <a:spcPts val="0"/>
                        </a:spcAft>
                      </a:pPr>
                      <a:r>
                        <a:rPr lang="en-US" sz="800" b="1" kern="0" dirty="0">
                          <a:latin typeface="宋体"/>
                          <a:ea typeface="宋体"/>
                          <a:cs typeface="宋体"/>
                        </a:rPr>
                        <a:t>   </a:t>
                      </a:r>
                      <a:r>
                        <a:rPr lang="zh-CN" sz="800" b="1" kern="0">
                          <a:latin typeface="Times New Roman"/>
                          <a:ea typeface="宋体"/>
                          <a:cs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l">
                        <a:spcAft>
                          <a:spcPts val="0"/>
                        </a:spcAft>
                      </a:pPr>
                      <a:r>
                        <a:rPr lang="en-US" sz="800" b="1" kern="0" dirty="0">
                          <a:latin typeface="宋体"/>
                          <a:ea typeface="宋体"/>
                          <a:cs typeface="宋体"/>
                        </a:rPr>
                        <a:t>   </a:t>
                      </a:r>
                      <a:r>
                        <a:rPr lang="zh-CN" sz="800" b="1" kern="0">
                          <a:latin typeface="Times New Roman"/>
                          <a:ea typeface="宋体"/>
                          <a:cs typeface="宋体"/>
                        </a:rPr>
                        <a:t>其中：女</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b="1" kern="0" dirty="0">
                          <a:latin typeface="宋体"/>
                          <a:ea typeface="宋体"/>
                          <a:cs typeface="宋体"/>
                        </a:rPr>
                        <a:t>411002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93400">
                <a:tc>
                  <a:txBody>
                    <a:bodyPr/>
                    <a:lstStyle/>
                    <a:p>
                      <a:pPr algn="just">
                        <a:spcAft>
                          <a:spcPts val="0"/>
                        </a:spcAft>
                      </a:pPr>
                      <a:r>
                        <a:rPr lang="zh-CN" sz="800" kern="0">
                          <a:latin typeface="Times New Roman"/>
                          <a:ea typeface="宋体"/>
                          <a:cs typeface="宋体"/>
                        </a:rPr>
                        <a:t>高中起点专科</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0">
                          <a:latin typeface="Times New Roman"/>
                          <a:ea typeface="宋体"/>
                          <a:cs typeface="宋体"/>
                        </a:rPr>
                        <a:t>高中起点专科</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41101</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93400">
                <a:tc>
                  <a:txBody>
                    <a:bodyPr/>
                    <a:lstStyle/>
                    <a:p>
                      <a:pPr indent="114300" algn="just">
                        <a:spcAft>
                          <a:spcPts val="0"/>
                        </a:spcAft>
                      </a:pPr>
                      <a:r>
                        <a:rPr lang="zh-CN" sz="800" kern="0">
                          <a:latin typeface="Times New Roman"/>
                          <a:ea typeface="宋体"/>
                          <a:cs typeface="宋体"/>
                        </a:rPr>
                        <a:t>茶艺</a:t>
                      </a:r>
                      <a:r>
                        <a:rPr lang="en-US" sz="800" kern="0" dirty="0">
                          <a:latin typeface="Times New Roman"/>
                          <a:ea typeface="宋体"/>
                          <a:cs typeface="宋体"/>
                        </a:rPr>
                        <a:t>……</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0">
                          <a:latin typeface="Times New Roman"/>
                          <a:ea typeface="宋体"/>
                          <a:cs typeface="宋体"/>
                        </a:rPr>
                        <a:t>茶艺</a:t>
                      </a:r>
                      <a:r>
                        <a:rPr lang="en-US" sz="800" kern="0" dirty="0">
                          <a:latin typeface="Times New Roman"/>
                          <a:ea typeface="宋体"/>
                          <a:cs typeface="宋体"/>
                        </a:rPr>
                        <a:t>……</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411015101120……</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b="1"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93400">
                <a:tc>
                  <a:txBody>
                    <a:bodyPr/>
                    <a:lstStyle/>
                    <a:p>
                      <a:pPr algn="just">
                        <a:spcAft>
                          <a:spcPts val="0"/>
                        </a:spcAft>
                      </a:pPr>
                      <a:r>
                        <a:rPr lang="zh-CN" sz="800" kern="0">
                          <a:latin typeface="Times New Roman"/>
                          <a:ea typeface="宋体"/>
                          <a:cs typeface="宋体"/>
                        </a:rPr>
                        <a:t>对口招收中职生</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0" dirty="0">
                          <a:latin typeface="Times New Roman"/>
                          <a:ea typeface="宋体"/>
                          <a:cs typeface="宋体"/>
                        </a:rPr>
                        <a:t>对口招收中职生</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93400">
                <a:tc>
                  <a:txBody>
                    <a:bodyPr/>
                    <a:lstStyle/>
                    <a:p>
                      <a:pPr indent="114300" algn="just">
                        <a:spcAft>
                          <a:spcPts val="0"/>
                        </a:spcAft>
                      </a:pPr>
                      <a:r>
                        <a:rPr lang="zh-CN" sz="800" kern="0">
                          <a:latin typeface="Times New Roman"/>
                          <a:ea typeface="宋体"/>
                          <a:cs typeface="宋体"/>
                        </a:rPr>
                        <a:t>茶艺</a:t>
                      </a:r>
                      <a:r>
                        <a:rPr lang="en-US" sz="800" kern="0" dirty="0">
                          <a:latin typeface="Times New Roman"/>
                          <a:ea typeface="宋体"/>
                          <a:cs typeface="宋体"/>
                        </a:rPr>
                        <a:t>……</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0">
                          <a:latin typeface="Times New Roman"/>
                          <a:ea typeface="宋体"/>
                          <a:cs typeface="宋体"/>
                        </a:rPr>
                        <a:t>茶艺</a:t>
                      </a:r>
                      <a:r>
                        <a:rPr lang="en-US" sz="800" kern="0" dirty="0">
                          <a:latin typeface="Times New Roman"/>
                          <a:ea typeface="宋体"/>
                          <a:cs typeface="宋体"/>
                        </a:rPr>
                        <a:t>……</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411025101120……</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93400">
                <a:tc>
                  <a:txBody>
                    <a:bodyPr/>
                    <a:lstStyle/>
                    <a:p>
                      <a:pPr algn="just">
                        <a:spcAft>
                          <a:spcPts val="0"/>
                        </a:spcAft>
                      </a:pPr>
                      <a:r>
                        <a:rPr lang="zh-CN" sz="800" kern="0">
                          <a:latin typeface="Times New Roman"/>
                          <a:ea typeface="宋体"/>
                          <a:cs typeface="宋体"/>
                        </a:rPr>
                        <a:t>五年制高职转入</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zh-CN" sz="800" kern="0">
                          <a:latin typeface="Times New Roman"/>
                          <a:ea typeface="宋体"/>
                          <a:cs typeface="宋体"/>
                        </a:rPr>
                        <a:t>五年制高职转入</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41103</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800" kern="0" dirty="0">
                        <a:latin typeface="宋体"/>
                        <a:ea typeface="宋体"/>
                        <a:cs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93400">
                <a:tc>
                  <a:txBody>
                    <a:bodyPr/>
                    <a:lstStyle/>
                    <a:p>
                      <a:pPr indent="114300" algn="just">
                        <a:spcAft>
                          <a:spcPts val="0"/>
                        </a:spcAft>
                      </a:pPr>
                      <a:r>
                        <a:rPr lang="zh-CN" sz="800" kern="0">
                          <a:latin typeface="Times New Roman"/>
                          <a:ea typeface="宋体"/>
                          <a:cs typeface="宋体"/>
                        </a:rPr>
                        <a:t>茶艺</a:t>
                      </a:r>
                      <a:r>
                        <a:rPr lang="en-US" sz="800" kern="0" dirty="0">
                          <a:latin typeface="Times New Roman"/>
                          <a:ea typeface="宋体"/>
                          <a:cs typeface="宋体"/>
                        </a:rPr>
                        <a:t>……</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indent="114300" algn="just">
                        <a:spcAft>
                          <a:spcPts val="0"/>
                        </a:spcAft>
                      </a:pPr>
                      <a:r>
                        <a:rPr lang="zh-CN" sz="800" kern="0" dirty="0">
                          <a:latin typeface="Times New Roman"/>
                          <a:ea typeface="宋体"/>
                          <a:cs typeface="宋体"/>
                        </a:rPr>
                        <a:t>茶艺</a:t>
                      </a:r>
                      <a:r>
                        <a:rPr lang="en-US" sz="800" kern="0" dirty="0">
                          <a:latin typeface="Times New Roman"/>
                          <a:ea typeface="宋体"/>
                          <a:cs typeface="宋体"/>
                        </a:rPr>
                        <a:t>……</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just">
                        <a:spcAft>
                          <a:spcPts val="0"/>
                        </a:spcAft>
                      </a:pPr>
                      <a:r>
                        <a:rPr lang="en-US" sz="800" kern="0" dirty="0">
                          <a:latin typeface="宋体"/>
                          <a:ea typeface="宋体"/>
                          <a:cs typeface="宋体"/>
                        </a:rPr>
                        <a:t>411035101120……</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en-US" sz="800" kern="0" dirty="0">
                          <a:latin typeface="宋体"/>
                          <a:ea typeface="宋体"/>
                          <a:cs typeface="宋体"/>
                        </a:rPr>
                        <a:t>2</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a:spcAft>
                          <a:spcPts val="0"/>
                        </a:spcAft>
                      </a:pPr>
                      <a:r>
                        <a:rPr lang="zh-CN" sz="800" kern="0">
                          <a:latin typeface="Times New Roman"/>
                          <a:ea typeface="宋体"/>
                          <a:cs typeface="宋体"/>
                        </a:rPr>
                        <a:t>　</a:t>
                      </a:r>
                      <a:endParaRPr lang="zh-CN" sz="900" kern="10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zh-CN" sz="800" kern="0" dirty="0">
                          <a:latin typeface="Times New Roman"/>
                          <a:ea typeface="宋体"/>
                          <a:cs typeface="宋体"/>
                        </a:rPr>
                        <a:t>　</a:t>
                      </a:r>
                      <a:endParaRPr lang="zh-CN" sz="900" kern="100" dirty="0">
                        <a:latin typeface="Times New Roman"/>
                        <a:ea typeface="宋体"/>
                      </a:endParaRPr>
                    </a:p>
                  </a:txBody>
                  <a:tcPr marL="44750" marR="447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bl>
          </a:graphicData>
        </a:graphic>
      </p:graphicFrame>
      <p:sp>
        <p:nvSpPr>
          <p:cNvPr id="24577" name="Rectangle 1"/>
          <p:cNvSpPr>
            <a:spLocks noChangeArrowheads="1"/>
          </p:cNvSpPr>
          <p:nvPr/>
        </p:nvSpPr>
        <p:spPr bwMode="auto">
          <a:xfrm>
            <a:off x="539552" y="555526"/>
            <a:ext cx="7847856" cy="27699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algn="l" defTabSz="914400" rtl="0" eaLnBrk="1" fontAlgn="base" latinLnBrk="0" hangingPunct="1">
              <a:lnSpc>
                <a:spcPct val="100000"/>
              </a:lnSpc>
              <a:spcBef>
                <a:spcPct val="0"/>
              </a:spcBef>
              <a:spcAft>
                <a:spcPct val="0"/>
              </a:spcAft>
              <a:buClrTx/>
              <a:buSzTx/>
              <a:buFontTx/>
              <a:buNone/>
              <a:tabLst>
                <a:tab pos="1152525" algn="l"/>
                <a:tab pos="1363663" algn="l"/>
                <a:tab pos="1820863" algn="l"/>
                <a:tab pos="2278063" algn="l"/>
                <a:tab pos="2735263" algn="l"/>
                <a:tab pos="3268663" algn="l"/>
                <a:tab pos="3725863" algn="l"/>
                <a:tab pos="4183063" algn="l"/>
                <a:tab pos="4640263" algn="l"/>
                <a:tab pos="5097463" algn="l"/>
                <a:tab pos="5575300" algn="l"/>
              </a:tabLst>
            </a:pPr>
            <a:r>
              <a:rPr kumimoji="0" 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（填表范例）高基</a:t>
            </a:r>
            <a:r>
              <a:rPr kumimoji="0" lang="en-US" altLang="zh-CN"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311</a:t>
            </a:r>
            <a:r>
              <a:rPr kumimoji="0" lang="zh-CN" altLang="en-US" sz="1200" b="1" i="0" u="none" strike="noStrike" cap="none" normalizeH="0" baseline="0" dirty="0">
                <a:ln>
                  <a:noFill/>
                </a:ln>
                <a:solidFill>
                  <a:schemeClr val="tx1"/>
                </a:solidFill>
                <a:effectLst/>
                <a:latin typeface="宋体" pitchFamily="2" charset="-122"/>
                <a:ea typeface="宋体" pitchFamily="2" charset="-122"/>
                <a:cs typeface="Times New Roman" pitchFamily="18" charset="0"/>
              </a:rPr>
              <a:t>普通专科分专业学生数                                                 单位：人</a:t>
            </a:r>
            <a:endParaRPr kumimoji="0" lang="zh-CN" altLang="en-US" sz="3200" b="0" i="0" u="none" strike="noStrike" cap="none" normalizeH="0" baseline="0" dirty="0">
              <a:ln>
                <a:noFill/>
              </a:ln>
              <a:solidFill>
                <a:schemeClr val="tx1"/>
              </a:solidFill>
              <a:effectLst/>
              <a:latin typeface="Arial" pitchFamily="34" charset="0"/>
              <a:ea typeface="宋体" pitchFamily="2" charset="-122"/>
              <a:cs typeface="宋体" pitchFamily="2" charset="-122"/>
            </a:endParaRPr>
          </a:p>
        </p:txBody>
      </p:sp>
      <p:sp>
        <p:nvSpPr>
          <p:cNvPr id="12" name="线形标注 1 11"/>
          <p:cNvSpPr/>
          <p:nvPr/>
        </p:nvSpPr>
        <p:spPr>
          <a:xfrm rot="5400000">
            <a:off x="1490980" y="2412410"/>
            <a:ext cx="1368152" cy="3415024"/>
          </a:xfrm>
          <a:prstGeom prst="borderCallout1">
            <a:avLst>
              <a:gd name="adj1" fmla="val 49583"/>
              <a:gd name="adj2" fmla="val -1751"/>
              <a:gd name="adj3" fmla="val 81667"/>
              <a:gd name="adj4" fmla="val -154787"/>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fontAlgn="base">
              <a:lnSpc>
                <a:spcPts val="1500"/>
              </a:lnSpc>
              <a:spcBef>
                <a:spcPct val="0"/>
              </a:spcBef>
              <a:spcAft>
                <a:spcPct val="0"/>
              </a:spcAft>
            </a:pPr>
            <a:r>
              <a:rPr lang="zh-CN" altLang="zh-CN" sz="1100" b="1" u="sng" dirty="0">
                <a:solidFill>
                  <a:srgbClr val="FF0000"/>
                </a:solidFill>
                <a:latin typeface="楷体" pitchFamily="49" charset="-122"/>
                <a:ea typeface="楷体" pitchFamily="49" charset="-122"/>
              </a:rPr>
              <a:t>高基</a:t>
            </a:r>
            <a:r>
              <a:rPr lang="en-US" altLang="zh-CN" sz="1100" b="1" u="sng" dirty="0">
                <a:solidFill>
                  <a:srgbClr val="FF0000"/>
                </a:solidFill>
                <a:latin typeface="楷体" pitchFamily="49" charset="-122"/>
                <a:ea typeface="楷体" pitchFamily="49" charset="-122"/>
              </a:rPr>
              <a:t>311</a:t>
            </a:r>
            <a:r>
              <a:rPr lang="zh-CN" altLang="zh-CN" sz="1100" b="1" u="sng" dirty="0">
                <a:solidFill>
                  <a:srgbClr val="FF0000"/>
                </a:solidFill>
                <a:latin typeface="楷体" pitchFamily="49" charset="-122"/>
                <a:ea typeface="楷体" pitchFamily="49" charset="-122"/>
              </a:rPr>
              <a:t>专业名称、专业代码栏填写各类小计及类别码顺序为：</a:t>
            </a:r>
            <a:r>
              <a:rPr lang="zh-CN" altLang="zh-CN" sz="1100" b="1" dirty="0">
                <a:solidFill>
                  <a:schemeClr val="tx1"/>
                </a:solidFill>
                <a:latin typeface="楷体" pitchFamily="49" charset="-122"/>
                <a:ea typeface="楷体" pitchFamily="49" charset="-122"/>
              </a:rPr>
              <a:t>专科（</a:t>
            </a:r>
            <a:r>
              <a:rPr lang="en-US" altLang="zh-CN" sz="1100" b="1" dirty="0">
                <a:solidFill>
                  <a:schemeClr val="tx1"/>
                </a:solidFill>
                <a:latin typeface="楷体" pitchFamily="49" charset="-122"/>
                <a:ea typeface="楷体" pitchFamily="49" charset="-122"/>
              </a:rPr>
              <a:t>41100</a:t>
            </a:r>
            <a:r>
              <a:rPr lang="zh-CN" altLang="zh-CN" sz="1100" b="1" dirty="0">
                <a:solidFill>
                  <a:schemeClr val="tx1"/>
                </a:solidFill>
                <a:latin typeface="楷体" pitchFamily="49" charset="-122"/>
                <a:ea typeface="楷体" pitchFamily="49" charset="-122"/>
              </a:rPr>
              <a:t>）、其中：女（</a:t>
            </a:r>
            <a:r>
              <a:rPr lang="en-US" altLang="zh-CN" sz="1100" b="1" dirty="0">
                <a:solidFill>
                  <a:schemeClr val="tx1"/>
                </a:solidFill>
                <a:latin typeface="楷体" pitchFamily="49" charset="-122"/>
                <a:ea typeface="楷体" pitchFamily="49" charset="-122"/>
              </a:rPr>
              <a:t>411002</a:t>
            </a:r>
            <a:r>
              <a:rPr lang="zh-CN" altLang="zh-CN" sz="1100" b="1" dirty="0">
                <a:solidFill>
                  <a:schemeClr val="tx1"/>
                </a:solidFill>
                <a:latin typeface="楷体" pitchFamily="49" charset="-122"/>
                <a:ea typeface="楷体" pitchFamily="49" charset="-122"/>
              </a:rPr>
              <a:t>）、高中起点专科（</a:t>
            </a:r>
            <a:r>
              <a:rPr lang="en-US" altLang="zh-CN" sz="1100" b="1" dirty="0">
                <a:solidFill>
                  <a:schemeClr val="tx1"/>
                </a:solidFill>
                <a:latin typeface="楷体" pitchFamily="49" charset="-122"/>
                <a:ea typeface="楷体" pitchFamily="49" charset="-122"/>
              </a:rPr>
              <a:t>41101</a:t>
            </a:r>
            <a:r>
              <a:rPr lang="zh-CN" altLang="zh-CN" sz="1100" b="1" dirty="0">
                <a:solidFill>
                  <a:schemeClr val="tx1"/>
                </a:solidFill>
                <a:latin typeface="楷体" pitchFamily="49" charset="-122"/>
                <a:ea typeface="楷体" pitchFamily="49" charset="-122"/>
              </a:rPr>
              <a:t>）、对口招收中职生（</a:t>
            </a:r>
            <a:r>
              <a:rPr lang="en-US" altLang="zh-CN" sz="1100" b="1" dirty="0">
                <a:solidFill>
                  <a:schemeClr val="tx1"/>
                </a:solidFill>
                <a:latin typeface="楷体" pitchFamily="49" charset="-122"/>
                <a:ea typeface="楷体" pitchFamily="49" charset="-122"/>
              </a:rPr>
              <a:t>41102</a:t>
            </a:r>
            <a:r>
              <a:rPr lang="zh-CN" altLang="zh-CN" sz="1100" b="1" dirty="0">
                <a:solidFill>
                  <a:schemeClr val="tx1"/>
                </a:solidFill>
                <a:latin typeface="楷体" pitchFamily="49" charset="-122"/>
                <a:ea typeface="楷体" pitchFamily="49" charset="-122"/>
              </a:rPr>
              <a:t>）、五年制高职转入（</a:t>
            </a:r>
            <a:r>
              <a:rPr lang="en-US" altLang="zh-CN" sz="1100" b="1" dirty="0">
                <a:solidFill>
                  <a:schemeClr val="tx1"/>
                </a:solidFill>
                <a:latin typeface="楷体" pitchFamily="49" charset="-122"/>
                <a:ea typeface="楷体" pitchFamily="49" charset="-122"/>
              </a:rPr>
              <a:t>41103</a:t>
            </a:r>
            <a:r>
              <a:rPr lang="zh-CN" altLang="zh-CN" sz="1100" b="1" dirty="0">
                <a:solidFill>
                  <a:schemeClr val="tx1"/>
                </a:solidFill>
                <a:latin typeface="楷体" pitchFamily="49" charset="-122"/>
                <a:ea typeface="楷体" pitchFamily="49" charset="-122"/>
              </a:rPr>
              <a:t>）；</a:t>
            </a:r>
            <a:endParaRPr lang="en-US" altLang="zh-CN" sz="1100" b="1" dirty="0">
              <a:solidFill>
                <a:schemeClr val="tx1"/>
              </a:solidFill>
              <a:latin typeface="楷体" pitchFamily="49" charset="-122"/>
              <a:ea typeface="楷体" pitchFamily="49" charset="-122"/>
            </a:endParaRPr>
          </a:p>
          <a:p>
            <a:pPr fontAlgn="base">
              <a:lnSpc>
                <a:spcPts val="1500"/>
              </a:lnSpc>
              <a:spcBef>
                <a:spcPct val="0"/>
              </a:spcBef>
              <a:spcAft>
                <a:spcPct val="0"/>
              </a:spcAft>
            </a:pPr>
            <a:r>
              <a:rPr lang="zh-CN" altLang="zh-CN" sz="1100" b="1" u="sng" dirty="0">
                <a:solidFill>
                  <a:srgbClr val="FF0000"/>
                </a:solidFill>
                <a:latin typeface="楷体" pitchFamily="49" charset="-122"/>
                <a:ea typeface="楷体" pitchFamily="49" charset="-122"/>
              </a:rPr>
              <a:t>各类小计的关系：</a:t>
            </a:r>
            <a:r>
              <a:rPr lang="zh-CN" altLang="zh-CN" sz="1100" b="1" dirty="0">
                <a:solidFill>
                  <a:schemeClr val="tx1"/>
                </a:solidFill>
                <a:latin typeface="楷体" pitchFamily="49" charset="-122"/>
                <a:ea typeface="楷体" pitchFamily="49" charset="-122"/>
              </a:rPr>
              <a:t>专科等于高中起点专科、对口招收中职生、五年制高职转入分专业学生数之和</a:t>
            </a:r>
            <a:r>
              <a:rPr lang="zh-CN" altLang="zh-CN" sz="1200" dirty="0">
                <a:solidFill>
                  <a:schemeClr val="tx1"/>
                </a:solidFill>
                <a:latin typeface="楷体" pitchFamily="49" charset="-122"/>
                <a:ea typeface="楷体" pitchFamily="49" charset="-122"/>
              </a:rPr>
              <a:t>。</a:t>
            </a:r>
            <a:endParaRPr lang="zh-CN" altLang="zh-CN" sz="1200" b="1" dirty="0">
              <a:solidFill>
                <a:schemeClr val="tx1"/>
              </a:solidFill>
              <a:latin typeface="楷体" pitchFamily="49" charset="-122"/>
              <a:ea typeface="楷体" pitchFamily="49" charset="-122"/>
              <a:cs typeface="宋体" pitchFamily="2" charset="-122"/>
            </a:endParaRPr>
          </a:p>
        </p:txBody>
      </p:sp>
      <p:sp>
        <p:nvSpPr>
          <p:cNvPr id="17" name="AutoShape 2"/>
          <p:cNvSpPr>
            <a:spLocks noChangeArrowheads="1"/>
          </p:cNvSpPr>
          <p:nvPr/>
        </p:nvSpPr>
        <p:spPr bwMode="auto">
          <a:xfrm flipH="1">
            <a:off x="3707904" y="411510"/>
            <a:ext cx="1728192" cy="360040"/>
          </a:xfrm>
          <a:prstGeom prst="wedgeRoundRectCallout">
            <a:avLst>
              <a:gd name="adj1" fmla="val 78755"/>
              <a:gd name="adj2" fmla="val 162975"/>
              <a:gd name="adj3" fmla="val 16667"/>
            </a:avLst>
          </a:prstGeom>
          <a:solidFill>
            <a:srgbClr val="FFFFCC"/>
          </a:solidFill>
          <a:ln w="28575">
            <a:solidFill>
              <a:srgbClr val="00B0F0"/>
            </a:solidFill>
            <a:miter lim="800000"/>
            <a:headEnd/>
            <a:tailEnd/>
          </a:ln>
        </p:spPr>
        <p:txBody>
          <a:bodyPr vert="horz" wrap="square" lIns="68580" tIns="34290" rIns="68580" bIns="34290" numCol="1" anchor="t" anchorCtr="0" compatLnSpc="1">
            <a:prstTxWarp prst="textNoShape">
              <a:avLst/>
            </a:prstTxWarp>
          </a:bodyPr>
          <a:lstStyle/>
          <a:p>
            <a:r>
              <a:rPr lang="zh-CN" altLang="zh-CN" sz="900" b="1" dirty="0"/>
              <a:t>非师范生在专业代码后加</a:t>
            </a:r>
            <a:r>
              <a:rPr lang="en-US" altLang="zh-CN" sz="900" b="1" dirty="0"/>
              <a:t>0</a:t>
            </a:r>
            <a:r>
              <a:rPr lang="zh-CN" altLang="zh-CN" sz="900" b="1" dirty="0"/>
              <a:t>，师范生在专业代码后加</a:t>
            </a:r>
            <a:r>
              <a:rPr lang="en-US" altLang="zh-CN" sz="900" b="1" dirty="0"/>
              <a:t>1</a:t>
            </a:r>
            <a:r>
              <a:rPr lang="zh-CN" altLang="zh-CN" sz="900" b="1" dirty="0"/>
              <a:t>。</a:t>
            </a:r>
          </a:p>
        </p:txBody>
      </p:sp>
      <p:sp>
        <p:nvSpPr>
          <p:cNvPr id="21" name="线形标注 1 20"/>
          <p:cNvSpPr/>
          <p:nvPr/>
        </p:nvSpPr>
        <p:spPr>
          <a:xfrm>
            <a:off x="4067944" y="3435846"/>
            <a:ext cx="4968552" cy="1440160"/>
          </a:xfrm>
          <a:prstGeom prst="borderCallout1">
            <a:avLst>
              <a:gd name="adj1" fmla="val 50858"/>
              <a:gd name="adj2" fmla="val -404"/>
              <a:gd name="adj3" fmla="val -152655"/>
              <a:gd name="adj4" fmla="val -10049"/>
            </a:avLst>
          </a:prstGeom>
          <a:solidFill>
            <a:srgbClr val="FFFFCC"/>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b="1" dirty="0">
                <a:solidFill>
                  <a:srgbClr val="FF0000"/>
                </a:solidFill>
              </a:rPr>
              <a:t> </a:t>
            </a:r>
            <a:r>
              <a:rPr lang="zh-CN" altLang="zh-CN" sz="1000" dirty="0">
                <a:solidFill>
                  <a:srgbClr val="FF0000"/>
                </a:solidFill>
                <a:latin typeface="楷体" pitchFamily="49" charset="-122"/>
                <a:ea typeface="楷体" pitchFamily="49" charset="-122"/>
              </a:rPr>
              <a:t>年制：</a:t>
            </a:r>
            <a:r>
              <a:rPr lang="zh-CN" altLang="zh-CN" sz="1000" dirty="0">
                <a:solidFill>
                  <a:schemeClr val="tx1"/>
                </a:solidFill>
                <a:latin typeface="楷体" pitchFamily="49" charset="-122"/>
                <a:ea typeface="楷体" pitchFamily="49" charset="-122"/>
              </a:rPr>
              <a:t>填写分专业学生数时必须填写年制，年制按整数填报。</a:t>
            </a:r>
            <a:endParaRPr lang="en-US" altLang="zh-CN" sz="1000" dirty="0">
              <a:solidFill>
                <a:schemeClr val="tx1"/>
              </a:solidFill>
              <a:latin typeface="楷体" pitchFamily="49" charset="-122"/>
              <a:ea typeface="楷体" pitchFamily="49" charset="-122"/>
            </a:endParaRPr>
          </a:p>
          <a:p>
            <a:r>
              <a:rPr lang="zh-CN" altLang="zh-CN" sz="1000" b="1" dirty="0">
                <a:solidFill>
                  <a:srgbClr val="FF0000"/>
                </a:solidFill>
                <a:latin typeface="楷体" pitchFamily="49" charset="-122"/>
                <a:ea typeface="楷体" pitchFamily="49" charset="-122"/>
              </a:rPr>
              <a:t>秋季（</a:t>
            </a:r>
            <a:r>
              <a:rPr lang="en-US" altLang="zh-CN" sz="1000" b="1" dirty="0">
                <a:solidFill>
                  <a:srgbClr val="FF0000"/>
                </a:solidFill>
                <a:latin typeface="楷体" pitchFamily="49" charset="-122"/>
                <a:ea typeface="楷体" pitchFamily="49" charset="-122"/>
              </a:rPr>
              <a:t>9</a:t>
            </a:r>
            <a:r>
              <a:rPr lang="zh-CN" altLang="zh-CN" sz="1000" b="1" dirty="0">
                <a:solidFill>
                  <a:srgbClr val="FF0000"/>
                </a:solidFill>
                <a:latin typeface="楷体" pitchFamily="49" charset="-122"/>
                <a:ea typeface="楷体" pitchFamily="49" charset="-122"/>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x+1</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；如：若填写秋季（</a:t>
            </a:r>
            <a:r>
              <a:rPr lang="en-US" altLang="zh-CN" sz="1000" dirty="0">
                <a:solidFill>
                  <a:schemeClr val="tx1"/>
                </a:solidFill>
                <a:latin typeface="楷体" pitchFamily="49" charset="-122"/>
                <a:ea typeface="楷体" pitchFamily="49" charset="-122"/>
              </a:rPr>
              <a:t>9</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”填报，第“三年级”的“在校学生数”计入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a:t>
            </a:r>
            <a:endParaRPr lang="en-US" altLang="zh-CN" sz="1000" dirty="0">
              <a:solidFill>
                <a:schemeClr val="tx1"/>
              </a:solidFill>
              <a:latin typeface="楷体" pitchFamily="49" charset="-122"/>
              <a:ea typeface="楷体" pitchFamily="49" charset="-122"/>
            </a:endParaRPr>
          </a:p>
          <a:p>
            <a:r>
              <a:rPr lang="zh-CN" altLang="zh-CN" sz="1000" b="1" dirty="0">
                <a:solidFill>
                  <a:srgbClr val="FF0000"/>
                </a:solidFill>
                <a:latin typeface="楷体" pitchFamily="49" charset="-122"/>
                <a:ea typeface="楷体" pitchFamily="49" charset="-122"/>
              </a:rPr>
              <a:t>春季（</a:t>
            </a:r>
            <a:r>
              <a:rPr lang="en-US" altLang="zh-CN" sz="1000" b="1" dirty="0">
                <a:solidFill>
                  <a:srgbClr val="FF0000"/>
                </a:solidFill>
                <a:latin typeface="楷体" pitchFamily="49" charset="-122"/>
                <a:ea typeface="楷体" pitchFamily="49" charset="-122"/>
              </a:rPr>
              <a:t>2</a:t>
            </a:r>
            <a:r>
              <a:rPr lang="zh-CN" altLang="zh-CN" sz="1000" b="1" dirty="0">
                <a:solidFill>
                  <a:srgbClr val="FF0000"/>
                </a:solidFill>
                <a:latin typeface="楷体" pitchFamily="49" charset="-122"/>
                <a:ea typeface="楷体" pitchFamily="49" charset="-122"/>
              </a:rPr>
              <a:t>、</a:t>
            </a:r>
            <a:r>
              <a:rPr lang="en-US" altLang="zh-CN" sz="1000" b="1" dirty="0">
                <a:solidFill>
                  <a:srgbClr val="FF0000"/>
                </a:solidFill>
                <a:latin typeface="楷体" pitchFamily="49" charset="-122"/>
                <a:ea typeface="楷体" pitchFamily="49" charset="-122"/>
              </a:rPr>
              <a:t>3</a:t>
            </a:r>
            <a:r>
              <a:rPr lang="zh-CN" altLang="zh-CN" sz="1000" b="1" dirty="0">
                <a:solidFill>
                  <a:srgbClr val="FF0000"/>
                </a:solidFill>
                <a:latin typeface="楷体" pitchFamily="49" charset="-122"/>
                <a:ea typeface="楷体" pitchFamily="49" charset="-122"/>
              </a:rPr>
              <a:t>月）入学的学生</a:t>
            </a:r>
            <a:r>
              <a:rPr lang="zh-CN" altLang="zh-CN" sz="1000" dirty="0">
                <a:solidFill>
                  <a:schemeClr val="tx1"/>
                </a:solidFill>
                <a:latin typeface="楷体" pitchFamily="49" charset="-122"/>
                <a:ea typeface="楷体" pitchFamily="49" charset="-122"/>
              </a:rPr>
              <a:t>，若修业年限为</a:t>
            </a:r>
            <a:r>
              <a:rPr lang="en-US" altLang="zh-CN" sz="1000" dirty="0">
                <a:solidFill>
                  <a:schemeClr val="tx1"/>
                </a:solidFill>
                <a:latin typeface="楷体" pitchFamily="49" charset="-122"/>
                <a:ea typeface="楷体" pitchFamily="49" charset="-122"/>
              </a:rPr>
              <a:t>x.5</a:t>
            </a:r>
            <a:r>
              <a:rPr lang="zh-CN" altLang="zh-CN" sz="1000" dirty="0">
                <a:solidFill>
                  <a:schemeClr val="tx1"/>
                </a:solidFill>
                <a:latin typeface="楷体" pitchFamily="49" charset="-122"/>
                <a:ea typeface="楷体" pitchFamily="49" charset="-122"/>
              </a:rPr>
              <a:t>年时，报表中按</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年的年制填报，第“</a:t>
            </a:r>
            <a:r>
              <a:rPr lang="en-US" altLang="zh-CN" sz="1000" dirty="0">
                <a:solidFill>
                  <a:schemeClr val="tx1"/>
                </a:solidFill>
                <a:latin typeface="楷体" pitchFamily="49" charset="-122"/>
                <a:ea typeface="楷体" pitchFamily="49" charset="-122"/>
              </a:rPr>
              <a:t>x</a:t>
            </a:r>
            <a:r>
              <a:rPr lang="zh-CN" altLang="zh-CN" sz="1000" dirty="0">
                <a:solidFill>
                  <a:schemeClr val="tx1"/>
                </a:solidFill>
                <a:latin typeface="楷体" pitchFamily="49" charset="-122"/>
                <a:ea typeface="楷体" pitchFamily="49" charset="-122"/>
              </a:rPr>
              <a:t>年级”的</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在校学生数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 如：若填写春季（</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a:t>
            </a:r>
            <a:r>
              <a:rPr lang="en-US" altLang="zh-CN" sz="1000" dirty="0">
                <a:solidFill>
                  <a:schemeClr val="tx1"/>
                </a:solidFill>
                <a:latin typeface="楷体" pitchFamily="49" charset="-122"/>
                <a:ea typeface="楷体" pitchFamily="49" charset="-122"/>
              </a:rPr>
              <a:t>3</a:t>
            </a:r>
            <a:r>
              <a:rPr lang="zh-CN" altLang="zh-CN" sz="1000" dirty="0">
                <a:solidFill>
                  <a:schemeClr val="tx1"/>
                </a:solidFill>
                <a:latin typeface="楷体" pitchFamily="49" charset="-122"/>
                <a:ea typeface="楷体" pitchFamily="49" charset="-122"/>
              </a:rPr>
              <a:t>月）入学修业年限为</a:t>
            </a:r>
            <a:r>
              <a:rPr lang="en-US" altLang="zh-CN" sz="1000" dirty="0">
                <a:solidFill>
                  <a:schemeClr val="tx1"/>
                </a:solidFill>
                <a:latin typeface="楷体" pitchFamily="49" charset="-122"/>
                <a:ea typeface="楷体" pitchFamily="49" charset="-122"/>
              </a:rPr>
              <a:t>2.5</a:t>
            </a:r>
            <a:r>
              <a:rPr lang="zh-CN" altLang="zh-CN" sz="1000" dirty="0">
                <a:solidFill>
                  <a:schemeClr val="tx1"/>
                </a:solidFill>
                <a:latin typeface="楷体" pitchFamily="49" charset="-122"/>
                <a:ea typeface="楷体" pitchFamily="49" charset="-122"/>
              </a:rPr>
              <a:t>年的学生时，年制按“</a:t>
            </a:r>
            <a:r>
              <a:rPr lang="en-US" altLang="zh-CN" sz="1000" dirty="0">
                <a:solidFill>
                  <a:schemeClr val="tx1"/>
                </a:solidFill>
                <a:latin typeface="楷体" pitchFamily="49" charset="-122"/>
                <a:ea typeface="楷体" pitchFamily="49" charset="-122"/>
              </a:rPr>
              <a:t>2</a:t>
            </a:r>
            <a:r>
              <a:rPr lang="zh-CN" altLang="zh-CN" sz="1000" dirty="0">
                <a:solidFill>
                  <a:schemeClr val="tx1"/>
                </a:solidFill>
                <a:latin typeface="楷体" pitchFamily="49" charset="-122"/>
                <a:ea typeface="楷体" pitchFamily="49" charset="-122"/>
              </a:rPr>
              <a:t>”填报，第“二年级”的“在校学生数”计入</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预计毕业生数</a:t>
            </a:r>
            <a:r>
              <a:rPr lang="en-US" altLang="zh-CN" sz="1000" dirty="0">
                <a:solidFill>
                  <a:schemeClr val="tx1"/>
                </a:solidFill>
                <a:latin typeface="楷体" pitchFamily="49" charset="-122"/>
                <a:ea typeface="楷体" pitchFamily="49" charset="-122"/>
              </a:rPr>
              <a:t>”</a:t>
            </a:r>
            <a:r>
              <a:rPr lang="zh-CN" altLang="zh-CN" sz="1000" dirty="0">
                <a:solidFill>
                  <a:schemeClr val="tx1"/>
                </a:solidFill>
                <a:latin typeface="楷体" pitchFamily="49" charset="-122"/>
                <a:ea typeface="楷体" pitchFamily="49" charset="-122"/>
              </a:rPr>
              <a:t>；专业相同年制不同应分别填报。</a:t>
            </a:r>
            <a:endParaRPr lang="zh-CN" altLang="en-US" sz="900" dirty="0">
              <a:solidFill>
                <a:schemeClr val="tx1"/>
              </a:solidFill>
              <a:latin typeface="楷体" pitchFamily="49" charset="-122"/>
              <a:ea typeface="楷体" pitchFamily="49" charset="-122"/>
            </a:endParaRPr>
          </a:p>
        </p:txBody>
      </p:sp>
      <p:sp>
        <p:nvSpPr>
          <p:cNvPr id="22" name="线形标注 1 21"/>
          <p:cNvSpPr/>
          <p:nvPr/>
        </p:nvSpPr>
        <p:spPr>
          <a:xfrm>
            <a:off x="4211960" y="2571750"/>
            <a:ext cx="4680520" cy="792088"/>
          </a:xfrm>
          <a:prstGeom prst="borderCallout1">
            <a:avLst>
              <a:gd name="adj1" fmla="val 48675"/>
              <a:gd name="adj2" fmla="val -265"/>
              <a:gd name="adj3" fmla="val -30176"/>
              <a:gd name="adj4" fmla="val -20639"/>
            </a:avLst>
          </a:prstGeom>
          <a:solidFill>
            <a:srgbClr val="FFFF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1050" dirty="0">
                <a:solidFill>
                  <a:schemeClr val="tx1"/>
                </a:solidFill>
                <a:latin typeface="楷体" pitchFamily="49" charset="-122"/>
                <a:ea typeface="楷体" pitchFamily="49" charset="-122"/>
              </a:rPr>
              <a:t>高中起点专科、对口招收中职生、五年制高职转入各类小计后填写分专业学生数，专业名称和专业代码按《普通高等学校高等职业教育专科（专业）目录（统计用）》填写，专业代码的填写方法前五位为小计类别码，中间六位为专业代码，后一位为是否是师范生。如：高中起点专科的茶艺专业非师范生的代码应填</a:t>
            </a:r>
            <a:r>
              <a:rPr lang="en-US" altLang="zh-CN" sz="1050" dirty="0">
                <a:solidFill>
                  <a:schemeClr val="tx1"/>
                </a:solidFill>
                <a:latin typeface="楷体" pitchFamily="49" charset="-122"/>
                <a:ea typeface="楷体" pitchFamily="49" charset="-122"/>
              </a:rPr>
              <a:t>411015101120</a:t>
            </a:r>
            <a:r>
              <a:rPr lang="zh-CN" altLang="zh-CN" sz="1050" dirty="0">
                <a:solidFill>
                  <a:schemeClr val="tx1"/>
                </a:solidFill>
                <a:latin typeface="楷体" pitchFamily="49" charset="-122"/>
                <a:ea typeface="楷体" pitchFamily="49" charset="-122"/>
              </a:rPr>
              <a:t>，师范生的代码应填</a:t>
            </a:r>
            <a:r>
              <a:rPr lang="en-US" altLang="zh-CN" sz="1050" dirty="0">
                <a:solidFill>
                  <a:schemeClr val="tx1"/>
                </a:solidFill>
                <a:latin typeface="楷体" pitchFamily="49" charset="-122"/>
                <a:ea typeface="楷体" pitchFamily="49" charset="-122"/>
              </a:rPr>
              <a:t>411015101121</a:t>
            </a:r>
            <a:r>
              <a:rPr lang="zh-CN" altLang="zh-CN" sz="1050" dirty="0">
                <a:solidFill>
                  <a:schemeClr val="tx1"/>
                </a:solidFill>
                <a:latin typeface="楷体" pitchFamily="49" charset="-122"/>
                <a:ea typeface="楷体" pitchFamily="49" charset="-122"/>
              </a:rPr>
              <a:t>。</a:t>
            </a:r>
            <a:endParaRPr lang="zh-CN" altLang="en-US" sz="900" dirty="0">
              <a:solidFill>
                <a:schemeClr val="tx1"/>
              </a:solidFill>
              <a:latin typeface="楷体" pitchFamily="49" charset="-122"/>
              <a:ea typeface="楷体" pitchFamily="49" charset="-122"/>
            </a:endParaRPr>
          </a:p>
        </p:txBody>
      </p:sp>
      <p:sp>
        <p:nvSpPr>
          <p:cNvPr id="23" name="线形标注 1 22"/>
          <p:cNvSpPr/>
          <p:nvPr/>
        </p:nvSpPr>
        <p:spPr>
          <a:xfrm>
            <a:off x="3995936" y="1635646"/>
            <a:ext cx="4968552" cy="864096"/>
          </a:xfrm>
          <a:prstGeom prst="borderCallout1">
            <a:avLst>
              <a:gd name="adj1" fmla="val 48675"/>
              <a:gd name="adj2" fmla="val -265"/>
              <a:gd name="adj3" fmla="val -41545"/>
              <a:gd name="adj4" fmla="val -35585"/>
            </a:avLst>
          </a:prstGeom>
          <a:solidFill>
            <a:srgbClr val="FFFFCC"/>
          </a:solidFill>
          <a:ln>
            <a:solidFill>
              <a:srgbClr val="398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sz="900" dirty="0">
                <a:solidFill>
                  <a:schemeClr val="tx1"/>
                </a:solidFill>
                <a:latin typeface="楷体" pitchFamily="49" charset="-122"/>
                <a:ea typeface="楷体" pitchFamily="49" charset="-122"/>
              </a:rPr>
              <a:t>按专业招生培养的学生，按《普通高等学校高等职业教育专科（专业）目录（统计用）》专业代码、专业名称填报；自主专业名称的专业，按其培养方案、培养方向、课程安排归类到专业目录中的专业代码，自主专业名称栏按实际专业名称填报。按专业类招生培养的学生，在未分具体专业年级时，按《普通高等学校高等职业教育专科（专业）目录（统计用）》专业大类中的专业类专业代码、专业类名称填报，即专业代码第</a:t>
            </a:r>
            <a:r>
              <a:rPr lang="en-US" altLang="zh-CN" sz="900" dirty="0">
                <a:solidFill>
                  <a:schemeClr val="tx1"/>
                </a:solidFill>
                <a:latin typeface="楷体" pitchFamily="49" charset="-122"/>
                <a:ea typeface="楷体" pitchFamily="49" charset="-122"/>
              </a:rPr>
              <a:t>5</a:t>
            </a:r>
            <a:r>
              <a:rPr lang="zh-CN" altLang="zh-CN" sz="900" dirty="0">
                <a:solidFill>
                  <a:schemeClr val="tx1"/>
                </a:solidFill>
                <a:latin typeface="楷体" pitchFamily="49" charset="-122"/>
                <a:ea typeface="楷体" pitchFamily="49" charset="-122"/>
              </a:rPr>
              <a:t>、</a:t>
            </a:r>
            <a:r>
              <a:rPr lang="en-US" altLang="zh-CN" sz="900" dirty="0">
                <a:solidFill>
                  <a:schemeClr val="tx1"/>
                </a:solidFill>
                <a:latin typeface="楷体" pitchFamily="49" charset="-122"/>
                <a:ea typeface="楷体" pitchFamily="49" charset="-122"/>
              </a:rPr>
              <a:t>6</a:t>
            </a:r>
            <a:r>
              <a:rPr lang="zh-CN" altLang="zh-CN" sz="900" dirty="0">
                <a:solidFill>
                  <a:schemeClr val="tx1"/>
                </a:solidFill>
                <a:latin typeface="楷体" pitchFamily="49" charset="-122"/>
                <a:ea typeface="楷体" pitchFamily="49" charset="-122"/>
              </a:rPr>
              <a:t>位填</a:t>
            </a:r>
            <a:r>
              <a:rPr lang="en-US" altLang="zh-CN" sz="900" dirty="0">
                <a:solidFill>
                  <a:schemeClr val="tx1"/>
                </a:solidFill>
                <a:latin typeface="楷体" pitchFamily="49" charset="-122"/>
                <a:ea typeface="楷体" pitchFamily="49" charset="-122"/>
              </a:rPr>
              <a:t>‘TP’</a:t>
            </a:r>
            <a:r>
              <a:rPr lang="zh-CN" altLang="zh-CN" sz="900" dirty="0">
                <a:solidFill>
                  <a:schemeClr val="tx1"/>
                </a:solidFill>
                <a:latin typeface="楷体" pitchFamily="49" charset="-122"/>
                <a:ea typeface="楷体" pitchFamily="49" charset="-122"/>
              </a:rPr>
              <a:t>。 如：当按农业技术类（</a:t>
            </a:r>
            <a:r>
              <a:rPr lang="en-US" altLang="zh-CN" sz="900" dirty="0">
                <a:solidFill>
                  <a:schemeClr val="tx1"/>
                </a:solidFill>
                <a:latin typeface="楷体" pitchFamily="49" charset="-122"/>
                <a:ea typeface="楷体" pitchFamily="49" charset="-122"/>
              </a:rPr>
              <a:t>510100</a:t>
            </a:r>
            <a:r>
              <a:rPr lang="zh-CN" altLang="zh-CN" sz="900" dirty="0">
                <a:solidFill>
                  <a:schemeClr val="tx1"/>
                </a:solidFill>
                <a:latin typeface="楷体" pitchFamily="49" charset="-122"/>
                <a:ea typeface="楷体" pitchFamily="49" charset="-122"/>
              </a:rPr>
              <a:t>）招生时，专业代码填报</a:t>
            </a:r>
            <a:r>
              <a:rPr lang="en-US" altLang="zh-CN" sz="900" dirty="0">
                <a:solidFill>
                  <a:schemeClr val="tx1"/>
                </a:solidFill>
                <a:latin typeface="楷体" pitchFamily="49" charset="-122"/>
                <a:ea typeface="楷体" pitchFamily="49" charset="-122"/>
              </a:rPr>
              <a:t>5101TP,</a:t>
            </a:r>
            <a:r>
              <a:rPr lang="zh-CN" altLang="zh-CN" sz="900" dirty="0">
                <a:solidFill>
                  <a:schemeClr val="tx1"/>
                </a:solidFill>
                <a:latin typeface="楷体" pitchFamily="49" charset="-122"/>
                <a:ea typeface="楷体" pitchFamily="49" charset="-122"/>
              </a:rPr>
              <a:t>自主专业名称为</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农业技术类专业</a:t>
            </a:r>
            <a:r>
              <a:rPr lang="en-US" altLang="zh-CN" sz="900" dirty="0">
                <a:solidFill>
                  <a:schemeClr val="tx1"/>
                </a:solidFill>
                <a:latin typeface="楷体" pitchFamily="49" charset="-122"/>
                <a:ea typeface="楷体" pitchFamily="49" charset="-122"/>
              </a:rPr>
              <a:t>”</a:t>
            </a:r>
            <a:r>
              <a:rPr lang="zh-CN" altLang="zh-CN" sz="900" dirty="0">
                <a:solidFill>
                  <a:schemeClr val="tx1"/>
                </a:solidFill>
                <a:latin typeface="楷体" pitchFamily="49" charset="-122"/>
                <a:ea typeface="楷体" pitchFamily="49" charset="-122"/>
              </a:rPr>
              <a:t>。</a:t>
            </a:r>
          </a:p>
        </p:txBody>
      </p:sp>
      <p:sp>
        <p:nvSpPr>
          <p:cNvPr id="24" name="圆角矩形 23"/>
          <p:cNvSpPr/>
          <p:nvPr/>
        </p:nvSpPr>
        <p:spPr>
          <a:xfrm>
            <a:off x="5508104" y="123478"/>
            <a:ext cx="3528392" cy="360040"/>
          </a:xfrm>
          <a:prstGeom prst="round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fontAlgn="base">
              <a:spcBef>
                <a:spcPct val="0"/>
              </a:spcBef>
              <a:spcAft>
                <a:spcPct val="0"/>
              </a:spcAft>
              <a:tabLst>
                <a:tab pos="685800" algn="l"/>
                <a:tab pos="1239838" algn="l"/>
                <a:tab pos="1744663" algn="l"/>
                <a:tab pos="2251075" algn="l"/>
                <a:tab pos="2717800" algn="l"/>
                <a:tab pos="3184525" algn="l"/>
                <a:tab pos="6667500" algn="l"/>
              </a:tabLst>
            </a:pPr>
            <a:r>
              <a:rPr kumimoji="0" lang="zh-CN" altLang="zh-CN" sz="1050" b="0" i="0" u="none" strike="noStrike" cap="none" normalizeH="0" baseline="0" dirty="0">
                <a:ln>
                  <a:noFill/>
                </a:ln>
                <a:solidFill>
                  <a:srgbClr val="FF0000"/>
                </a:solidFill>
                <a:effectLst/>
                <a:latin typeface="宋体" pitchFamily="2" charset="-122"/>
                <a:ea typeface="宋体" pitchFamily="2" charset="-122"/>
                <a:cs typeface="Times New Roman" pitchFamily="18" charset="0"/>
              </a:rPr>
              <a:t>《普通高等学校高等职业教育专科（专业）目录（统计用）》可以在</a:t>
            </a:r>
            <a:r>
              <a:rPr kumimoji="0" lang="zh-CN" altLang="zh-CN" sz="1050" b="0" i="0" u="none" strike="noStrike" cap="none" normalizeH="0" baseline="0" dirty="0">
                <a:ln>
                  <a:noFill/>
                </a:ln>
                <a:solidFill>
                  <a:srgbClr val="FF0000"/>
                </a:solidFill>
                <a:effectLst/>
                <a:latin typeface="Arial"/>
                <a:ea typeface="宋体" pitchFamily="2" charset="-122"/>
                <a:cs typeface="Times New Roman" pitchFamily="18" charset="0"/>
              </a:rPr>
              <a:t>“</a:t>
            </a:r>
            <a:r>
              <a:rPr kumimoji="0" lang="zh-CN" altLang="zh-CN" sz="1050" b="0" i="0" u="none" strike="noStrike" cap="none" normalizeH="0" baseline="0" dirty="0">
                <a:ln>
                  <a:noFill/>
                </a:ln>
                <a:solidFill>
                  <a:srgbClr val="FF0000"/>
                </a:solidFill>
                <a:effectLst/>
                <a:latin typeface="宋体" pitchFamily="2" charset="-122"/>
                <a:ea typeface="宋体" pitchFamily="2" charset="-122"/>
                <a:cs typeface="Times New Roman" pitchFamily="18" charset="0"/>
              </a:rPr>
              <a:t>中国教育统计网</a:t>
            </a:r>
            <a:r>
              <a:rPr kumimoji="0" lang="en-US" altLang="zh-CN" sz="1050" b="0" i="0" u="none" strike="noStrike" cap="none" normalizeH="0" baseline="0" dirty="0" err="1">
                <a:ln>
                  <a:noFill/>
                </a:ln>
                <a:solidFill>
                  <a:srgbClr val="FF0000"/>
                </a:solidFill>
                <a:effectLst/>
                <a:latin typeface="宋体" pitchFamily="2" charset="-122"/>
                <a:ea typeface="宋体" pitchFamily="2" charset="-122"/>
                <a:cs typeface="Times New Roman" pitchFamily="18" charset="0"/>
              </a:rPr>
              <a:t>www.stats.edu.cn</a:t>
            </a:r>
            <a:r>
              <a:rPr kumimoji="0" lang="en-US" altLang="zh-CN" sz="1050" b="0" i="0" u="none" strike="noStrike" cap="none" normalizeH="0" baseline="0" dirty="0">
                <a:ln>
                  <a:noFill/>
                </a:ln>
                <a:solidFill>
                  <a:srgbClr val="FF0000"/>
                </a:solidFill>
                <a:effectLst/>
                <a:latin typeface="Arial"/>
                <a:ea typeface="宋体" pitchFamily="2" charset="-122"/>
                <a:cs typeface="Times New Roman" pitchFamily="18" charset="0"/>
              </a:rPr>
              <a:t>”</a:t>
            </a:r>
            <a:r>
              <a:rPr kumimoji="0" lang="zh-CN" altLang="en-US" sz="1050" b="0" i="0" u="none" strike="noStrike" cap="none" normalizeH="0" baseline="0" dirty="0">
                <a:ln>
                  <a:noFill/>
                </a:ln>
                <a:solidFill>
                  <a:srgbClr val="FF0000"/>
                </a:solidFill>
                <a:effectLst/>
                <a:latin typeface="宋体" pitchFamily="2" charset="-122"/>
                <a:ea typeface="宋体" pitchFamily="2" charset="-122"/>
                <a:cs typeface="Times New Roman" pitchFamily="18" charset="0"/>
              </a:rPr>
              <a:t>查询。</a:t>
            </a:r>
            <a:endParaRPr kumimoji="0" lang="zh-CN" altLang="en-US" sz="2400" b="0" i="0" u="none" strike="noStrike" cap="none" normalizeH="0" baseline="0" dirty="0">
              <a:ln>
                <a:noFill/>
              </a:ln>
              <a:solidFill>
                <a:srgbClr val="FF0000"/>
              </a:solidFill>
              <a:effectLst/>
              <a:latin typeface="Arial" pitchFamily="34" charset="0"/>
              <a:ea typeface="宋体" pitchFamily="2" charset="-122"/>
              <a:cs typeface="宋体" pitchFamily="2" charset="-122"/>
            </a:endParaRPr>
          </a:p>
        </p:txBody>
      </p:sp>
    </p:spTree>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1882</TotalTime>
  <Words>24063</Words>
  <Application>Microsoft Office PowerPoint</Application>
  <PresentationFormat>全屏显示(16:9)</PresentationFormat>
  <Paragraphs>5468</Paragraphs>
  <Slides>53</Slides>
  <Notes>2</Notes>
  <HiddenSlides>0</HiddenSlides>
  <MMClips>0</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53</vt:i4>
      </vt:variant>
    </vt:vector>
  </HeadingPairs>
  <TitlesOfParts>
    <vt:vector size="63" baseType="lpstr">
      <vt:lpstr>等线</vt:lpstr>
      <vt:lpstr>方正小标宋简体</vt:lpstr>
      <vt:lpstr>黑体</vt:lpstr>
      <vt:lpstr>楷体</vt:lpstr>
      <vt:lpstr>楷体_GB2312</vt:lpstr>
      <vt:lpstr>宋体</vt:lpstr>
      <vt:lpstr>Arial</vt:lpstr>
      <vt:lpstr>Calibri</vt:lpstr>
      <vt:lpstr>Times New Roman</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2019年教育部核查常见问题</vt:lpstr>
      <vt:lpstr>谢谢大家！</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幻灯片 1</dc:title>
  <dc:creator>Administrator</dc:creator>
  <cp:lastModifiedBy>lcg</cp:lastModifiedBy>
  <cp:revision>240</cp:revision>
  <dcterms:created xsi:type="dcterms:W3CDTF">2019-09-21T09:13:58Z</dcterms:created>
  <dcterms:modified xsi:type="dcterms:W3CDTF">2020-09-27T13:58:06Z</dcterms:modified>
</cp:coreProperties>
</file>