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17" r:id="rId1"/>
  </p:sldMasterIdLst>
  <p:notesMasterIdLst>
    <p:notesMasterId r:id="rId66"/>
  </p:notesMasterIdLst>
  <p:handoutMasterIdLst>
    <p:handoutMasterId r:id="rId67"/>
  </p:handoutMasterIdLst>
  <p:sldIdLst>
    <p:sldId id="256" r:id="rId2"/>
    <p:sldId id="292" r:id="rId3"/>
    <p:sldId id="293" r:id="rId4"/>
    <p:sldId id="294" r:id="rId5"/>
    <p:sldId id="405" r:id="rId6"/>
    <p:sldId id="295" r:id="rId7"/>
    <p:sldId id="401" r:id="rId8"/>
    <p:sldId id="404" r:id="rId9"/>
    <p:sldId id="297" r:id="rId10"/>
    <p:sldId id="403" r:id="rId11"/>
    <p:sldId id="320" r:id="rId12"/>
    <p:sldId id="402" r:id="rId13"/>
    <p:sldId id="307" r:id="rId14"/>
    <p:sldId id="319" r:id="rId15"/>
    <p:sldId id="406" r:id="rId16"/>
    <p:sldId id="304" r:id="rId17"/>
    <p:sldId id="305" r:id="rId18"/>
    <p:sldId id="407" r:id="rId19"/>
    <p:sldId id="409" r:id="rId20"/>
    <p:sldId id="410" r:id="rId21"/>
    <p:sldId id="408" r:id="rId22"/>
    <p:sldId id="411" r:id="rId23"/>
    <p:sldId id="412" r:id="rId24"/>
    <p:sldId id="416" r:id="rId25"/>
    <p:sldId id="413" r:id="rId26"/>
    <p:sldId id="440" r:id="rId27"/>
    <p:sldId id="441" r:id="rId28"/>
    <p:sldId id="442" r:id="rId29"/>
    <p:sldId id="443" r:id="rId30"/>
    <p:sldId id="444" r:id="rId31"/>
    <p:sldId id="445" r:id="rId32"/>
    <p:sldId id="414" r:id="rId33"/>
    <p:sldId id="418" r:id="rId34"/>
    <p:sldId id="436" r:id="rId35"/>
    <p:sldId id="437" r:id="rId36"/>
    <p:sldId id="438" r:id="rId37"/>
    <p:sldId id="439" r:id="rId38"/>
    <p:sldId id="435" r:id="rId39"/>
    <p:sldId id="446" r:id="rId40"/>
    <p:sldId id="447" r:id="rId41"/>
    <p:sldId id="419" r:id="rId42"/>
    <p:sldId id="421" r:id="rId43"/>
    <p:sldId id="422" r:id="rId44"/>
    <p:sldId id="346" r:id="rId45"/>
    <p:sldId id="351" r:id="rId46"/>
    <p:sldId id="372" r:id="rId47"/>
    <p:sldId id="391" r:id="rId48"/>
    <p:sldId id="379" r:id="rId49"/>
    <p:sldId id="375" r:id="rId50"/>
    <p:sldId id="423" r:id="rId51"/>
    <p:sldId id="424" r:id="rId52"/>
    <p:sldId id="425" r:id="rId53"/>
    <p:sldId id="426" r:id="rId54"/>
    <p:sldId id="427" r:id="rId55"/>
    <p:sldId id="428" r:id="rId56"/>
    <p:sldId id="429" r:id="rId57"/>
    <p:sldId id="430" r:id="rId58"/>
    <p:sldId id="431" r:id="rId59"/>
    <p:sldId id="432" r:id="rId60"/>
    <p:sldId id="449" r:id="rId61"/>
    <p:sldId id="450" r:id="rId62"/>
    <p:sldId id="451" r:id="rId63"/>
    <p:sldId id="448" r:id="rId64"/>
    <p:sldId id="381" r:id="rId65"/>
  </p:sldIdLst>
  <p:sldSz cx="9144000" cy="6858000" type="screen4x3"/>
  <p:notesSz cx="9866313" cy="673576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14" autoAdjust="0"/>
    <p:restoredTop sz="94641" autoAdjust="0"/>
  </p:normalViewPr>
  <p:slideViewPr>
    <p:cSldViewPr>
      <p:cViewPr varScale="1">
        <p:scale>
          <a:sx n="108" d="100"/>
          <a:sy n="108" d="100"/>
        </p:scale>
        <p:origin x="173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4275403" cy="336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588627" y="0"/>
            <a:ext cx="4275403" cy="336788"/>
          </a:xfrm>
          <a:prstGeom prst="rect">
            <a:avLst/>
          </a:prstGeom>
        </p:spPr>
        <p:txBody>
          <a:bodyPr vert="horz" lIns="91440" tIns="45720" rIns="91440" bIns="45720" rtlCol="0"/>
          <a:lstStyle>
            <a:lvl1pPr algn="r">
              <a:defRPr sz="1200"/>
            </a:lvl1pPr>
          </a:lstStyle>
          <a:p>
            <a:fld id="{B5332E35-0F9F-449D-848B-1111100DE10D}" type="datetimeFigureOut">
              <a:rPr lang="zh-CN" altLang="en-US" smtClean="0"/>
              <a:pPr/>
              <a:t>2020/9/27</a:t>
            </a:fld>
            <a:endParaRPr lang="zh-CN" altLang="en-US"/>
          </a:p>
        </p:txBody>
      </p:sp>
      <p:sp>
        <p:nvSpPr>
          <p:cNvPr id="4" name="页脚占位符 3"/>
          <p:cNvSpPr>
            <a:spLocks noGrp="1"/>
          </p:cNvSpPr>
          <p:nvPr>
            <p:ph type="ftr" sz="quarter" idx="2"/>
          </p:nvPr>
        </p:nvSpPr>
        <p:spPr>
          <a:xfrm>
            <a:off x="1" y="6397806"/>
            <a:ext cx="4275403" cy="3367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588627" y="6397806"/>
            <a:ext cx="4275403" cy="336788"/>
          </a:xfrm>
          <a:prstGeom prst="rect">
            <a:avLst/>
          </a:prstGeom>
        </p:spPr>
        <p:txBody>
          <a:bodyPr vert="horz" lIns="91440" tIns="45720" rIns="91440" bIns="45720" rtlCol="0" anchor="b"/>
          <a:lstStyle>
            <a:lvl1pPr algn="r">
              <a:defRPr sz="1200"/>
            </a:lvl1pPr>
          </a:lstStyle>
          <a:p>
            <a:fld id="{22F15157-368B-4A5D-B575-9DBCFEB1736A}" type="slidenum">
              <a:rPr lang="zh-CN" altLang="en-US" smtClean="0"/>
              <a:pPr/>
              <a:t>‹#›</a:t>
            </a:fld>
            <a:endParaRPr lang="zh-CN" altLang="en-US"/>
          </a:p>
        </p:txBody>
      </p:sp>
    </p:spTree>
    <p:extLst>
      <p:ext uri="{BB962C8B-B14F-4D97-AF65-F5344CB8AC3E}">
        <p14:creationId xmlns:p14="http://schemas.microsoft.com/office/powerpoint/2010/main" val="289139444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4275403" cy="336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588627" y="0"/>
            <a:ext cx="4275403" cy="336788"/>
          </a:xfrm>
          <a:prstGeom prst="rect">
            <a:avLst/>
          </a:prstGeom>
        </p:spPr>
        <p:txBody>
          <a:bodyPr vert="horz" lIns="91440" tIns="45720" rIns="91440" bIns="45720" rtlCol="0"/>
          <a:lstStyle>
            <a:lvl1pPr algn="r">
              <a:defRPr sz="1200"/>
            </a:lvl1pPr>
          </a:lstStyle>
          <a:p>
            <a:fld id="{0DB94768-3B6C-4C1A-BEB6-CCA63C1E9C0E}" type="datetimeFigureOut">
              <a:rPr lang="zh-CN" altLang="en-US" smtClean="0"/>
              <a:pPr/>
              <a:t>2020/9/27</a:t>
            </a:fld>
            <a:endParaRPr lang="zh-CN" altLang="en-US"/>
          </a:p>
        </p:txBody>
      </p:sp>
      <p:sp>
        <p:nvSpPr>
          <p:cNvPr id="4" name="幻灯片图像占位符 3"/>
          <p:cNvSpPr>
            <a:spLocks noGrp="1" noRot="1" noChangeAspect="1"/>
          </p:cNvSpPr>
          <p:nvPr>
            <p:ph type="sldImg" idx="2"/>
          </p:nvPr>
        </p:nvSpPr>
        <p:spPr>
          <a:xfrm>
            <a:off x="3248025" y="504825"/>
            <a:ext cx="3370263" cy="25273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86632" y="3199488"/>
            <a:ext cx="7893050" cy="303109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1" y="6397806"/>
            <a:ext cx="4275403" cy="33678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588627" y="6397806"/>
            <a:ext cx="4275403" cy="336788"/>
          </a:xfrm>
          <a:prstGeom prst="rect">
            <a:avLst/>
          </a:prstGeom>
        </p:spPr>
        <p:txBody>
          <a:bodyPr vert="horz" lIns="91440" tIns="45720" rIns="91440" bIns="45720" rtlCol="0" anchor="b"/>
          <a:lstStyle>
            <a:lvl1pPr algn="r">
              <a:defRPr sz="1200"/>
            </a:lvl1pPr>
          </a:lstStyle>
          <a:p>
            <a:fld id="{F7CF240A-9F6F-4F63-8506-92B99AC33542}" type="slidenum">
              <a:rPr lang="zh-CN" altLang="en-US" smtClean="0"/>
              <a:pPr/>
              <a:t>‹#›</a:t>
            </a:fld>
            <a:endParaRPr lang="zh-CN" altLang="en-US"/>
          </a:p>
        </p:txBody>
      </p:sp>
    </p:spTree>
    <p:extLst>
      <p:ext uri="{BB962C8B-B14F-4D97-AF65-F5344CB8AC3E}">
        <p14:creationId xmlns:p14="http://schemas.microsoft.com/office/powerpoint/2010/main" val="103424381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7CF240A-9F6F-4F63-8506-92B99AC33542}" type="slidenum">
              <a:rPr lang="zh-CN" altLang="en-US" smtClean="0"/>
              <a:pPr/>
              <a:t>1</a:t>
            </a:fld>
            <a:endParaRPr lang="zh-CN" altLang="en-US"/>
          </a:p>
        </p:txBody>
      </p:sp>
    </p:spTree>
    <p:extLst>
      <p:ext uri="{BB962C8B-B14F-4D97-AF65-F5344CB8AC3E}">
        <p14:creationId xmlns:p14="http://schemas.microsoft.com/office/powerpoint/2010/main" val="2059615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7CF240A-9F6F-4F63-8506-92B99AC33542}" type="slidenum">
              <a:rPr lang="zh-CN" altLang="en-US" smtClean="0"/>
              <a:pPr/>
              <a:t>2</a:t>
            </a:fld>
            <a:endParaRPr lang="zh-CN" altLang="en-US"/>
          </a:p>
        </p:txBody>
      </p:sp>
    </p:spTree>
    <p:extLst>
      <p:ext uri="{BB962C8B-B14F-4D97-AF65-F5344CB8AC3E}">
        <p14:creationId xmlns:p14="http://schemas.microsoft.com/office/powerpoint/2010/main" val="1120000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7" name="Rectangle 16"/>
          <p:cNvSpPr/>
          <p:nvPr/>
        </p:nvSpPr>
        <p:spPr>
          <a:xfrm>
            <a:off x="0" y="2438400"/>
            <a:ext cx="9144000" cy="457200"/>
          </a:xfrm>
          <a:prstGeom prst="rect">
            <a:avLst/>
          </a:prstGeom>
          <a:solidFill>
            <a:schemeClr val="accent1">
              <a:shade val="75000"/>
            </a:schemeClr>
          </a:solidFill>
          <a:ln w="25400" cap="rnd" cmpd="sng" algn="ctr">
            <a:noFill/>
            <a:prstDash val="solid"/>
          </a:ln>
          <a:effectLst/>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31" name="Rectangle 30"/>
          <p:cNvSpPr/>
          <p:nvPr/>
        </p:nvSpPr>
        <p:spPr>
          <a:xfrm>
            <a:off x="0" y="914400"/>
            <a:ext cx="9144000" cy="1524000"/>
          </a:xfrm>
          <a:prstGeom prst="rect">
            <a:avLst/>
          </a:prstGeom>
          <a:solidFill>
            <a:srgbClr val="000000">
              <a:alpha val="89800"/>
            </a:srgbClr>
          </a:solidFill>
          <a:ln w="25400" cap="rnd" cmpd="sng" algn="ctr">
            <a:noFill/>
            <a:prstDash val="solid"/>
          </a:ln>
          <a:effectLst/>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10" name="Date Placeholder 9"/>
          <p:cNvSpPr>
            <a:spLocks noGrp="1"/>
          </p:cNvSpPr>
          <p:nvPr>
            <p:ph type="dt" sz="half" idx="10"/>
          </p:nvPr>
        </p:nvSpPr>
        <p:spPr/>
        <p:txBody>
          <a:bodyPr rtlCol="0"/>
          <a:lstStyle/>
          <a:p>
            <a:fld id="{5AC6D9B3-6D24-4CAE-9043-2DD048BED537}" type="datetime1">
              <a:rPr lang="zh-CN" altLang="en-US" smtClean="0"/>
              <a:pPr/>
              <a:t>2020/9/27</a:t>
            </a:fld>
            <a:endParaRPr lang="zh-CN" altLang="en-US"/>
          </a:p>
        </p:txBody>
      </p:sp>
      <p:sp>
        <p:nvSpPr>
          <p:cNvPr id="11" name="Slide Number Placeholder 10"/>
          <p:cNvSpPr>
            <a:spLocks noGrp="1"/>
          </p:cNvSpPr>
          <p:nvPr>
            <p:ph type="sldNum" sz="quarter" idx="11"/>
          </p:nvPr>
        </p:nvSpPr>
        <p:spPr/>
        <p:txBody>
          <a:bodyPr rtlCol="0"/>
          <a:lstStyle/>
          <a:p>
            <a:fld id="{8E19BBB7-8EFC-4C6D-9BE3-2EAABF4C4A32}" type="slidenum">
              <a:rPr lang="zh-CN" altLang="en-US" smtClean="0"/>
              <a:pPr/>
              <a:t>‹#›</a:t>
            </a:fld>
            <a:endParaRPr lang="zh-CN" altLang="en-US"/>
          </a:p>
        </p:txBody>
      </p:sp>
      <p:sp>
        <p:nvSpPr>
          <p:cNvPr id="12" name="Footer Placeholder 11"/>
          <p:cNvSpPr>
            <a:spLocks noGrp="1"/>
          </p:cNvSpPr>
          <p:nvPr>
            <p:ph type="ftr" sz="quarter" idx="12"/>
          </p:nvPr>
        </p:nvSpPr>
        <p:spPr/>
        <p:txBody>
          <a:bodyPr rtlCol="0"/>
          <a:lstStyle/>
          <a:p>
            <a:endParaRPr lang="zh-CN" altLang="en-US"/>
          </a:p>
        </p:txBody>
      </p:sp>
      <p:sp>
        <p:nvSpPr>
          <p:cNvPr id="9" name="Subtitle 8"/>
          <p:cNvSpPr>
            <a:spLocks noGrp="1"/>
          </p:cNvSpPr>
          <p:nvPr>
            <p:ph type="subTitle" idx="1"/>
          </p:nvPr>
        </p:nvSpPr>
        <p:spPr>
          <a:xfrm>
            <a:off x="457200" y="2476108"/>
            <a:ext cx="8305800" cy="381000"/>
          </a:xfrm>
        </p:spPr>
        <p:txBody>
          <a:bodyPr>
            <a:noAutofit/>
          </a:bodyPr>
          <a:lstStyle>
            <a:lvl1pPr marL="0" indent="0" algn="l">
              <a:buNone/>
              <a:defRPr sz="2000" spc="100" baseline="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单击此处编辑母版副标题样式</a:t>
            </a:r>
            <a:endParaRPr lang="en-US" dirty="0"/>
          </a:p>
        </p:txBody>
      </p:sp>
      <p:sp>
        <p:nvSpPr>
          <p:cNvPr id="28" name="Title 27"/>
          <p:cNvSpPr>
            <a:spLocks noGrp="1"/>
          </p:cNvSpPr>
          <p:nvPr>
            <p:ph type="ctrTitle"/>
          </p:nvPr>
        </p:nvSpPr>
        <p:spPr>
          <a:xfrm>
            <a:off x="457200" y="1066800"/>
            <a:ext cx="8305800" cy="1295400"/>
          </a:xfrm>
        </p:spPr>
        <p:txBody>
          <a:bodyPr anchor="ctr" anchorCtr="0">
            <a:noAutofit/>
          </a:bodyPr>
          <a:lstStyle>
            <a:lvl1pPr algn="l">
              <a:defRPr sz="4800" cap="all" spc="-100" baseline="0">
                <a:solidFill>
                  <a:srgbClr val="FFFFFF"/>
                </a:solidFill>
              </a:defRPr>
            </a:lvl1pPr>
          </a:lstStyle>
          <a:p>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516E2350-435F-4512-82C3-6F2A74EBC664}" type="datetime1">
              <a:rPr lang="zh-CN" altLang="en-US" smtClean="0"/>
              <a:pPr/>
              <a:t>2020/9/27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E19BBB7-8EFC-4C6D-9BE3-2EAABF4C4A3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99EABB59-868B-4D39-9530-0830C5429523}" type="datetime1">
              <a:rPr lang="zh-CN" altLang="en-US" smtClean="0"/>
              <a:pPr/>
              <a:t>2020/9/27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E19BBB7-8EFC-4C6D-9BE3-2EAABF4C4A3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Rectangle 7"/>
          <p:cNvSpPr/>
          <p:nvPr/>
        </p:nvSpPr>
        <p:spPr>
          <a:xfrm>
            <a:off x="0" y="1301926"/>
            <a:ext cx="9144000" cy="45720"/>
          </a:xfrm>
          <a:prstGeom prst="rect">
            <a:avLst/>
          </a:prstGeom>
          <a:solidFill>
            <a:schemeClr val="accent1"/>
          </a:solidFill>
          <a:ln w="25400" cap="rnd" cmpd="sng" algn="ctr">
            <a:noFill/>
            <a:prstDash val="solid"/>
          </a:ln>
          <a:effectLst/>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0" name="Date Placeholder 9"/>
          <p:cNvSpPr>
            <a:spLocks noGrp="1"/>
          </p:cNvSpPr>
          <p:nvPr>
            <p:ph type="dt" sz="half" idx="14"/>
          </p:nvPr>
        </p:nvSpPr>
        <p:spPr/>
        <p:txBody>
          <a:bodyPr rtlCol="0"/>
          <a:lstStyle/>
          <a:p>
            <a:fld id="{27E9D9B6-C476-4B12-9D5A-B7FDFE7C2280}" type="datetime1">
              <a:rPr lang="zh-CN" altLang="en-US" smtClean="0"/>
              <a:pPr/>
              <a:t>2020/9/27</a:t>
            </a:fld>
            <a:endParaRPr lang="zh-CN" altLang="en-US"/>
          </a:p>
        </p:txBody>
      </p:sp>
      <p:sp>
        <p:nvSpPr>
          <p:cNvPr id="11" name="Slide Number Placeholder 10"/>
          <p:cNvSpPr>
            <a:spLocks noGrp="1"/>
          </p:cNvSpPr>
          <p:nvPr>
            <p:ph type="sldNum" sz="quarter" idx="15"/>
          </p:nvPr>
        </p:nvSpPr>
        <p:spPr/>
        <p:txBody>
          <a:bodyPr rtlCol="0"/>
          <a:lstStyle/>
          <a:p>
            <a:fld id="{8E19BBB7-8EFC-4C6D-9BE3-2EAABF4C4A32}" type="slidenum">
              <a:rPr lang="zh-CN" altLang="en-US" smtClean="0"/>
              <a:pPr/>
              <a:t>‹#›</a:t>
            </a:fld>
            <a:endParaRPr lang="zh-CN" altLang="en-US"/>
          </a:p>
        </p:txBody>
      </p:sp>
      <p:sp>
        <p:nvSpPr>
          <p:cNvPr id="12" name="Footer Placeholder 11"/>
          <p:cNvSpPr>
            <a:spLocks noGrp="1"/>
          </p:cNvSpPr>
          <p:nvPr>
            <p:ph type="ftr" sz="quarter" idx="16"/>
          </p:nvPr>
        </p:nvSpPr>
        <p:spPr/>
        <p:txBody>
          <a:bodyPr rtlCol="0"/>
          <a:lstStyle/>
          <a:p>
            <a:endParaRPr lang="zh-CN" altLang="en-US"/>
          </a:p>
        </p:txBody>
      </p:sp>
      <p:sp>
        <p:nvSpPr>
          <p:cNvPr id="2" name="Title 1"/>
          <p:cNvSpPr>
            <a:spLocks noGrp="1"/>
          </p:cNvSpPr>
          <p:nvPr>
            <p:ph type="title"/>
          </p:nvPr>
        </p:nvSpPr>
        <p:spPr>
          <a:xfrm>
            <a:off x="457200" y="158926"/>
            <a:ext cx="8229600" cy="1143000"/>
          </a:xfrm>
        </p:spPr>
        <p:txBody>
          <a:bodyPr/>
          <a:lstStyle>
            <a:lvl1pPr>
              <a:defRPr>
                <a:solidFill>
                  <a:schemeClr val="tx2"/>
                </a:solidFill>
              </a:defRPr>
            </a:lvl1pPr>
          </a:lstStyle>
          <a:p>
            <a:r>
              <a:rPr lang="zh-CN" altLang="en-US"/>
              <a:t>单击此处编辑母版标题样式</a:t>
            </a:r>
            <a:endParaRPr lang="en-US" dirty="0"/>
          </a:p>
        </p:txBody>
      </p:sp>
      <p:sp>
        <p:nvSpPr>
          <p:cNvPr id="9" name="Content Placeholder 8"/>
          <p:cNvSpPr>
            <a:spLocks noGrp="1"/>
          </p:cNvSpPr>
          <p:nvPr>
            <p:ph sz="quarter" idx="1"/>
          </p:nvPr>
        </p:nvSpPr>
        <p:spPr>
          <a:xfrm>
            <a:off x="457200" y="1524000"/>
            <a:ext cx="8229600" cy="4572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6" name="Rectangle 25"/>
          <p:cNvSpPr/>
          <p:nvPr/>
        </p:nvSpPr>
        <p:spPr>
          <a:xfrm>
            <a:off x="0" y="4958864"/>
            <a:ext cx="9144000" cy="457200"/>
          </a:xfrm>
          <a:prstGeom prst="rect">
            <a:avLst/>
          </a:prstGeom>
          <a:solidFill>
            <a:schemeClr val="accent1">
              <a:shade val="75000"/>
            </a:schemeClr>
          </a:solidFill>
          <a:ln w="25400" cap="rnd" cmpd="sng" algn="ctr">
            <a:noFill/>
            <a:prstDash val="solid"/>
          </a:ln>
          <a:effectLst/>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7" name="Rectangle 26"/>
          <p:cNvSpPr/>
          <p:nvPr/>
        </p:nvSpPr>
        <p:spPr>
          <a:xfrm>
            <a:off x="0" y="3429000"/>
            <a:ext cx="9144000" cy="1527048"/>
          </a:xfrm>
          <a:prstGeom prst="rect">
            <a:avLst/>
          </a:prstGeom>
          <a:solidFill>
            <a:srgbClr val="000000"/>
          </a:solidFill>
          <a:ln w="25400" cap="rnd" cmpd="sng" algn="ctr">
            <a:noFill/>
            <a:prstDash val="solid"/>
          </a:ln>
          <a:effectLst/>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4" name="Date Placeholder 3"/>
          <p:cNvSpPr>
            <a:spLocks noGrp="1"/>
          </p:cNvSpPr>
          <p:nvPr>
            <p:ph type="dt" sz="half" idx="10"/>
          </p:nvPr>
        </p:nvSpPr>
        <p:spPr/>
        <p:txBody>
          <a:bodyPr/>
          <a:lstStyle/>
          <a:p>
            <a:fld id="{CC5BAB0B-AA7F-4084-BBE8-44F11B9CE548}" type="datetime1">
              <a:rPr lang="zh-CN" altLang="en-US" smtClean="0"/>
              <a:pPr/>
              <a:t>2020/9/27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E19BBB7-8EFC-4C6D-9BE3-2EAABF4C4A32}" type="slidenum">
              <a:rPr lang="zh-CN" altLang="en-US" smtClean="0"/>
              <a:pPr/>
              <a:t>‹#›</a:t>
            </a:fld>
            <a:endParaRPr lang="zh-CN" altLang="en-US"/>
          </a:p>
        </p:txBody>
      </p:sp>
      <p:sp>
        <p:nvSpPr>
          <p:cNvPr id="2" name="Title 1"/>
          <p:cNvSpPr>
            <a:spLocks noGrp="1"/>
          </p:cNvSpPr>
          <p:nvPr>
            <p:ph type="title"/>
          </p:nvPr>
        </p:nvSpPr>
        <p:spPr>
          <a:xfrm>
            <a:off x="685800" y="3505200"/>
            <a:ext cx="7924800" cy="1371600"/>
          </a:xfrm>
        </p:spPr>
        <p:txBody>
          <a:bodyPr>
            <a:noAutofit/>
          </a:bodyPr>
          <a:lstStyle>
            <a:lvl1pPr algn="l">
              <a:buNone/>
              <a:defRPr sz="4200" b="0" cap="all">
                <a:solidFill>
                  <a:srgbClr val="FFFFFF"/>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85800" y="4958864"/>
            <a:ext cx="7924800" cy="457200"/>
          </a:xfrm>
        </p:spPr>
        <p:txBody>
          <a:bodyPr anchor="ctr"/>
          <a:lstStyle>
            <a:lvl1pPr>
              <a:buNone/>
              <a:defRPr sz="2000" spc="100" baseline="0">
                <a:solidFill>
                  <a:srgbClr val="FFFFFF"/>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Rectangle 8"/>
          <p:cNvSpPr/>
          <p:nvPr/>
        </p:nvSpPr>
        <p:spPr>
          <a:xfrm>
            <a:off x="0" y="1301926"/>
            <a:ext cx="9144000" cy="45720"/>
          </a:xfrm>
          <a:prstGeom prst="rect">
            <a:avLst/>
          </a:prstGeom>
          <a:solidFill>
            <a:schemeClr val="accent1"/>
          </a:solidFill>
          <a:ln w="25400" cap="rnd" cmpd="sng" algn="ctr">
            <a:noFill/>
            <a:prstDash val="solid"/>
          </a:ln>
          <a:effectLst/>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5" name="Date Placeholder 4"/>
          <p:cNvSpPr>
            <a:spLocks noGrp="1"/>
          </p:cNvSpPr>
          <p:nvPr>
            <p:ph type="dt" sz="half" idx="10"/>
          </p:nvPr>
        </p:nvSpPr>
        <p:spPr/>
        <p:txBody>
          <a:bodyPr/>
          <a:lstStyle/>
          <a:p>
            <a:fld id="{D8A99B9D-63AE-4BFC-A05A-4267FAC66889}" type="datetime1">
              <a:rPr lang="zh-CN" altLang="en-US" smtClean="0"/>
              <a:pPr/>
              <a:t>2020/9/27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E19BBB7-8EFC-4C6D-9BE3-2EAABF4C4A32}" type="slidenum">
              <a:rPr lang="zh-CN" altLang="en-US" smtClean="0"/>
              <a:pPr/>
              <a:t>‹#›</a:t>
            </a:fld>
            <a:endParaRPr lang="zh-CN" altLang="en-US"/>
          </a:p>
        </p:txBody>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11" name="Content Placeholder 10"/>
          <p:cNvSpPr>
            <a:spLocks noGrp="1"/>
          </p:cNvSpPr>
          <p:nvPr>
            <p:ph sz="quarter" idx="1"/>
          </p:nvPr>
        </p:nvSpPr>
        <p:spPr>
          <a:xfrm>
            <a:off x="457200" y="1524000"/>
            <a:ext cx="4059936" cy="4572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2"/>
          </p:nvPr>
        </p:nvSpPr>
        <p:spPr>
          <a:xfrm>
            <a:off x="4648200" y="1524000"/>
            <a:ext cx="4059936" cy="4572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8E19BBB7-8EFC-4C6D-9BE3-2EAABF4C4A32}" type="slidenum">
              <a:rPr lang="zh-CN" altLang="en-US" smtClean="0"/>
              <a:pPr/>
              <a:t>‹#›</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7" name="Date Placeholder 6"/>
          <p:cNvSpPr>
            <a:spLocks noGrp="1"/>
          </p:cNvSpPr>
          <p:nvPr>
            <p:ph type="dt" sz="half" idx="10"/>
          </p:nvPr>
        </p:nvSpPr>
        <p:spPr/>
        <p:txBody>
          <a:bodyPr/>
          <a:lstStyle/>
          <a:p>
            <a:fld id="{BA44FCD4-6046-4C0B-85A9-2D9AEB75D43F}" type="datetime1">
              <a:rPr lang="zh-CN" altLang="en-US" smtClean="0"/>
              <a:pPr/>
              <a:t>2020/9/27</a:t>
            </a:fld>
            <a:endParaRPr lang="zh-CN" altLang="en-US"/>
          </a:p>
        </p:txBody>
      </p:sp>
      <p:sp>
        <p:nvSpPr>
          <p:cNvPr id="3" name="Text Placeholder 2"/>
          <p:cNvSpPr>
            <a:spLocks noGrp="1"/>
          </p:cNvSpPr>
          <p:nvPr>
            <p:ph type="body" idx="1"/>
          </p:nvPr>
        </p:nvSpPr>
        <p:spPr>
          <a:xfrm>
            <a:off x="457200" y="1371600"/>
            <a:ext cx="4040188" cy="838200"/>
          </a:xfrm>
          <a:solidFill>
            <a:schemeClr val="accent1">
              <a:alpha val="83000"/>
            </a:schemeClr>
          </a:solidFill>
          <a:ln w="25400" cap="rnd" cmpd="sng" algn="ctr">
            <a:noFill/>
            <a:prstDash val="solid"/>
          </a:ln>
          <a:effectLst/>
          <a:sp3d prstMaterial="flat"/>
        </p:spPr>
        <p:style>
          <a:lnRef idx="3">
            <a:schemeClr val="lt1"/>
          </a:lnRef>
          <a:fillRef idx="1">
            <a:schemeClr val="accent5"/>
          </a:fillRef>
          <a:effectRef idx="1">
            <a:schemeClr val="accent5"/>
          </a:effectRef>
          <a:fontRef idx="minor">
            <a:schemeClr val="lt1"/>
          </a:fontRef>
        </p:style>
        <p:txBody>
          <a:bodyPr lIns="182880" tIns="91440" bIns="91440" anchor="ctr">
            <a:noAutofit/>
          </a:bodyPr>
          <a:lstStyle>
            <a:lvl1pPr marL="0" indent="0" algn="l">
              <a:spcBef>
                <a:spcPts val="0"/>
              </a:spcBef>
              <a:buNone/>
              <a:defRPr sz="2400" b="0"/>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32" name="Content Placeholder 31"/>
          <p:cNvSpPr>
            <a:spLocks noGrp="1"/>
          </p:cNvSpPr>
          <p:nvPr>
            <p:ph sz="quarter" idx="2"/>
          </p:nvPr>
        </p:nvSpPr>
        <p:spPr>
          <a:xfrm>
            <a:off x="457200" y="2220558"/>
            <a:ext cx="4038600" cy="39136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34" name="Content Placeholder 33"/>
          <p:cNvSpPr>
            <a:spLocks noGrp="1"/>
          </p:cNvSpPr>
          <p:nvPr>
            <p:ph sz="quarter" idx="4"/>
          </p:nvPr>
        </p:nvSpPr>
        <p:spPr>
          <a:xfrm>
            <a:off x="4649788" y="2220558"/>
            <a:ext cx="4038600" cy="39136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lang="zh-CN" altLang="en-US"/>
              <a:t>单击此处编辑母版标题样式</a:t>
            </a:r>
            <a:endParaRPr lang="en-US" dirty="0"/>
          </a:p>
        </p:txBody>
      </p:sp>
      <p:sp>
        <p:nvSpPr>
          <p:cNvPr id="12" name="Text Placeholder 11"/>
          <p:cNvSpPr>
            <a:spLocks noGrp="1"/>
          </p:cNvSpPr>
          <p:nvPr>
            <p:ph type="body" idx="3"/>
          </p:nvPr>
        </p:nvSpPr>
        <p:spPr>
          <a:xfrm>
            <a:off x="4648200" y="1371600"/>
            <a:ext cx="4040188" cy="838200"/>
          </a:xfrm>
          <a:solidFill>
            <a:schemeClr val="accent2">
              <a:alpha val="83000"/>
            </a:schemeClr>
          </a:solidFill>
          <a:ln w="25400" cap="rnd" cmpd="sng" algn="ctr">
            <a:noFill/>
            <a:prstDash val="solid"/>
          </a:ln>
          <a:effectLst/>
          <a:sp3d prstMaterial="flat"/>
        </p:spPr>
        <p:style>
          <a:lnRef idx="3">
            <a:schemeClr val="lt1"/>
          </a:lnRef>
          <a:fillRef idx="1">
            <a:schemeClr val="accent5"/>
          </a:fillRef>
          <a:effectRef idx="1">
            <a:schemeClr val="accent5"/>
          </a:effectRef>
          <a:fontRef idx="minor">
            <a:schemeClr val="lt1"/>
          </a:fontRef>
        </p:style>
        <p:txBody>
          <a:bodyPr lIns="182880" tIns="91440" bIns="91440" anchor="ctr">
            <a:noAutofit/>
          </a:bodyPr>
          <a:lstStyle>
            <a:lvl1pPr marL="0" indent="0" algn="l">
              <a:spcBef>
                <a:spcPts val="0"/>
              </a:spcBef>
              <a:buNone/>
              <a:defRPr sz="2400" b="0"/>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Rectangle 7"/>
          <p:cNvSpPr/>
          <p:nvPr/>
        </p:nvSpPr>
        <p:spPr>
          <a:xfrm>
            <a:off x="0" y="1301926"/>
            <a:ext cx="9144000" cy="45720"/>
          </a:xfrm>
          <a:prstGeom prst="rect">
            <a:avLst/>
          </a:prstGeom>
          <a:solidFill>
            <a:schemeClr val="accent1"/>
          </a:solidFill>
          <a:ln w="25400" cap="rnd" cmpd="sng" algn="ctr">
            <a:noFill/>
            <a:prstDash val="solid"/>
          </a:ln>
          <a:effectLst/>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3" name="Date Placeholder 2"/>
          <p:cNvSpPr>
            <a:spLocks noGrp="1"/>
          </p:cNvSpPr>
          <p:nvPr>
            <p:ph type="dt" sz="half" idx="10"/>
          </p:nvPr>
        </p:nvSpPr>
        <p:spPr/>
        <p:txBody>
          <a:bodyPr/>
          <a:lstStyle/>
          <a:p>
            <a:fld id="{663CA0E6-533D-4146-A0F1-0F80FCE8C2A0}" type="datetime1">
              <a:rPr lang="zh-CN" altLang="en-US" smtClean="0"/>
              <a:pPr/>
              <a:t>2020/9/27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E19BBB7-8EFC-4C6D-9BE3-2EAABF4C4A32}" type="slidenum">
              <a:rPr lang="zh-CN" altLang="en-US" smtClean="0"/>
              <a:pPr/>
              <a:t>‹#›</a:t>
            </a:fld>
            <a:endParaRPr lang="zh-CN" altLang="en-US"/>
          </a:p>
        </p:txBody>
      </p:sp>
      <p:sp>
        <p:nvSpPr>
          <p:cNvPr id="2" name="Title 1"/>
          <p:cNvSpPr>
            <a:spLocks noGrp="1"/>
          </p:cNvSpPr>
          <p:nvPr>
            <p:ph type="title"/>
          </p:nvPr>
        </p:nvSpPr>
        <p:spPr/>
        <p:txBody>
          <a:bodyPr/>
          <a:lstStyle/>
          <a:p>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DE2605-86AE-48AE-96D6-09E7219B3620}" type="datetime1">
              <a:rPr lang="zh-CN" altLang="en-US" smtClean="0"/>
              <a:pPr/>
              <a:t>2020/9/27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E19BBB7-8EFC-4C6D-9BE3-2EAABF4C4A3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2590800" cy="6858000"/>
          </a:xfrm>
          <a:prstGeom prst="rect">
            <a:avLst/>
          </a:prstGeom>
          <a:solidFill>
            <a:schemeClr val="accent1"/>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17" name="Oval 16"/>
          <p:cNvSpPr/>
          <p:nvPr/>
        </p:nvSpPr>
        <p:spPr>
          <a:xfrm>
            <a:off x="1563892" y="4337173"/>
            <a:ext cx="1026908" cy="1026906"/>
          </a:xfrm>
          <a:prstGeom prst="ellipse">
            <a:avLst/>
          </a:prstGeom>
          <a:solidFill>
            <a:schemeClr val="accent1">
              <a:tint val="90000"/>
              <a:satMod val="2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18" name="Rectangle 17"/>
          <p:cNvSpPr/>
          <p:nvPr/>
        </p:nvSpPr>
        <p:spPr>
          <a:xfrm>
            <a:off x="0" y="381000"/>
            <a:ext cx="2133600" cy="2388889"/>
          </a:xfrm>
          <a:prstGeom prst="rect">
            <a:avLst/>
          </a:prstGeom>
          <a:solidFill>
            <a:schemeClr val="accent1">
              <a:tint val="90000"/>
              <a:satMod val="200000"/>
              <a:alpha val="7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9" name="Rectangle 18"/>
          <p:cNvSpPr/>
          <p:nvPr/>
        </p:nvSpPr>
        <p:spPr>
          <a:xfrm>
            <a:off x="1447800" y="0"/>
            <a:ext cx="1175303" cy="633656"/>
          </a:xfrm>
          <a:prstGeom prst="rect">
            <a:avLst/>
          </a:prstGeom>
          <a:solidFill>
            <a:schemeClr val="accent1">
              <a:tint val="60000"/>
              <a:alpha val="10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0" name="Oval 19"/>
          <p:cNvSpPr/>
          <p:nvPr/>
        </p:nvSpPr>
        <p:spPr>
          <a:xfrm>
            <a:off x="59403" y="0"/>
            <a:ext cx="2302797" cy="2378511"/>
          </a:xfrm>
          <a:prstGeom prst="ellipse">
            <a:avLst/>
          </a:prstGeom>
          <a:solidFill>
            <a:schemeClr val="accent1">
              <a:shade val="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buClr>
                <a:schemeClr val="accent2"/>
              </a:buClr>
              <a:buSzPct val="90000"/>
              <a:buFont typeface="Wingdings 2"/>
              <a:buChar char=""/>
            </a:pPr>
            <a:endParaRPr lang="en-US" dirty="0"/>
          </a:p>
        </p:txBody>
      </p:sp>
      <p:sp>
        <p:nvSpPr>
          <p:cNvPr id="21" name="Oval 20"/>
          <p:cNvSpPr/>
          <p:nvPr/>
        </p:nvSpPr>
        <p:spPr>
          <a:xfrm>
            <a:off x="0" y="3276600"/>
            <a:ext cx="891076" cy="886968"/>
          </a:xfrm>
          <a:prstGeom prst="ellipse">
            <a:avLst/>
          </a:prstGeom>
          <a:solidFill>
            <a:schemeClr val="tx2">
              <a:alpha val="95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2" name="Oval 21"/>
          <p:cNvSpPr/>
          <p:nvPr/>
        </p:nvSpPr>
        <p:spPr>
          <a:xfrm>
            <a:off x="793097" y="1721630"/>
            <a:ext cx="1402570" cy="1402570"/>
          </a:xfrm>
          <a:prstGeom prst="ellipse">
            <a:avLst/>
          </a:prstGeom>
          <a:solidFill>
            <a:schemeClr val="accent1">
              <a:tint val="90000"/>
              <a:satMod val="2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3" name="Oval 22"/>
          <p:cNvSpPr/>
          <p:nvPr/>
        </p:nvSpPr>
        <p:spPr>
          <a:xfrm>
            <a:off x="609600" y="4038600"/>
            <a:ext cx="1554480" cy="1554480"/>
          </a:xfrm>
          <a:prstGeom prst="ellipse">
            <a:avLst/>
          </a:prstGeom>
          <a:solidFill>
            <a:schemeClr val="tx2">
              <a:alpha val="6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buClr>
                <a:schemeClr val="accent2"/>
              </a:buClr>
              <a:buSzPct val="90000"/>
              <a:buFont typeface="Wingdings 2"/>
              <a:buChar char=""/>
            </a:pPr>
            <a:endParaRPr lang="en-US" dirty="0"/>
          </a:p>
        </p:txBody>
      </p:sp>
      <p:sp>
        <p:nvSpPr>
          <p:cNvPr id="26" name="Oval 25"/>
          <p:cNvSpPr/>
          <p:nvPr/>
        </p:nvSpPr>
        <p:spPr>
          <a:xfrm>
            <a:off x="152400" y="2362200"/>
            <a:ext cx="457200" cy="457200"/>
          </a:xfrm>
          <a:prstGeom prst="ellipse">
            <a:avLst/>
          </a:prstGeom>
          <a:solidFill>
            <a:schemeClr val="bg2">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4" name="Oval 23"/>
          <p:cNvSpPr/>
          <p:nvPr/>
        </p:nvSpPr>
        <p:spPr>
          <a:xfrm>
            <a:off x="1752600" y="381000"/>
            <a:ext cx="457200" cy="457200"/>
          </a:xfrm>
          <a:prstGeom prst="ellipse">
            <a:avLst/>
          </a:prstGeom>
          <a:solidFill>
            <a:schemeClr val="accent1">
              <a:shade val="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5" name="Oval 24"/>
          <p:cNvSpPr/>
          <p:nvPr/>
        </p:nvSpPr>
        <p:spPr>
          <a:xfrm>
            <a:off x="579120" y="2514600"/>
            <a:ext cx="2011680" cy="2011680"/>
          </a:xfrm>
          <a:prstGeom prst="ellipse">
            <a:avLst/>
          </a:prstGeom>
          <a:solidFill>
            <a:schemeClr val="bg2">
              <a:alpha val="8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30" name="Rectangle 29"/>
          <p:cNvSpPr/>
          <p:nvPr/>
        </p:nvSpPr>
        <p:spPr>
          <a:xfrm>
            <a:off x="0" y="5715000"/>
            <a:ext cx="1600200" cy="1143000"/>
          </a:xfrm>
          <a:prstGeom prst="rect">
            <a:avLst/>
          </a:prstGeom>
          <a:solidFill>
            <a:schemeClr val="accent1">
              <a:shade val="75000"/>
              <a:alpha val="10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7" name="Oval 26"/>
          <p:cNvSpPr/>
          <p:nvPr/>
        </p:nvSpPr>
        <p:spPr>
          <a:xfrm>
            <a:off x="1323393" y="5875179"/>
            <a:ext cx="731520" cy="731520"/>
          </a:xfrm>
          <a:prstGeom prst="ellipse">
            <a:avLst/>
          </a:prstGeom>
          <a:solidFill>
            <a:schemeClr val="bg2">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8" name="Oval 27"/>
          <p:cNvSpPr/>
          <p:nvPr/>
        </p:nvSpPr>
        <p:spPr>
          <a:xfrm>
            <a:off x="30970" y="5212570"/>
            <a:ext cx="1645430" cy="1645430"/>
          </a:xfrm>
          <a:prstGeom prst="ellipse">
            <a:avLst/>
          </a:prstGeom>
          <a:solidFill>
            <a:schemeClr val="accent1">
              <a:tint val="90000"/>
              <a:satMod val="2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5" name="Date Placeholder 4"/>
          <p:cNvSpPr>
            <a:spLocks noGrp="1"/>
          </p:cNvSpPr>
          <p:nvPr>
            <p:ph type="dt" sz="half" idx="10"/>
          </p:nvPr>
        </p:nvSpPr>
        <p:spPr/>
        <p:txBody>
          <a:bodyPr/>
          <a:lstStyle/>
          <a:p>
            <a:fld id="{A9F26275-C0E4-4B98-8186-EFEB2B2B0317}" type="datetime1">
              <a:rPr lang="zh-CN" altLang="en-US" smtClean="0"/>
              <a:pPr/>
              <a:t>2020/9/27</a:t>
            </a:fld>
            <a:endParaRPr lang="zh-CN" altLang="en-US"/>
          </a:p>
        </p:txBody>
      </p:sp>
      <p:sp>
        <p:nvSpPr>
          <p:cNvPr id="6" name="Footer Placeholder 5"/>
          <p:cNvSpPr>
            <a:spLocks noGrp="1"/>
          </p:cNvSpPr>
          <p:nvPr>
            <p:ph type="ftr" sz="quarter" idx="11"/>
          </p:nvPr>
        </p:nvSpPr>
        <p:spPr>
          <a:xfrm>
            <a:off x="2286000" y="6357144"/>
            <a:ext cx="3429000" cy="384048"/>
          </a:xfrm>
        </p:spPr>
        <p:txBody>
          <a:bodyPr/>
          <a:lstStyle/>
          <a:p>
            <a:endParaRPr lang="zh-CN" altLang="en-US"/>
          </a:p>
        </p:txBody>
      </p:sp>
      <p:sp>
        <p:nvSpPr>
          <p:cNvPr id="7" name="Slide Number Placeholder 6"/>
          <p:cNvSpPr>
            <a:spLocks noGrp="1"/>
          </p:cNvSpPr>
          <p:nvPr>
            <p:ph type="sldNum" sz="quarter" idx="12"/>
          </p:nvPr>
        </p:nvSpPr>
        <p:spPr>
          <a:xfrm>
            <a:off x="155448" y="6318504"/>
            <a:ext cx="1188720" cy="457200"/>
          </a:xfrm>
        </p:spPr>
        <p:txBody>
          <a:bodyPr/>
          <a:lstStyle>
            <a:lvl1pPr>
              <a:defRPr>
                <a:solidFill>
                  <a:srgbClr val="FFFFFF"/>
                </a:solidFill>
              </a:defRPr>
            </a:lvl1pPr>
          </a:lstStyle>
          <a:p>
            <a:fld id="{8E19BBB7-8EFC-4C6D-9BE3-2EAABF4C4A32}" type="slidenum">
              <a:rPr lang="zh-CN" altLang="en-US" smtClean="0"/>
              <a:pPr/>
              <a:t>‹#›</a:t>
            </a:fld>
            <a:endParaRPr lang="zh-CN" altLang="en-US"/>
          </a:p>
        </p:txBody>
      </p:sp>
      <p:sp>
        <p:nvSpPr>
          <p:cNvPr id="29" name="Content Placeholder 28"/>
          <p:cNvSpPr>
            <a:spLocks noGrp="1"/>
          </p:cNvSpPr>
          <p:nvPr>
            <p:ph sz="quarter" idx="1"/>
          </p:nvPr>
        </p:nvSpPr>
        <p:spPr>
          <a:xfrm>
            <a:off x="2743200" y="228600"/>
            <a:ext cx="6248400" cy="5867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3" name="Text Placeholder 2"/>
          <p:cNvSpPr>
            <a:spLocks noGrp="1"/>
          </p:cNvSpPr>
          <p:nvPr>
            <p:ph type="body" idx="2"/>
          </p:nvPr>
        </p:nvSpPr>
        <p:spPr>
          <a:xfrm>
            <a:off x="301752" y="1600200"/>
            <a:ext cx="2057400" cy="3733800"/>
          </a:xfrm>
        </p:spPr>
        <p:txBody>
          <a:bodyPr tIns="45720" bIns="45720" anchor="t" anchorCtr="0"/>
          <a:lstStyle>
            <a:lvl1pPr marL="0" indent="0">
              <a:lnSpc>
                <a:spcPts val="2400"/>
              </a:lnSpc>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31" name="Title 30"/>
          <p:cNvSpPr>
            <a:spLocks noGrp="1"/>
          </p:cNvSpPr>
          <p:nvPr>
            <p:ph type="title"/>
          </p:nvPr>
        </p:nvSpPr>
        <p:spPr>
          <a:xfrm>
            <a:off x="301752" y="384048"/>
            <a:ext cx="2057400" cy="1143000"/>
          </a:xfrm>
        </p:spPr>
        <p:txBody>
          <a:bodyPr lIns="91440" tIns="91440" anchor="b" anchorCtr="0"/>
          <a:lstStyle>
            <a:lvl1pPr algn="l">
              <a:buNone/>
              <a:defRPr sz="1800" b="1" spc="-50" baseline="0">
                <a:solidFill>
                  <a:srgbClr val="FFFFFF"/>
                </a:solidFill>
                <a:latin typeface="+mn-lt"/>
                <a:ea typeface="+mn-lt"/>
                <a:cs typeface="+mn-lt"/>
              </a:defRPr>
            </a:lvl1pPr>
          </a:lstStyle>
          <a:p>
            <a:r>
              <a:rPr lang="zh-CN" altLang="en-US"/>
              <a:t>单击此处编辑母版标题样式</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1">
        <a:schemeClr val="bg2"/>
      </p:bgRef>
    </p:bg>
    <p:spTree>
      <p:nvGrpSpPr>
        <p:cNvPr id="1" name=""/>
        <p:cNvGrpSpPr/>
        <p:nvPr/>
      </p:nvGrpSpPr>
      <p:grpSpPr>
        <a:xfrm>
          <a:off x="0" y="0"/>
          <a:ext cx="0" cy="0"/>
          <a:chOff x="0" y="0"/>
          <a:chExt cx="0" cy="0"/>
        </a:xfrm>
      </p:grpSpPr>
      <p:sp>
        <p:nvSpPr>
          <p:cNvPr id="25" name="Rectangle 24"/>
          <p:cNvSpPr/>
          <p:nvPr/>
        </p:nvSpPr>
        <p:spPr>
          <a:xfrm>
            <a:off x="0" y="0"/>
            <a:ext cx="2590800" cy="6858000"/>
          </a:xfrm>
          <a:prstGeom prst="rect">
            <a:avLst/>
          </a:prstGeom>
          <a:solidFill>
            <a:schemeClr val="accent1"/>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6" name="Oval 25"/>
          <p:cNvSpPr/>
          <p:nvPr/>
        </p:nvSpPr>
        <p:spPr>
          <a:xfrm>
            <a:off x="1563892" y="4337173"/>
            <a:ext cx="1026908" cy="1026906"/>
          </a:xfrm>
          <a:prstGeom prst="ellipse">
            <a:avLst/>
          </a:prstGeom>
          <a:solidFill>
            <a:schemeClr val="accent1">
              <a:tint val="90000"/>
              <a:satMod val="2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7" name="Rectangle 26"/>
          <p:cNvSpPr/>
          <p:nvPr/>
        </p:nvSpPr>
        <p:spPr>
          <a:xfrm>
            <a:off x="0" y="381000"/>
            <a:ext cx="2133600" cy="2388889"/>
          </a:xfrm>
          <a:prstGeom prst="rect">
            <a:avLst/>
          </a:prstGeom>
          <a:solidFill>
            <a:schemeClr val="accent1">
              <a:tint val="90000"/>
              <a:satMod val="200000"/>
              <a:alpha val="7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8" name="Rectangle 27"/>
          <p:cNvSpPr/>
          <p:nvPr/>
        </p:nvSpPr>
        <p:spPr>
          <a:xfrm>
            <a:off x="1447800" y="0"/>
            <a:ext cx="1175303" cy="633656"/>
          </a:xfrm>
          <a:prstGeom prst="rect">
            <a:avLst/>
          </a:prstGeom>
          <a:solidFill>
            <a:schemeClr val="accent1">
              <a:tint val="60000"/>
              <a:alpha val="10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9" name="Oval 28"/>
          <p:cNvSpPr/>
          <p:nvPr/>
        </p:nvSpPr>
        <p:spPr>
          <a:xfrm>
            <a:off x="59403" y="0"/>
            <a:ext cx="2302797" cy="2378511"/>
          </a:xfrm>
          <a:prstGeom prst="ellipse">
            <a:avLst/>
          </a:prstGeom>
          <a:solidFill>
            <a:schemeClr val="accent1">
              <a:shade val="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buClr>
                <a:schemeClr val="accent2"/>
              </a:buClr>
              <a:buSzPct val="90000"/>
              <a:buFont typeface="Wingdings 2"/>
              <a:buChar char=""/>
            </a:pPr>
            <a:endParaRPr lang="en-US" dirty="0"/>
          </a:p>
        </p:txBody>
      </p:sp>
      <p:sp>
        <p:nvSpPr>
          <p:cNvPr id="30" name="Oval 29"/>
          <p:cNvSpPr/>
          <p:nvPr/>
        </p:nvSpPr>
        <p:spPr>
          <a:xfrm>
            <a:off x="0" y="3276600"/>
            <a:ext cx="891076" cy="886968"/>
          </a:xfrm>
          <a:prstGeom prst="ellipse">
            <a:avLst/>
          </a:prstGeom>
          <a:solidFill>
            <a:schemeClr val="tx2">
              <a:alpha val="95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1" name="Oval 30"/>
          <p:cNvSpPr/>
          <p:nvPr/>
        </p:nvSpPr>
        <p:spPr>
          <a:xfrm>
            <a:off x="793097" y="1721630"/>
            <a:ext cx="1402570" cy="1402570"/>
          </a:xfrm>
          <a:prstGeom prst="ellipse">
            <a:avLst/>
          </a:prstGeom>
          <a:solidFill>
            <a:schemeClr val="accent1">
              <a:tint val="90000"/>
              <a:satMod val="2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2" name="Oval 31"/>
          <p:cNvSpPr/>
          <p:nvPr/>
        </p:nvSpPr>
        <p:spPr>
          <a:xfrm>
            <a:off x="609600" y="4038600"/>
            <a:ext cx="1554480" cy="1554480"/>
          </a:xfrm>
          <a:prstGeom prst="ellipse">
            <a:avLst/>
          </a:prstGeom>
          <a:solidFill>
            <a:schemeClr val="tx2">
              <a:alpha val="6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buClr>
                <a:schemeClr val="accent2"/>
              </a:buClr>
              <a:buSzPct val="90000"/>
              <a:buFont typeface="Wingdings 2"/>
              <a:buChar char=""/>
            </a:pPr>
            <a:endParaRPr lang="en-US" dirty="0"/>
          </a:p>
        </p:txBody>
      </p:sp>
      <p:sp>
        <p:nvSpPr>
          <p:cNvPr id="34" name="Oval 33"/>
          <p:cNvSpPr/>
          <p:nvPr/>
        </p:nvSpPr>
        <p:spPr>
          <a:xfrm>
            <a:off x="1752600" y="381000"/>
            <a:ext cx="457200" cy="457200"/>
          </a:xfrm>
          <a:prstGeom prst="ellipse">
            <a:avLst/>
          </a:prstGeom>
          <a:solidFill>
            <a:schemeClr val="accent1">
              <a:shade val="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35" name="Oval 34"/>
          <p:cNvSpPr/>
          <p:nvPr/>
        </p:nvSpPr>
        <p:spPr>
          <a:xfrm>
            <a:off x="579120" y="2514600"/>
            <a:ext cx="2011680" cy="2011680"/>
          </a:xfrm>
          <a:prstGeom prst="ellipse">
            <a:avLst/>
          </a:prstGeom>
          <a:solidFill>
            <a:schemeClr val="bg2">
              <a:alpha val="8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36" name="Rectangle 35"/>
          <p:cNvSpPr/>
          <p:nvPr/>
        </p:nvSpPr>
        <p:spPr>
          <a:xfrm>
            <a:off x="0" y="5715000"/>
            <a:ext cx="1600200" cy="1143000"/>
          </a:xfrm>
          <a:prstGeom prst="rect">
            <a:avLst/>
          </a:prstGeom>
          <a:solidFill>
            <a:schemeClr val="accent1">
              <a:shade val="75000"/>
              <a:alpha val="10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37" name="Oval 36"/>
          <p:cNvSpPr/>
          <p:nvPr/>
        </p:nvSpPr>
        <p:spPr>
          <a:xfrm>
            <a:off x="1323393" y="5875179"/>
            <a:ext cx="731520" cy="731520"/>
          </a:xfrm>
          <a:prstGeom prst="ellipse">
            <a:avLst/>
          </a:prstGeom>
          <a:solidFill>
            <a:schemeClr val="bg2">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38" name="Oval 37"/>
          <p:cNvSpPr/>
          <p:nvPr/>
        </p:nvSpPr>
        <p:spPr>
          <a:xfrm>
            <a:off x="30970" y="5212570"/>
            <a:ext cx="1645430" cy="1645430"/>
          </a:xfrm>
          <a:prstGeom prst="ellipse">
            <a:avLst/>
          </a:prstGeom>
          <a:solidFill>
            <a:schemeClr val="accent1">
              <a:tint val="90000"/>
              <a:satMod val="2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1" name="Oval 20"/>
          <p:cNvSpPr/>
          <p:nvPr/>
        </p:nvSpPr>
        <p:spPr>
          <a:xfrm>
            <a:off x="152400" y="2362200"/>
            <a:ext cx="457200" cy="457200"/>
          </a:xfrm>
          <a:prstGeom prst="ellipse">
            <a:avLst/>
          </a:prstGeom>
          <a:solidFill>
            <a:schemeClr val="bg2">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5" name="Date Placeholder 4"/>
          <p:cNvSpPr>
            <a:spLocks noGrp="1"/>
          </p:cNvSpPr>
          <p:nvPr>
            <p:ph type="dt" sz="half" idx="10"/>
          </p:nvPr>
        </p:nvSpPr>
        <p:spPr/>
        <p:txBody>
          <a:bodyPr/>
          <a:lstStyle/>
          <a:p>
            <a:fld id="{4712F4A4-A220-46F6-8A6A-6819759B9A6C}" type="datetime1">
              <a:rPr lang="zh-CN" altLang="en-US" smtClean="0"/>
              <a:pPr/>
              <a:t>2020/9/27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155448" y="6318504"/>
            <a:ext cx="1188720" cy="457200"/>
          </a:xfrm>
        </p:spPr>
        <p:txBody>
          <a:bodyPr/>
          <a:lstStyle>
            <a:lvl1pPr>
              <a:defRPr>
                <a:solidFill>
                  <a:srgbClr val="FFFFFF"/>
                </a:solidFill>
              </a:defRPr>
            </a:lvl1pPr>
          </a:lstStyle>
          <a:p>
            <a:fld id="{8E19BBB7-8EFC-4C6D-9BE3-2EAABF4C4A32}" type="slidenum">
              <a:rPr lang="zh-CN" altLang="en-US" smtClean="0"/>
              <a:pPr/>
              <a:t>‹#›</a:t>
            </a:fld>
            <a:endParaRPr lang="zh-CN" altLang="en-US"/>
          </a:p>
        </p:txBody>
      </p:sp>
      <p:sp>
        <p:nvSpPr>
          <p:cNvPr id="2" name="Title 1"/>
          <p:cNvSpPr>
            <a:spLocks noGrp="1"/>
          </p:cNvSpPr>
          <p:nvPr>
            <p:ph type="title"/>
          </p:nvPr>
        </p:nvSpPr>
        <p:spPr>
          <a:xfrm>
            <a:off x="304800" y="381000"/>
            <a:ext cx="2057400" cy="1143000"/>
          </a:xfrm>
        </p:spPr>
        <p:txBody>
          <a:bodyPr lIns="91440" tIns="91440" anchor="b" anchorCtr="0"/>
          <a:lstStyle>
            <a:lvl1pPr algn="l">
              <a:buNone/>
              <a:defRPr sz="1800" b="1" spc="-50" baseline="0">
                <a:solidFill>
                  <a:srgbClr val="FFFFFF"/>
                </a:solidFill>
                <a:latin typeface="+mn-lt"/>
                <a:ea typeface="+mn-lt"/>
                <a:cs typeface="+mn-lt"/>
              </a:defRPr>
            </a:lvl1pPr>
          </a:lstStyle>
          <a:p>
            <a:r>
              <a:rPr lang="zh-CN" altLang="en-US"/>
              <a:t>单击此处编辑母版标题样式</a:t>
            </a:r>
            <a:endParaRPr lang="en-US" dirty="0"/>
          </a:p>
        </p:txBody>
      </p:sp>
      <p:sp>
        <p:nvSpPr>
          <p:cNvPr id="3" name="Picture Placeholder 2"/>
          <p:cNvSpPr>
            <a:spLocks noGrp="1"/>
          </p:cNvSpPr>
          <p:nvPr>
            <p:ph type="pic" idx="1"/>
          </p:nvPr>
        </p:nvSpPr>
        <p:spPr>
          <a:xfrm>
            <a:off x="2590800" y="0"/>
            <a:ext cx="6553200" cy="5943600"/>
          </a:xfrm>
          <a:solidFill>
            <a:schemeClr val="bg2"/>
          </a:solidFill>
        </p:spPr>
        <p:txBody>
          <a:bodyPr/>
          <a:lstStyle>
            <a:lvl1pPr>
              <a:buNone/>
              <a:defRPr sz="3200"/>
            </a:lvl1pPr>
          </a:lstStyle>
          <a:p>
            <a:r>
              <a:rPr lang="zh-CN" altLang="en-US"/>
              <a:t>单击图标添加图片</a:t>
            </a:r>
            <a:endParaRPr lang="en-US" dirty="0"/>
          </a:p>
        </p:txBody>
      </p:sp>
      <p:sp>
        <p:nvSpPr>
          <p:cNvPr id="4" name="Text Placeholder 3"/>
          <p:cNvSpPr>
            <a:spLocks noGrp="1"/>
          </p:cNvSpPr>
          <p:nvPr>
            <p:ph type="body" sz="half" idx="2"/>
          </p:nvPr>
        </p:nvSpPr>
        <p:spPr>
          <a:xfrm>
            <a:off x="304800" y="1600200"/>
            <a:ext cx="2057400" cy="4267200"/>
          </a:xfrm>
        </p:spPr>
        <p:txBody>
          <a:bodyPr anchor="t" anchorCtr="0"/>
          <a:lstStyle>
            <a:lvl1pPr marL="0" indent="0">
              <a:lnSpc>
                <a:spcPts val="2400"/>
              </a:lnSpc>
              <a:spcAft>
                <a:spcPts val="1000"/>
              </a:spcAft>
              <a:buFontTx/>
              <a:buNone/>
              <a:defRPr sz="1600" b="0">
                <a:solidFill>
                  <a:srgbClr val="FFFFFF"/>
                </a:solidFill>
              </a:defRPr>
            </a:lvl1pPr>
            <a:lvl2pPr>
              <a:defRPr sz="1200"/>
            </a:lvl2pPr>
            <a:lvl3pPr>
              <a:defRPr sz="1000"/>
            </a:lvl3pPr>
            <a:lvl4pPr>
              <a:defRPr sz="900"/>
            </a:lvl4pPr>
            <a:lvl5pPr>
              <a:defRPr sz="900"/>
            </a:lvl5pPr>
          </a:lstStyle>
          <a:p>
            <a:pPr lvl="0"/>
            <a:r>
              <a:rPr lang="zh-CN" altLang="en-US"/>
              <a:t>单击此处编辑母版文本样式</a:t>
            </a: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8" name="Rectangle 7"/>
          <p:cNvSpPr/>
          <p:nvPr/>
        </p:nvSpPr>
        <p:spPr>
          <a:xfrm>
            <a:off x="914400" y="2292526"/>
            <a:ext cx="2743200" cy="2127074"/>
          </a:xfrm>
          <a:prstGeom prst="rect">
            <a:avLst/>
          </a:prstGeom>
          <a:solidFill>
            <a:schemeClr val="accent1">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1" name="Oval 10"/>
          <p:cNvSpPr/>
          <p:nvPr/>
        </p:nvSpPr>
        <p:spPr>
          <a:xfrm>
            <a:off x="2977827" y="5072066"/>
            <a:ext cx="1758141" cy="1739481"/>
          </a:xfrm>
          <a:prstGeom prst="ellipse">
            <a:avLst/>
          </a:prstGeom>
          <a:solidFill>
            <a:schemeClr val="accent1">
              <a:tint val="90000"/>
              <a:shade val="45000"/>
              <a:satMod val="200000"/>
              <a:alpha val="13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3" name="Rectangle 12"/>
          <p:cNvSpPr/>
          <p:nvPr/>
        </p:nvSpPr>
        <p:spPr>
          <a:xfrm>
            <a:off x="5257800" y="0"/>
            <a:ext cx="3886200" cy="3048000"/>
          </a:xfrm>
          <a:prstGeom prst="rect">
            <a:avLst/>
          </a:prstGeom>
          <a:solidFill>
            <a:schemeClr val="accent1">
              <a:alpha val="6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4" name="Rectangle 13"/>
          <p:cNvSpPr/>
          <p:nvPr/>
        </p:nvSpPr>
        <p:spPr>
          <a:xfrm>
            <a:off x="0" y="4114800"/>
            <a:ext cx="2362200" cy="2463018"/>
          </a:xfrm>
          <a:prstGeom prst="rect">
            <a:avLst/>
          </a:prstGeom>
          <a:solidFill>
            <a:schemeClr val="bg2">
              <a:tint val="60000"/>
              <a:alpha val="75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5" name="Oval 14"/>
          <p:cNvSpPr/>
          <p:nvPr/>
        </p:nvSpPr>
        <p:spPr>
          <a:xfrm>
            <a:off x="4178687" y="2389810"/>
            <a:ext cx="2174118" cy="2174118"/>
          </a:xfrm>
          <a:prstGeom prst="ellipse">
            <a:avLst/>
          </a:prstGeom>
          <a:solidFill>
            <a:schemeClr val="accent1">
              <a:tint val="75000"/>
              <a:shade val="50000"/>
              <a:satMod val="200000"/>
              <a:alpha val="8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6" name="Oval 15"/>
          <p:cNvSpPr/>
          <p:nvPr/>
        </p:nvSpPr>
        <p:spPr>
          <a:xfrm>
            <a:off x="6384588" y="5842728"/>
            <a:ext cx="1011260" cy="1011260"/>
          </a:xfrm>
          <a:prstGeom prst="ellipse">
            <a:avLst/>
          </a:prstGeom>
          <a:solidFill>
            <a:schemeClr val="accent1">
              <a:tint val="90000"/>
              <a:satMod val="2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17" name="Oval 16"/>
          <p:cNvSpPr/>
          <p:nvPr/>
        </p:nvSpPr>
        <p:spPr>
          <a:xfrm>
            <a:off x="6322493" y="1427132"/>
            <a:ext cx="2047390" cy="2047390"/>
          </a:xfrm>
          <a:prstGeom prst="ellipse">
            <a:avLst/>
          </a:prstGeom>
          <a:solidFill>
            <a:srgbClr val="C1E8E4">
              <a:alpha val="10980"/>
            </a:srgb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8" name="Oval 17"/>
          <p:cNvSpPr/>
          <p:nvPr/>
        </p:nvSpPr>
        <p:spPr>
          <a:xfrm>
            <a:off x="114300" y="4803322"/>
            <a:ext cx="1959428" cy="1959428"/>
          </a:xfrm>
          <a:prstGeom prst="ellipse">
            <a:avLst/>
          </a:prstGeom>
          <a:solidFill>
            <a:srgbClr val="C1E8E4">
              <a:alpha val="12157"/>
            </a:srgb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9" name="Oval 18"/>
          <p:cNvSpPr/>
          <p:nvPr/>
        </p:nvSpPr>
        <p:spPr>
          <a:xfrm>
            <a:off x="2021092" y="4578526"/>
            <a:ext cx="1026908" cy="1026906"/>
          </a:xfrm>
          <a:prstGeom prst="ellipse">
            <a:avLst/>
          </a:prstGeom>
          <a:solidFill>
            <a:schemeClr val="accent1">
              <a:tint val="90000"/>
              <a:satMod val="2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0" name="Oval 19"/>
          <p:cNvSpPr/>
          <p:nvPr/>
        </p:nvSpPr>
        <p:spPr>
          <a:xfrm>
            <a:off x="4172385" y="4626825"/>
            <a:ext cx="1515880" cy="1394583"/>
          </a:xfrm>
          <a:prstGeom prst="ellipse">
            <a:avLst/>
          </a:prstGeom>
          <a:solidFill>
            <a:schemeClr val="accent1">
              <a:tint val="100000"/>
              <a:satMod val="275000"/>
              <a:alpha val="8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1" name="Rectangle 20"/>
          <p:cNvSpPr/>
          <p:nvPr/>
        </p:nvSpPr>
        <p:spPr>
          <a:xfrm>
            <a:off x="1906" y="361813"/>
            <a:ext cx="2512694" cy="2388889"/>
          </a:xfrm>
          <a:prstGeom prst="rect">
            <a:avLst/>
          </a:prstGeom>
          <a:solidFill>
            <a:schemeClr val="accent1">
              <a:tint val="90000"/>
              <a:satMod val="200000"/>
              <a:alpha val="7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3" name="Rectangle 22"/>
          <p:cNvSpPr/>
          <p:nvPr/>
        </p:nvSpPr>
        <p:spPr>
          <a:xfrm>
            <a:off x="1295400" y="0"/>
            <a:ext cx="1524000" cy="609600"/>
          </a:xfrm>
          <a:prstGeom prst="rect">
            <a:avLst/>
          </a:prstGeom>
          <a:solidFill>
            <a:schemeClr val="accent1">
              <a:tint val="60000"/>
              <a:alpha val="10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5" name="Oval 24"/>
          <p:cNvSpPr/>
          <p:nvPr/>
        </p:nvSpPr>
        <p:spPr>
          <a:xfrm>
            <a:off x="59403" y="212289"/>
            <a:ext cx="2022300" cy="2022300"/>
          </a:xfrm>
          <a:prstGeom prst="ellipse">
            <a:avLst/>
          </a:prstGeom>
          <a:solidFill>
            <a:schemeClr val="accent1">
              <a:tint val="100000"/>
              <a:satMod val="275000"/>
              <a:alpha val="15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buClr>
                <a:schemeClr val="accent2"/>
              </a:buClr>
              <a:buSzPct val="90000"/>
              <a:buFont typeface="Wingdings 2"/>
              <a:buChar char=""/>
            </a:pPr>
            <a:endParaRPr lang="en-US" dirty="0"/>
          </a:p>
        </p:txBody>
      </p:sp>
      <p:sp>
        <p:nvSpPr>
          <p:cNvPr id="26" name="Oval 25"/>
          <p:cNvSpPr/>
          <p:nvPr/>
        </p:nvSpPr>
        <p:spPr>
          <a:xfrm>
            <a:off x="76200" y="3962400"/>
            <a:ext cx="891076" cy="886968"/>
          </a:xfrm>
          <a:prstGeom prst="ellipse">
            <a:avLst/>
          </a:prstGeom>
          <a:solidFill>
            <a:schemeClr val="accent1">
              <a:tint val="75000"/>
              <a:satMod val="200000"/>
              <a:alpha val="95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7" name="Oval 26"/>
          <p:cNvSpPr/>
          <p:nvPr/>
        </p:nvSpPr>
        <p:spPr>
          <a:xfrm>
            <a:off x="2121357" y="1507438"/>
            <a:ext cx="1402570" cy="1402570"/>
          </a:xfrm>
          <a:prstGeom prst="ellipse">
            <a:avLst/>
          </a:prstGeom>
          <a:solidFill>
            <a:schemeClr val="accent1">
              <a:tint val="90000"/>
              <a:satMod val="275000"/>
              <a:alpha val="9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8" name="Oval 27"/>
          <p:cNvSpPr/>
          <p:nvPr/>
        </p:nvSpPr>
        <p:spPr>
          <a:xfrm>
            <a:off x="3369253" y="466436"/>
            <a:ext cx="1595105" cy="1595105"/>
          </a:xfrm>
          <a:prstGeom prst="ellipse">
            <a:avLst/>
          </a:prstGeom>
          <a:solidFill>
            <a:schemeClr val="accent1">
              <a:tint val="100000"/>
              <a:satMod val="275000"/>
              <a:alpha val="8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9" name="Oval 28"/>
          <p:cNvSpPr/>
          <p:nvPr/>
        </p:nvSpPr>
        <p:spPr>
          <a:xfrm>
            <a:off x="5189756" y="2967572"/>
            <a:ext cx="3234945" cy="3234944"/>
          </a:xfrm>
          <a:prstGeom prst="ellipse">
            <a:avLst/>
          </a:prstGeom>
          <a:solidFill>
            <a:schemeClr val="accent1">
              <a:tint val="100000"/>
              <a:satMod val="180000"/>
              <a:alpha val="95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0" name="Oval 29"/>
          <p:cNvSpPr/>
          <p:nvPr/>
        </p:nvSpPr>
        <p:spPr>
          <a:xfrm>
            <a:off x="5562600" y="6526"/>
            <a:ext cx="1026908" cy="1026906"/>
          </a:xfrm>
          <a:prstGeom prst="ellipse">
            <a:avLst/>
          </a:prstGeom>
          <a:solidFill>
            <a:schemeClr val="accent1">
              <a:tint val="90000"/>
              <a:satMod val="275000"/>
              <a:alpha val="4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2" name="Oval 31"/>
          <p:cNvSpPr/>
          <p:nvPr/>
        </p:nvSpPr>
        <p:spPr>
          <a:xfrm>
            <a:off x="6951220" y="4665220"/>
            <a:ext cx="2192780" cy="2192780"/>
          </a:xfrm>
          <a:prstGeom prst="ellipse">
            <a:avLst/>
          </a:prstGeom>
          <a:solidFill>
            <a:schemeClr val="accent1">
              <a:tint val="75000"/>
              <a:shade val="50000"/>
              <a:satMod val="200000"/>
              <a:alpha val="8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3" name="Oval 32"/>
          <p:cNvSpPr/>
          <p:nvPr/>
        </p:nvSpPr>
        <p:spPr>
          <a:xfrm>
            <a:off x="1600200" y="3705807"/>
            <a:ext cx="1195876" cy="1198294"/>
          </a:xfrm>
          <a:prstGeom prst="ellipse">
            <a:avLst/>
          </a:prstGeom>
          <a:solidFill>
            <a:schemeClr val="accent1">
              <a:tint val="75000"/>
              <a:satMod val="200000"/>
              <a:alpha val="95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4" name="Oval 33"/>
          <p:cNvSpPr/>
          <p:nvPr/>
        </p:nvSpPr>
        <p:spPr>
          <a:xfrm>
            <a:off x="6324600" y="228600"/>
            <a:ext cx="822960" cy="822960"/>
          </a:xfrm>
          <a:prstGeom prst="ellipse">
            <a:avLst/>
          </a:prstGeom>
          <a:solidFill>
            <a:schemeClr val="accent1">
              <a:tint val="90000"/>
              <a:satMod val="275000"/>
              <a:alpha val="6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5" name="Oval 34"/>
          <p:cNvSpPr/>
          <p:nvPr/>
        </p:nvSpPr>
        <p:spPr>
          <a:xfrm>
            <a:off x="8077200" y="6526"/>
            <a:ext cx="1026908" cy="1026906"/>
          </a:xfrm>
          <a:prstGeom prst="ellipse">
            <a:avLst/>
          </a:prstGeom>
          <a:solidFill>
            <a:schemeClr val="accent1">
              <a:tint val="90000"/>
              <a:satMod val="275000"/>
              <a:alpha val="4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6" name="Rectangle 35"/>
          <p:cNvSpPr/>
          <p:nvPr/>
        </p:nvSpPr>
        <p:spPr>
          <a:xfrm>
            <a:off x="5410200" y="6324600"/>
            <a:ext cx="1524000" cy="533400"/>
          </a:xfrm>
          <a:prstGeom prst="rect">
            <a:avLst/>
          </a:prstGeom>
          <a:solidFill>
            <a:schemeClr val="accent1">
              <a:alpha val="10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37" name="Oval 36"/>
          <p:cNvSpPr/>
          <p:nvPr/>
        </p:nvSpPr>
        <p:spPr>
          <a:xfrm>
            <a:off x="3011692" y="6526"/>
            <a:ext cx="1026908" cy="1026906"/>
          </a:xfrm>
          <a:prstGeom prst="ellipse">
            <a:avLst/>
          </a:prstGeom>
          <a:solidFill>
            <a:schemeClr val="accent1">
              <a:tint val="90000"/>
              <a:satMod val="275000"/>
              <a:alpha val="4000"/>
            </a:schemeClr>
          </a:solidFill>
          <a:ln w="25400" cap="rnd" cmpd="sng" algn="ctr">
            <a:noFill/>
            <a:prstDash val="solid"/>
          </a:ln>
          <a:effectLst/>
          <a:scene3d>
            <a:camera prst="orthographicFront"/>
            <a:lightRig rig="harsh" dir="tl">
              <a:rot lat="0" lon="0" rev="8400000"/>
            </a:lightRig>
          </a:scene3d>
          <a:sp3d prstMaterial="fla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24" name="Date Placeholder 23"/>
          <p:cNvSpPr>
            <a:spLocks noGrp="1"/>
          </p:cNvSpPr>
          <p:nvPr>
            <p:ph type="dt" sz="half" idx="2"/>
          </p:nvPr>
        </p:nvSpPr>
        <p:spPr>
          <a:xfrm>
            <a:off x="5791200" y="6357144"/>
            <a:ext cx="2974848" cy="384048"/>
          </a:xfrm>
          <a:prstGeom prst="rect">
            <a:avLst/>
          </a:prstGeom>
        </p:spPr>
        <p:txBody>
          <a:bodyPr vert="horz" anchor="ctr" anchorCtr="0"/>
          <a:lstStyle>
            <a:lvl1pPr algn="l">
              <a:defRPr sz="1400">
                <a:solidFill>
                  <a:schemeClr val="tx2"/>
                </a:solidFill>
              </a:defRPr>
            </a:lvl1pPr>
          </a:lstStyle>
          <a:p>
            <a:fld id="{AB2A334D-FDD0-48F2-B80D-34428ACBEEA5}" type="datetime1">
              <a:rPr lang="zh-CN" altLang="en-US" smtClean="0"/>
              <a:pPr/>
              <a:t>2020/9/27</a:t>
            </a:fld>
            <a:endParaRPr lang="zh-CN" altLang="en-US"/>
          </a:p>
        </p:txBody>
      </p:sp>
      <p:sp>
        <p:nvSpPr>
          <p:cNvPr id="10" name="Footer Placeholder 9"/>
          <p:cNvSpPr>
            <a:spLocks noGrp="1"/>
          </p:cNvSpPr>
          <p:nvPr>
            <p:ph type="ftr" sz="quarter" idx="3"/>
          </p:nvPr>
        </p:nvSpPr>
        <p:spPr>
          <a:xfrm>
            <a:off x="2133600" y="6357144"/>
            <a:ext cx="3581400" cy="384048"/>
          </a:xfrm>
          <a:prstGeom prst="rect">
            <a:avLst/>
          </a:prstGeom>
        </p:spPr>
        <p:txBody>
          <a:bodyPr vert="horz" anchor="ctr" anchorCtr="0"/>
          <a:lstStyle>
            <a:lvl1pPr algn="r">
              <a:defRPr sz="1400">
                <a:solidFill>
                  <a:schemeClr val="tx2"/>
                </a:solidFill>
              </a:defRPr>
            </a:lvl1pPr>
          </a:lstStyle>
          <a:p>
            <a:endParaRPr lang="zh-CN" altLang="en-US"/>
          </a:p>
        </p:txBody>
      </p:sp>
      <p:sp>
        <p:nvSpPr>
          <p:cNvPr id="22" name="Slide Number Placeholder 21"/>
          <p:cNvSpPr>
            <a:spLocks noGrp="1"/>
          </p:cNvSpPr>
          <p:nvPr>
            <p:ph type="sldNum" sz="quarter" idx="4"/>
          </p:nvPr>
        </p:nvSpPr>
        <p:spPr>
          <a:xfrm>
            <a:off x="155448" y="6315075"/>
            <a:ext cx="1188720" cy="457200"/>
          </a:xfrm>
          <a:prstGeom prst="rect">
            <a:avLst/>
          </a:prstGeom>
          <a:noFill/>
        </p:spPr>
        <p:txBody>
          <a:bodyPr vert="horz" lIns="0" tIns="0" rIns="0" bIns="0" anchor="ctr" anchorCtr="1">
            <a:normAutofit/>
          </a:bodyPr>
          <a:lstStyle>
            <a:lvl1pPr algn="ctr">
              <a:defRPr sz="2800">
                <a:solidFill>
                  <a:schemeClr val="tx2"/>
                </a:solidFill>
              </a:defRPr>
            </a:lvl1pPr>
          </a:lstStyle>
          <a:p>
            <a:fld id="{8E19BBB7-8EFC-4C6D-9BE3-2EAABF4C4A32}" type="slidenum">
              <a:rPr lang="zh-CN" altLang="en-US" smtClean="0"/>
              <a:pPr/>
              <a:t>‹#›</a:t>
            </a:fld>
            <a:endParaRPr lang="zh-CN" altLang="en-US"/>
          </a:p>
        </p:txBody>
      </p:sp>
      <p:sp>
        <p:nvSpPr>
          <p:cNvPr id="5" name="Title Placeholder 4"/>
          <p:cNvSpPr>
            <a:spLocks noGrp="1"/>
          </p:cNvSpPr>
          <p:nvPr>
            <p:ph type="title"/>
          </p:nvPr>
        </p:nvSpPr>
        <p:spPr>
          <a:xfrm>
            <a:off x="457200" y="152400"/>
            <a:ext cx="8229600" cy="1143000"/>
          </a:xfrm>
          <a:prstGeom prst="rect">
            <a:avLst/>
          </a:prstGeom>
        </p:spPr>
        <p:txBody>
          <a:bodyPr vert="horz" anchor="b" anchorCtr="0">
            <a:normAutofit/>
          </a:bodyPr>
          <a:lstStyle/>
          <a:p>
            <a:r>
              <a:rPr lang="zh-CN" altLang="en-US"/>
              <a:t>单击此处编辑母版标题样式</a:t>
            </a:r>
            <a:endParaRPr lang="en-US" dirty="0"/>
          </a:p>
        </p:txBody>
      </p:sp>
    </p:spTree>
  </p:cSld>
  <p:clrMap bg1="dk1" tx1="lt1" bg2="dk2"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hf hdr="0" ftr="0" dt="0"/>
  <p:txStyles>
    <p:titleStyle>
      <a:lvl1pPr algn="l" rtl="0" eaLnBrk="1" latinLnBrk="0" hangingPunct="1">
        <a:spcBef>
          <a:spcPct val="0"/>
        </a:spcBef>
        <a:buNone/>
        <a:defRPr sz="3800" kern="1200" spc="-100" baseline="0">
          <a:solidFill>
            <a:schemeClr val="tx2"/>
          </a:solidFill>
          <a:latin typeface="+mj-lt"/>
          <a:ea typeface="+mj-ea"/>
          <a:cs typeface="+mj-cs"/>
        </a:defRPr>
      </a:lvl1pPr>
    </p:titleStyle>
    <p:bodyStyle>
      <a:lvl1pPr marL="274320" indent="-274320" algn="l" rtl="0" eaLnBrk="1" latinLnBrk="0" hangingPunct="1">
        <a:spcBef>
          <a:spcPts val="700"/>
        </a:spcBef>
        <a:buClr>
          <a:schemeClr val="accent2"/>
        </a:buClr>
        <a:buSzPct val="85000"/>
        <a:buFont typeface="Wingdings 2"/>
        <a:buChar char=""/>
        <a:defRPr sz="2800" kern="1200">
          <a:solidFill>
            <a:schemeClr val="tx1"/>
          </a:solidFill>
          <a:latin typeface="+mn-lt"/>
          <a:ea typeface="+mn-ea"/>
          <a:cs typeface="+mn-cs"/>
        </a:defRPr>
      </a:lvl1pPr>
      <a:lvl2pPr marL="640080" indent="-274320" algn="l" rtl="0" eaLnBrk="1" latinLnBrk="0" hangingPunct="1">
        <a:spcBef>
          <a:spcPts val="600"/>
        </a:spcBef>
        <a:buClr>
          <a:schemeClr val="accent1"/>
        </a:buClr>
        <a:buSzPct val="85000"/>
        <a:buFont typeface="Wingdings 2"/>
        <a:buChar char=""/>
        <a:defRPr sz="2500" kern="1200">
          <a:solidFill>
            <a:schemeClr val="tx1"/>
          </a:solidFill>
          <a:latin typeface="+mn-lt"/>
          <a:ea typeface="+mn-ea"/>
          <a:cs typeface="+mn-cs"/>
        </a:defRPr>
      </a:lvl2pPr>
      <a:lvl3pPr marL="1005840" indent="-228600" algn="l" rtl="0" eaLnBrk="1" latinLnBrk="0" hangingPunct="1">
        <a:spcBef>
          <a:spcPts val="500"/>
        </a:spcBef>
        <a:buClr>
          <a:schemeClr val="accent3"/>
        </a:buClr>
        <a:buSzPct val="85000"/>
        <a:buFont typeface="Wingdings 2"/>
        <a:buChar char=""/>
        <a:defRPr sz="2200" kern="1200">
          <a:solidFill>
            <a:schemeClr val="tx1"/>
          </a:solidFill>
          <a:latin typeface="+mn-lt"/>
          <a:ea typeface="+mn-ea"/>
          <a:cs typeface="+mn-cs"/>
        </a:defRPr>
      </a:lvl3pPr>
      <a:lvl4pPr marL="1280160" indent="-228600" algn="l" rtl="0" eaLnBrk="1" latinLnBrk="0" hangingPunct="1">
        <a:spcBef>
          <a:spcPts val="400"/>
        </a:spcBef>
        <a:buClr>
          <a:schemeClr val="accent4"/>
        </a:buClr>
        <a:buFont typeface="Wingdings"/>
        <a:buChar char="§"/>
        <a:defRPr sz="2000" kern="1200">
          <a:solidFill>
            <a:schemeClr val="tx1"/>
          </a:solidFill>
          <a:latin typeface="+mn-lt"/>
          <a:ea typeface="+mn-ea"/>
          <a:cs typeface="+mn-cs"/>
        </a:defRPr>
      </a:lvl4pPr>
      <a:lvl5pPr marL="1554480" indent="-228600" algn="l" rtl="0" eaLnBrk="1" latinLnBrk="0" hangingPunct="1">
        <a:spcBef>
          <a:spcPct val="20000"/>
        </a:spcBef>
        <a:buClr>
          <a:schemeClr val="accent5"/>
        </a:buClr>
        <a:buFont typeface="Wingdings"/>
        <a:buChar char="§"/>
        <a:defRPr sz="1600" kern="1200">
          <a:solidFill>
            <a:schemeClr val="tx1"/>
          </a:solidFill>
          <a:latin typeface="+mn-lt"/>
          <a:ea typeface="+mn-ea"/>
          <a:cs typeface="+mn-cs"/>
        </a:defRPr>
      </a:lvl5pPr>
      <a:lvl6pPr marL="1828800" indent="-228600" algn="l" rtl="0" eaLnBrk="1" latinLnBrk="0" hangingPunct="1">
        <a:spcBef>
          <a:spcPct val="20000"/>
        </a:spcBef>
        <a:buClr>
          <a:schemeClr val="accent5"/>
        </a:buClr>
        <a:buFont typeface="Wingdings"/>
        <a:buChar char="§"/>
        <a:defRPr sz="1800" kern="1200">
          <a:solidFill>
            <a:schemeClr val="tx1"/>
          </a:solidFill>
          <a:latin typeface="+mn-lt"/>
          <a:ea typeface="+mn-ea"/>
          <a:cs typeface="+mn-cs"/>
        </a:defRPr>
      </a:lvl6pPr>
      <a:lvl7pPr marL="2011680" indent="-182880" algn="l" rtl="0" eaLnBrk="1" latinLnBrk="0" hangingPunct="1">
        <a:spcBef>
          <a:spcPct val="20000"/>
        </a:spcBef>
        <a:buClr>
          <a:schemeClr val="accent2"/>
        </a:buClr>
        <a:buFont typeface="Wingdings"/>
        <a:buChar char="§"/>
        <a:defRPr sz="1600" kern="1200" baseline="0">
          <a:solidFill>
            <a:schemeClr val="tx1"/>
          </a:solidFill>
          <a:latin typeface="+mn-lt"/>
          <a:ea typeface="+mn-ea"/>
          <a:cs typeface="+mn-cs"/>
        </a:defRPr>
      </a:lvl7pPr>
      <a:lvl8pPr marL="2286000" indent="-182880" algn="l" rtl="0" eaLnBrk="1" latinLnBrk="0" hangingPunct="1">
        <a:spcBef>
          <a:spcPct val="20000"/>
        </a:spcBef>
        <a:buClr>
          <a:schemeClr val="accent3"/>
        </a:buClr>
        <a:buFont typeface="Wingdings"/>
        <a:buChar char="§"/>
        <a:defRPr sz="1600" kern="1200">
          <a:solidFill>
            <a:schemeClr val="tx1"/>
          </a:solidFill>
          <a:latin typeface="+mn-lt"/>
          <a:ea typeface="+mn-ea"/>
          <a:cs typeface="+mn-cs"/>
        </a:defRPr>
      </a:lvl8pPr>
      <a:lvl9pPr marL="2560320" indent="-182880" algn="l" rtl="0" eaLnBrk="1" latinLnBrk="0" hangingPunct="1">
        <a:spcBef>
          <a:spcPct val="20000"/>
        </a:spcBef>
        <a:buClr>
          <a:schemeClr val="accent6"/>
        </a:buClr>
        <a:buFont typeface="Wingdings"/>
        <a:buChar char="§"/>
        <a:defRPr sz="16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0" y="4077072"/>
            <a:ext cx="9144000" cy="2012032"/>
          </a:xfrm>
        </p:spPr>
        <p:txBody>
          <a:bodyPr>
            <a:normAutofit/>
          </a:bodyPr>
          <a:lstStyle/>
          <a:p>
            <a:endParaRPr lang="en-US" altLang="zh-CN" dirty="0"/>
          </a:p>
          <a:p>
            <a:pPr algn="ctr"/>
            <a:r>
              <a:rPr lang="zh-CN" altLang="en-US" b="1" dirty="0"/>
              <a:t>河南教育厅发展规划处</a:t>
            </a:r>
            <a:endParaRPr lang="en-US" altLang="zh-CN" b="1" dirty="0"/>
          </a:p>
          <a:p>
            <a:pPr algn="ctr"/>
            <a:r>
              <a:rPr lang="en-US" altLang="zh-CN" b="1" dirty="0"/>
              <a:t>2020</a:t>
            </a:r>
            <a:r>
              <a:rPr lang="zh-CN" altLang="en-US" b="1" dirty="0"/>
              <a:t>年</a:t>
            </a:r>
            <a:r>
              <a:rPr lang="en-US" altLang="zh-CN" b="1" dirty="0"/>
              <a:t>9</a:t>
            </a:r>
            <a:r>
              <a:rPr lang="zh-CN" altLang="en-US" b="1" dirty="0"/>
              <a:t>月</a:t>
            </a:r>
            <a:endParaRPr lang="en-US" altLang="zh-CN" b="1" dirty="0"/>
          </a:p>
          <a:p>
            <a:pPr algn="ctr"/>
            <a:endParaRPr lang="zh-CN" altLang="en-US" b="1" dirty="0"/>
          </a:p>
        </p:txBody>
      </p:sp>
      <p:sp>
        <p:nvSpPr>
          <p:cNvPr id="4" name="矩形 3"/>
          <p:cNvSpPr/>
          <p:nvPr/>
        </p:nvSpPr>
        <p:spPr>
          <a:xfrm>
            <a:off x="0" y="908720"/>
            <a:ext cx="9144000" cy="158417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13254" y="827063"/>
            <a:ext cx="9144000" cy="1665833"/>
          </a:xfrm>
        </p:spPr>
        <p:txBody>
          <a:bodyPr/>
          <a:lstStyle/>
          <a:p>
            <a:pPr algn="ctr"/>
            <a:r>
              <a:rPr lang="en-US" altLang="zh-CN" dirty="0"/>
              <a:t>2020</a:t>
            </a:r>
            <a:r>
              <a:rPr lang="zh-CN" altLang="en-US" dirty="0"/>
              <a:t>年</a:t>
            </a:r>
            <a:br>
              <a:rPr lang="en-US" altLang="zh-CN" dirty="0"/>
            </a:br>
            <a:r>
              <a:rPr lang="zh-CN" altLang="en-US" b="1" dirty="0"/>
              <a:t>教育管理统计软件培训</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10</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3" name="TextBox 2"/>
          <p:cNvSpPr txBox="1"/>
          <p:nvPr/>
        </p:nvSpPr>
        <p:spPr>
          <a:xfrm>
            <a:off x="169383" y="2492896"/>
            <a:ext cx="3456384" cy="3416320"/>
          </a:xfrm>
          <a:prstGeom prst="rect">
            <a:avLst/>
          </a:prstGeom>
          <a:noFill/>
        </p:spPr>
        <p:txBody>
          <a:bodyPr wrap="square" rtlCol="0">
            <a:spAutoFit/>
          </a:bodyPr>
          <a:lstStyle/>
          <a:p>
            <a:r>
              <a:rPr lang="en-US" altLang="zh-CN" dirty="0"/>
              <a:t>6</a:t>
            </a:r>
            <a:r>
              <a:rPr lang="zh-CN" altLang="en-US" dirty="0"/>
              <a:t>、</a:t>
            </a:r>
            <a:r>
              <a:rPr lang="zh-CN" altLang="zh-CN" dirty="0"/>
              <a:t>显示和选择登录用户</a:t>
            </a:r>
          </a:p>
          <a:p>
            <a:pPr lvl="0"/>
            <a:r>
              <a:rPr lang="en-US" altLang="zh-CN" dirty="0"/>
              <a:t>7</a:t>
            </a:r>
            <a:r>
              <a:rPr lang="zh-CN" altLang="en-US" dirty="0"/>
              <a:t>、</a:t>
            </a:r>
            <a:r>
              <a:rPr lang="zh-CN" altLang="zh-CN" dirty="0"/>
              <a:t>指标查看：可以选择指标查看数据</a:t>
            </a:r>
            <a:endParaRPr lang="en-US" altLang="zh-CN" dirty="0"/>
          </a:p>
          <a:p>
            <a:pPr lvl="0"/>
            <a:r>
              <a:rPr lang="en-US" altLang="zh-CN" dirty="0"/>
              <a:t>8</a:t>
            </a:r>
            <a:r>
              <a:rPr lang="zh-CN" altLang="en-US" dirty="0"/>
              <a:t>、</a:t>
            </a:r>
            <a:r>
              <a:rPr lang="zh-CN" altLang="zh-CN" dirty="0"/>
              <a:t>系统管理：初始化数据库，导入代码，构建数据，导入数据等重要功能。</a:t>
            </a:r>
          </a:p>
          <a:p>
            <a:pPr lvl="0"/>
            <a:r>
              <a:rPr lang="en-US" altLang="zh-CN" dirty="0"/>
              <a:t>9</a:t>
            </a:r>
            <a:r>
              <a:rPr lang="zh-CN" altLang="en-US" dirty="0"/>
              <a:t>、</a:t>
            </a:r>
            <a:r>
              <a:rPr lang="zh-CN" altLang="zh-CN" dirty="0"/>
              <a:t>删除账号：删除已经创建的登录用户。</a:t>
            </a:r>
          </a:p>
          <a:p>
            <a:pPr lvl="0"/>
            <a:r>
              <a:rPr lang="en-US" altLang="zh-CN" dirty="0"/>
              <a:t>10</a:t>
            </a:r>
            <a:r>
              <a:rPr lang="zh-CN" altLang="en-US" dirty="0"/>
              <a:t>、</a:t>
            </a:r>
            <a:r>
              <a:rPr lang="zh-CN" altLang="zh-CN" dirty="0"/>
              <a:t>创建账号：创建登录用户。</a:t>
            </a:r>
          </a:p>
          <a:p>
            <a:pPr lvl="0"/>
            <a:r>
              <a:rPr lang="en-US" altLang="zh-CN" dirty="0"/>
              <a:t>11</a:t>
            </a:r>
            <a:r>
              <a:rPr lang="zh-CN" altLang="en-US" dirty="0"/>
              <a:t>、</a:t>
            </a:r>
            <a:r>
              <a:rPr lang="zh-CN" altLang="zh-CN" dirty="0"/>
              <a:t>进入账号：进入系统。</a:t>
            </a:r>
          </a:p>
          <a:p>
            <a:r>
              <a:rPr lang="en-US" altLang="zh-CN" dirty="0"/>
              <a:t>12</a:t>
            </a:r>
            <a:r>
              <a:rPr lang="zh-CN" altLang="en-US" dirty="0"/>
              <a:t>、</a:t>
            </a:r>
            <a:r>
              <a:rPr lang="zh-CN" altLang="zh-CN" dirty="0"/>
              <a:t>帮助：点击查看系统帮助手册。</a:t>
            </a:r>
          </a:p>
        </p:txBody>
      </p:sp>
      <p:sp>
        <p:nvSpPr>
          <p:cNvPr id="6" name="TextBox 5"/>
          <p:cNvSpPr txBox="1"/>
          <p:nvPr/>
        </p:nvSpPr>
        <p:spPr>
          <a:xfrm>
            <a:off x="323528" y="1700808"/>
            <a:ext cx="3240360" cy="477054"/>
          </a:xfrm>
          <a:prstGeom prst="rect">
            <a:avLst/>
          </a:prstGeom>
          <a:noFill/>
        </p:spPr>
        <p:txBody>
          <a:bodyPr wrap="square" rtlCol="0">
            <a:spAutoFit/>
          </a:bodyPr>
          <a:lstStyle/>
          <a:p>
            <a:r>
              <a:rPr lang="en-US" altLang="zh-CN" sz="2500" dirty="0">
                <a:solidFill>
                  <a:srgbClr val="FFC000"/>
                </a:solidFill>
              </a:rPr>
              <a:t>8.2</a:t>
            </a:r>
            <a:r>
              <a:rPr lang="zh-CN" altLang="zh-CN" sz="2500" dirty="0">
                <a:solidFill>
                  <a:srgbClr val="FFC000"/>
                </a:solidFill>
              </a:rPr>
              <a:t>帐号管理界面</a:t>
            </a:r>
          </a:p>
        </p:txBody>
      </p:sp>
      <p:sp>
        <p:nvSpPr>
          <p:cNvPr id="8" name="内容占位符 7">
            <a:extLst>
              <a:ext uri="{FF2B5EF4-FFF2-40B4-BE49-F238E27FC236}">
                <a16:creationId xmlns:a16="http://schemas.microsoft.com/office/drawing/2014/main" id="{D05B2A39-3421-4AE4-AB23-54D0266DF465}"/>
              </a:ext>
            </a:extLst>
          </p:cNvPr>
          <p:cNvSpPr>
            <a:spLocks noGrp="1"/>
          </p:cNvSpPr>
          <p:nvPr>
            <p:ph sz="quarter" idx="1"/>
          </p:nvPr>
        </p:nvSpPr>
        <p:spPr>
          <a:xfrm>
            <a:off x="415433" y="1557665"/>
            <a:ext cx="8229600" cy="4572000"/>
          </a:xfrm>
        </p:spPr>
        <p:txBody>
          <a:bodyPr/>
          <a:lstStyle/>
          <a:p>
            <a:endParaRPr lang="zh-CN" altLang="en-US" dirty="0"/>
          </a:p>
        </p:txBody>
      </p:sp>
      <p:pic>
        <p:nvPicPr>
          <p:cNvPr id="9" name="图片 8">
            <a:extLst>
              <a:ext uri="{FF2B5EF4-FFF2-40B4-BE49-F238E27FC236}">
                <a16:creationId xmlns:a16="http://schemas.microsoft.com/office/drawing/2014/main" id="{BB5FA3C2-20CD-49AD-995E-530C7C01DB7F}"/>
              </a:ext>
            </a:extLst>
          </p:cNvPr>
          <p:cNvPicPr>
            <a:picLocks noChangeAspect="1"/>
          </p:cNvPicPr>
          <p:nvPr/>
        </p:nvPicPr>
        <p:blipFill>
          <a:blip r:embed="rId2"/>
          <a:stretch>
            <a:fillRect/>
          </a:stretch>
        </p:blipFill>
        <p:spPr>
          <a:xfrm>
            <a:off x="3749669" y="1700808"/>
            <a:ext cx="5000000" cy="4285714"/>
          </a:xfrm>
          <a:prstGeom prst="rect">
            <a:avLst/>
          </a:prstGeom>
        </p:spPr>
      </p:pic>
    </p:spTree>
    <p:extLst>
      <p:ext uri="{BB962C8B-B14F-4D97-AF65-F5344CB8AC3E}">
        <p14:creationId xmlns:p14="http://schemas.microsoft.com/office/powerpoint/2010/main" val="2483160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11</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0" lvl="2" indent="0">
              <a:spcBef>
                <a:spcPts val="700"/>
              </a:spcBef>
              <a:buClr>
                <a:schemeClr val="accent2"/>
              </a:buClr>
              <a:buNone/>
            </a:pPr>
            <a:r>
              <a:rPr lang="en-US" altLang="zh-CN" dirty="0">
                <a:solidFill>
                  <a:srgbClr val="FFC000"/>
                </a:solidFill>
              </a:rPr>
              <a:t>9</a:t>
            </a:r>
            <a:r>
              <a:rPr lang="zh-CN" altLang="en-US" dirty="0">
                <a:solidFill>
                  <a:srgbClr val="FFC000"/>
                </a:solidFill>
              </a:rPr>
              <a:t>、</a:t>
            </a:r>
            <a:r>
              <a:rPr lang="zh-CN" altLang="zh-CN" sz="2400" b="1" dirty="0">
                <a:solidFill>
                  <a:srgbClr val="FFC000"/>
                </a:solidFill>
              </a:rPr>
              <a:t>检查服务是否开启（一般情况下可忽略此步骤）</a:t>
            </a:r>
          </a:p>
        </p:txBody>
      </p:sp>
      <p:sp>
        <p:nvSpPr>
          <p:cNvPr id="3" name="TextBox 2"/>
          <p:cNvSpPr txBox="1"/>
          <p:nvPr/>
        </p:nvSpPr>
        <p:spPr>
          <a:xfrm>
            <a:off x="683568" y="3212976"/>
            <a:ext cx="3227787" cy="1846659"/>
          </a:xfrm>
          <a:prstGeom prst="rect">
            <a:avLst/>
          </a:prstGeom>
          <a:noFill/>
        </p:spPr>
        <p:txBody>
          <a:bodyPr wrap="square" rtlCol="0">
            <a:spAutoFit/>
          </a:bodyPr>
          <a:lstStyle/>
          <a:p>
            <a:r>
              <a:rPr lang="zh-CN" altLang="zh-CN" sz="2400" dirty="0"/>
              <a:t>运行软件，确认软件需要的服务是否运行，点击“数据库管理”按钮。</a:t>
            </a:r>
          </a:p>
          <a:p>
            <a:endParaRPr lang="zh-CN" altLang="en-US" dirty="0"/>
          </a:p>
        </p:txBody>
      </p:sp>
      <p:pic>
        <p:nvPicPr>
          <p:cNvPr id="6" name="图片 5">
            <a:extLst>
              <a:ext uri="{FF2B5EF4-FFF2-40B4-BE49-F238E27FC236}">
                <a16:creationId xmlns:a16="http://schemas.microsoft.com/office/drawing/2014/main" id="{0F5E07FF-81E2-437B-91A5-DD2A74025815}"/>
              </a:ext>
            </a:extLst>
          </p:cNvPr>
          <p:cNvPicPr>
            <a:picLocks noChangeAspect="1"/>
          </p:cNvPicPr>
          <p:nvPr/>
        </p:nvPicPr>
        <p:blipFill>
          <a:blip r:embed="rId2"/>
          <a:stretch>
            <a:fillRect/>
          </a:stretch>
        </p:blipFill>
        <p:spPr>
          <a:xfrm>
            <a:off x="3799078" y="2276872"/>
            <a:ext cx="5000000" cy="333333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12</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r>
              <a:rPr lang="en-US" altLang="zh-CN" dirty="0"/>
              <a:t>9.1</a:t>
            </a:r>
            <a:r>
              <a:rPr lang="zh-CN" altLang="en-US" sz="2000" dirty="0"/>
              <a:t>、</a:t>
            </a:r>
            <a:r>
              <a:rPr lang="zh-CN" altLang="zh-CN" sz="2000" dirty="0"/>
              <a:t>正常情况下，红框中的两个服务的状态应为是“</a:t>
            </a:r>
            <a:r>
              <a:rPr lang="en-US" altLang="zh-CN" sz="2000" dirty="0"/>
              <a:t>Running</a:t>
            </a:r>
            <a:r>
              <a:rPr lang="zh-CN" altLang="zh-CN" sz="2000" dirty="0"/>
              <a:t>”，点击</a:t>
            </a:r>
            <a:r>
              <a:rPr lang="en-US" altLang="zh-CN" sz="2000" dirty="0"/>
              <a:t> </a:t>
            </a:r>
            <a:r>
              <a:rPr lang="zh-CN" altLang="zh-CN" sz="2000" dirty="0"/>
              <a:t>关闭此页面回到登录页面即可。</a:t>
            </a:r>
          </a:p>
          <a:p>
            <a:endParaRPr lang="en-US" altLang="zh-CN" dirty="0"/>
          </a:p>
          <a:p>
            <a:pPr marL="777240" lvl="2" indent="0">
              <a:buNone/>
            </a:pPr>
            <a:endParaRPr lang="zh-CN" altLang="zh-CN" dirty="0"/>
          </a:p>
        </p:txBody>
      </p:sp>
      <p:pic>
        <p:nvPicPr>
          <p:cNvPr id="5" name="图片 4"/>
          <p:cNvPicPr/>
          <p:nvPr/>
        </p:nvPicPr>
        <p:blipFill>
          <a:blip r:embed="rId2"/>
          <a:srcRect/>
          <a:stretch>
            <a:fillRect/>
          </a:stretch>
        </p:blipFill>
        <p:spPr bwMode="auto">
          <a:xfrm>
            <a:off x="693140" y="2420888"/>
            <a:ext cx="7810500" cy="3810000"/>
          </a:xfrm>
          <a:prstGeom prst="rect">
            <a:avLst/>
          </a:prstGeom>
          <a:noFill/>
          <a:ln w="9525">
            <a:noFill/>
            <a:miter lim="800000"/>
            <a:headEnd/>
            <a:tailEnd/>
          </a:ln>
        </p:spPr>
      </p:pic>
    </p:spTree>
    <p:extLst>
      <p:ext uri="{BB962C8B-B14F-4D97-AF65-F5344CB8AC3E}">
        <p14:creationId xmlns:p14="http://schemas.microsoft.com/office/powerpoint/2010/main" val="2693410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13</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401080" cy="5215532"/>
          </a:xfrm>
        </p:spPr>
        <p:txBody>
          <a:bodyPr>
            <a:normAutofit/>
          </a:bodyPr>
          <a:lstStyle/>
          <a:p>
            <a:pPr marL="0" indent="0">
              <a:buNone/>
            </a:pPr>
            <a:r>
              <a:rPr lang="en-US" altLang="zh-CN" sz="2400" dirty="0"/>
              <a:t>9.2</a:t>
            </a:r>
            <a:r>
              <a:rPr lang="zh-CN" altLang="en-US" sz="2400" dirty="0"/>
              <a:t>、</a:t>
            </a:r>
            <a:r>
              <a:rPr lang="zh-CN" altLang="zh-CN" sz="2400" dirty="0"/>
              <a:t>如果某个服务的状态为“</a:t>
            </a:r>
            <a:r>
              <a:rPr lang="en-US" altLang="zh-CN" sz="2400" dirty="0"/>
              <a:t>Stopped</a:t>
            </a:r>
            <a:r>
              <a:rPr lang="zh-CN" altLang="zh-CN" sz="2400" dirty="0"/>
              <a: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348880"/>
            <a:ext cx="7808913"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14</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9.3</a:t>
            </a:r>
            <a:r>
              <a:rPr lang="zh-CN" altLang="en-US" dirty="0"/>
              <a:t>、</a:t>
            </a:r>
            <a:r>
              <a:rPr lang="zh-CN" altLang="zh-CN" sz="2000" dirty="0"/>
              <a:t>选中这个服务，在“启动方式”中选择</a:t>
            </a:r>
            <a:r>
              <a:rPr lang="en-US" altLang="zh-CN" sz="2000" dirty="0"/>
              <a:t>auto</a:t>
            </a:r>
            <a:r>
              <a:rPr lang="zh-CN" altLang="zh-CN" sz="2000" dirty="0"/>
              <a:t>，然后点击启动就可以把这个服务开启。再点击</a:t>
            </a:r>
            <a:r>
              <a:rPr lang="en-US" altLang="zh-CN" sz="2000" dirty="0"/>
              <a:t> </a:t>
            </a:r>
            <a:r>
              <a:rPr lang="zh-CN" altLang="zh-CN" sz="2000" dirty="0"/>
              <a:t>关闭此页面回到登录页面即可</a:t>
            </a:r>
            <a:r>
              <a:rPr lang="zh-CN" altLang="zh-CN" dirty="0"/>
              <a:t>。</a:t>
            </a:r>
            <a:endParaRPr lang="en-US" altLang="zh-CN" dirty="0"/>
          </a:p>
          <a:p>
            <a:pPr marL="365760" lvl="1" indent="0">
              <a:buNone/>
            </a:pP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492896"/>
            <a:ext cx="7808913"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15</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365760" lvl="1" indent="0">
              <a:buNone/>
            </a:pPr>
            <a:r>
              <a:rPr lang="en-US" altLang="zh-CN" dirty="0">
                <a:solidFill>
                  <a:srgbClr val="FFC000"/>
                </a:solidFill>
              </a:rPr>
              <a:t>10</a:t>
            </a:r>
            <a:r>
              <a:rPr lang="zh-CN" altLang="en-US" dirty="0">
                <a:solidFill>
                  <a:srgbClr val="FFC000"/>
                </a:solidFill>
              </a:rPr>
              <a:t>、</a:t>
            </a:r>
            <a:r>
              <a:rPr lang="zh-CN" altLang="zh-CN" b="1" dirty="0">
                <a:solidFill>
                  <a:srgbClr val="FFC000"/>
                </a:solidFill>
              </a:rPr>
              <a:t>数据库配置（只在首次使用时进行配置）</a:t>
            </a:r>
          </a:p>
          <a:p>
            <a:pPr marL="365760" lvl="1" indent="0">
              <a:buNone/>
            </a:pPr>
            <a:r>
              <a:rPr lang="en-US" altLang="zh-CN" b="1" dirty="0"/>
              <a:t>   10.1</a:t>
            </a:r>
            <a:r>
              <a:rPr lang="zh-CN" altLang="en-US" b="1" dirty="0"/>
              <a:t>、</a:t>
            </a:r>
            <a:r>
              <a:rPr lang="zh-CN" altLang="zh-CN" b="1" dirty="0"/>
              <a:t>导入代码</a:t>
            </a:r>
          </a:p>
          <a:p>
            <a:pPr marL="365760" lvl="1" indent="0">
              <a:buNone/>
            </a:pPr>
            <a:r>
              <a:rPr lang="en-US" altLang="zh-CN" dirty="0"/>
              <a:t>     10.1.1</a:t>
            </a:r>
            <a:r>
              <a:rPr lang="zh-CN" altLang="en-US" dirty="0"/>
              <a:t>、</a:t>
            </a:r>
            <a:r>
              <a:rPr lang="zh-CN" altLang="zh-CN" dirty="0"/>
              <a:t>导入以本省名称命名的代码文件。</a:t>
            </a:r>
            <a:endParaRPr lang="en-US" altLang="zh-CN" dirty="0"/>
          </a:p>
          <a:p>
            <a:pPr lvl="3"/>
            <a:r>
              <a:rPr lang="zh-CN" altLang="zh-CN" dirty="0"/>
              <a:t>只有完成了代码文件的导入才能创建用户进入软件。</a:t>
            </a:r>
          </a:p>
          <a:p>
            <a:pPr lvl="3"/>
            <a:r>
              <a:rPr lang="zh-CN" altLang="zh-CN" dirty="0"/>
              <a:t>代码文件是一个省一个代码文件的模式下发的，本省的省级、地级、县级和学校使用的是相同的代码文件。</a:t>
            </a:r>
            <a:endParaRPr lang="en-US" altLang="zh-CN" b="1" dirty="0"/>
          </a:p>
        </p:txBody>
      </p:sp>
    </p:spTree>
    <p:extLst>
      <p:ext uri="{BB962C8B-B14F-4D97-AF65-F5344CB8AC3E}">
        <p14:creationId xmlns:p14="http://schemas.microsoft.com/office/powerpoint/2010/main" val="1366824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16</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0" indent="0">
              <a:buNone/>
            </a:pPr>
            <a:r>
              <a:rPr lang="en-US" altLang="zh-CN" dirty="0"/>
              <a:t>10.1.2</a:t>
            </a:r>
            <a:r>
              <a:rPr lang="zh-CN" altLang="en-US" dirty="0"/>
              <a:t>、</a:t>
            </a:r>
            <a:r>
              <a:rPr lang="zh-CN" altLang="zh-CN" dirty="0"/>
              <a:t>点击导入编码</a:t>
            </a:r>
            <a:endParaRPr lang="en-US" altLang="zh-CN" dirty="0"/>
          </a:p>
          <a:p>
            <a:pPr marL="777240" lvl="2" indent="0">
              <a:buNone/>
            </a:pPr>
            <a:endParaRPr lang="en-US" altLang="zh-CN" dirty="0"/>
          </a:p>
          <a:p>
            <a:pPr lvl="1"/>
            <a:endParaRPr lang="en-US" altLang="zh-CN" dirty="0"/>
          </a:p>
          <a:p>
            <a:pPr lvl="1"/>
            <a:endParaRPr lang="zh-CN" altLang="en-US" dirty="0"/>
          </a:p>
        </p:txBody>
      </p:sp>
      <p:pic>
        <p:nvPicPr>
          <p:cNvPr id="5" name="图片 4"/>
          <p:cNvPicPr/>
          <p:nvPr/>
        </p:nvPicPr>
        <p:blipFill>
          <a:blip r:embed="rId2"/>
          <a:srcRect/>
          <a:stretch>
            <a:fillRect/>
          </a:stretch>
        </p:blipFill>
        <p:spPr bwMode="auto">
          <a:xfrm>
            <a:off x="3491880" y="2060848"/>
            <a:ext cx="5276850" cy="343852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17</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0" indent="0">
              <a:buNone/>
            </a:pPr>
            <a:r>
              <a:rPr lang="en-US" altLang="zh-CN" dirty="0"/>
              <a:t>10.1.3</a:t>
            </a:r>
            <a:r>
              <a:rPr lang="zh-CN" altLang="en-US" dirty="0"/>
              <a:t>、</a:t>
            </a:r>
            <a:r>
              <a:rPr lang="zh-CN" altLang="zh-CN" dirty="0"/>
              <a:t>选择要导入的编码文件，点击打开。</a:t>
            </a:r>
          </a:p>
          <a:p>
            <a:pPr lvl="2"/>
            <a:endParaRPr lang="en-US" altLang="zh-CN" dirty="0"/>
          </a:p>
          <a:p>
            <a:pPr lvl="1"/>
            <a:endParaRPr lang="zh-CN" altLang="en-US" dirty="0"/>
          </a:p>
          <a:p>
            <a:pPr lvl="1"/>
            <a:endParaRPr lang="en-US" altLang="zh-CN" dirty="0"/>
          </a:p>
          <a:p>
            <a:pPr lvl="1"/>
            <a:endParaRPr lang="en-US" altLang="zh-CN" dirty="0"/>
          </a:p>
          <a:p>
            <a:pPr lvl="1"/>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2708920"/>
            <a:ext cx="5638800"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18</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r>
              <a:rPr lang="en-US" altLang="zh-CN" dirty="0"/>
              <a:t>10.1.4</a:t>
            </a:r>
            <a:r>
              <a:rPr lang="zh-CN" altLang="en-US" dirty="0"/>
              <a:t>、</a:t>
            </a:r>
            <a:r>
              <a:rPr lang="zh-CN" altLang="zh-CN" dirty="0"/>
              <a:t>点击确定。完成代码导入。</a:t>
            </a:r>
          </a:p>
          <a:p>
            <a:pPr lvl="1"/>
            <a:endParaRPr lang="en-US" altLang="zh-CN" dirty="0"/>
          </a:p>
          <a:p>
            <a:pPr marL="365760" lvl="1" indent="0">
              <a:buNone/>
            </a:pPr>
            <a:endParaRPr lang="en-US" altLang="zh-CN" dirty="0"/>
          </a:p>
          <a:p>
            <a:pPr lvl="1"/>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420888"/>
            <a:ext cx="5981700" cy="407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53250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19</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777240" lvl="2" indent="0">
              <a:buNone/>
            </a:pPr>
            <a:r>
              <a:rPr lang="en-US" altLang="zh-CN" sz="2400" b="1" dirty="0"/>
              <a:t>10.2</a:t>
            </a:r>
            <a:r>
              <a:rPr lang="zh-CN" altLang="en-US" sz="2400" b="1" dirty="0"/>
              <a:t>、</a:t>
            </a:r>
            <a:r>
              <a:rPr lang="zh-CN" altLang="zh-CN" sz="2400" b="1" dirty="0"/>
              <a:t>构建数据（学校和区县级可以忽略此功能）</a:t>
            </a:r>
          </a:p>
          <a:p>
            <a:pPr lvl="1"/>
            <a:endParaRPr lang="en-US" altLang="zh-CN" dirty="0"/>
          </a:p>
          <a:p>
            <a:pPr lvl="1"/>
            <a:r>
              <a:rPr lang="zh-CN" altLang="zh-CN" dirty="0"/>
              <a:t>点击构建数据</a:t>
            </a:r>
            <a:r>
              <a:rPr lang="zh-CN" altLang="en-US" dirty="0"/>
              <a:t>，可以</a:t>
            </a:r>
            <a:r>
              <a:rPr lang="zh-CN" altLang="zh-CN" dirty="0"/>
              <a:t>生成综表过录表功能中的基本信息数据。</a:t>
            </a:r>
            <a:endParaRPr lang="zh-CN" altLang="zh-CN" dirty="0">
              <a:solidFill>
                <a:srgbClr val="FF0000"/>
              </a:solidFill>
            </a:endParaRPr>
          </a:p>
          <a:p>
            <a:pPr lvl="3"/>
            <a:endParaRPr lang="en-US" altLang="zh-CN" dirty="0"/>
          </a:p>
          <a:p>
            <a:pPr lvl="3"/>
            <a:endParaRPr lang="en-US" altLang="zh-CN" dirty="0"/>
          </a:p>
          <a:p>
            <a:pPr lvl="2"/>
            <a:r>
              <a:rPr lang="zh-CN" altLang="zh-CN" sz="2800" dirty="0"/>
              <a:t>只有构建数据完成，才能使用综表过录表功能</a:t>
            </a:r>
            <a:r>
              <a:rPr lang="zh-CN" altLang="zh-CN" sz="2000" dirty="0"/>
              <a:t>。</a:t>
            </a:r>
          </a:p>
          <a:p>
            <a:pPr lvl="1"/>
            <a:endParaRPr lang="zh-CN" altLang="en-US" dirty="0"/>
          </a:p>
        </p:txBody>
      </p:sp>
    </p:spTree>
    <p:extLst>
      <p:ext uri="{BB962C8B-B14F-4D97-AF65-F5344CB8AC3E}">
        <p14:creationId xmlns:p14="http://schemas.microsoft.com/office/powerpoint/2010/main" val="3139456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5"/>
          </p:nvPr>
        </p:nvSpPr>
        <p:spPr/>
        <p:txBody>
          <a:bodyPr/>
          <a:lstStyle/>
          <a:p>
            <a:fld id="{8E19BBB7-8EFC-4C6D-9BE3-2EAABF4C4A32}" type="slidenum">
              <a:rPr lang="zh-CN" altLang="en-US" smtClean="0"/>
              <a:pPr/>
              <a:t>2</a:t>
            </a:fld>
            <a:endParaRPr lang="zh-CN" altLang="en-US"/>
          </a:p>
        </p:txBody>
      </p:sp>
      <p:sp>
        <p:nvSpPr>
          <p:cNvPr id="3"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365760" lvl="1" indent="0">
              <a:buNone/>
            </a:pPr>
            <a:r>
              <a:rPr lang="en-US" altLang="zh-CN" dirty="0">
                <a:solidFill>
                  <a:srgbClr val="FFC000"/>
                </a:solidFill>
              </a:rPr>
              <a:t>1</a:t>
            </a:r>
            <a:r>
              <a:rPr lang="zh-CN" altLang="en-US" dirty="0">
                <a:solidFill>
                  <a:srgbClr val="FFC000"/>
                </a:solidFill>
              </a:rPr>
              <a:t>、</a:t>
            </a:r>
            <a:r>
              <a:rPr lang="zh-CN" altLang="en-US" dirty="0">
                <a:solidFill>
                  <a:srgbClr val="FFC000"/>
                </a:solidFill>
                <a:latin typeface="+mn-ea"/>
              </a:rPr>
              <a:t>谈谈对统计的认识</a:t>
            </a:r>
            <a:endParaRPr lang="en-US" altLang="zh-CN" dirty="0">
              <a:solidFill>
                <a:srgbClr val="FFC000"/>
              </a:solidFill>
              <a:latin typeface="+mn-ea"/>
            </a:endParaRPr>
          </a:p>
          <a:p>
            <a:pPr marL="365760" lvl="1" indent="0">
              <a:buNone/>
            </a:pPr>
            <a:endParaRPr lang="en-US" altLang="zh-CN" dirty="0">
              <a:solidFill>
                <a:srgbClr val="FFC000"/>
              </a:solidFill>
            </a:endParaRPr>
          </a:p>
          <a:p>
            <a:pPr marL="731520" lvl="2" indent="0">
              <a:buNone/>
            </a:pPr>
            <a:endParaRPr lang="en-US" altLang="zh-CN" dirty="0">
              <a:solidFill>
                <a:srgbClr val="FFC000"/>
              </a:solidFill>
            </a:endParaRPr>
          </a:p>
          <a:p>
            <a:pPr lvl="2">
              <a:buFont typeface="Wingdings" panose="05000000000000000000" pitchFamily="2" charset="2"/>
              <a:buChar char="l"/>
            </a:pPr>
            <a:r>
              <a:rPr lang="zh-CN" altLang="en-US" dirty="0"/>
              <a:t>数字化是社会趋势。人对社会的描述经历了从具体到抽像的过程。</a:t>
            </a:r>
            <a:endParaRPr lang="en-US" altLang="zh-CN" dirty="0"/>
          </a:p>
          <a:p>
            <a:pPr lvl="2">
              <a:buFont typeface="Wingdings" panose="05000000000000000000" pitchFamily="2" charset="2"/>
              <a:buChar char="l"/>
            </a:pPr>
            <a:r>
              <a:rPr lang="zh-CN" altLang="en-US" dirty="0"/>
              <a:t>统计工作是用数字的方法描述教育发展情况，是用数字给教育事业做的“自画像”。</a:t>
            </a:r>
            <a:endParaRPr lang="en-US" altLang="zh-CN" dirty="0"/>
          </a:p>
          <a:p>
            <a:pPr lvl="2">
              <a:buFont typeface="Wingdings" panose="05000000000000000000" pitchFamily="2" charset="2"/>
              <a:buChar char="l"/>
            </a:pPr>
            <a:r>
              <a:rPr lang="zh-CN" altLang="en-US" dirty="0"/>
              <a:t>做为当今最大的社会事业，教育事业需要“自画像”。</a:t>
            </a:r>
            <a:endParaRPr lang="en-US" altLang="zh-CN" dirty="0"/>
          </a:p>
          <a:p>
            <a:pPr lvl="1"/>
            <a:endParaRPr lang="en-US" altLang="zh-CN" dirty="0"/>
          </a:p>
          <a:p>
            <a:pPr lvl="1"/>
            <a:endParaRPr lang="en-US" altLang="zh-CN" dirty="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20</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0" indent="0">
              <a:buNone/>
            </a:pPr>
            <a:r>
              <a:rPr lang="en-US" altLang="zh-CN" sz="2400" dirty="0"/>
              <a:t>10.2.1</a:t>
            </a:r>
            <a:r>
              <a:rPr lang="zh-CN" altLang="en-US" sz="2400" dirty="0"/>
              <a:t>、</a:t>
            </a:r>
            <a:r>
              <a:rPr lang="zh-CN" altLang="zh-CN" sz="2400" dirty="0"/>
              <a:t>点击构建数据。</a:t>
            </a:r>
          </a:p>
          <a:p>
            <a:pPr lvl="1"/>
            <a:endParaRPr lang="en-US" altLang="zh-CN" dirty="0"/>
          </a:p>
        </p:txBody>
      </p:sp>
      <p:pic>
        <p:nvPicPr>
          <p:cNvPr id="5" name="图片 4"/>
          <p:cNvPicPr/>
          <p:nvPr/>
        </p:nvPicPr>
        <p:blipFill>
          <a:blip r:embed="rId2"/>
          <a:srcRect/>
          <a:stretch>
            <a:fillRect/>
          </a:stretch>
        </p:blipFill>
        <p:spPr bwMode="auto">
          <a:xfrm>
            <a:off x="1331640" y="2066746"/>
            <a:ext cx="7416824" cy="4149080"/>
          </a:xfrm>
          <a:prstGeom prst="rect">
            <a:avLst/>
          </a:prstGeom>
          <a:noFill/>
          <a:ln w="9525">
            <a:noFill/>
            <a:miter lim="800000"/>
            <a:headEnd/>
            <a:tailEnd/>
          </a:ln>
        </p:spPr>
      </p:pic>
    </p:spTree>
    <p:extLst>
      <p:ext uri="{BB962C8B-B14F-4D97-AF65-F5344CB8AC3E}">
        <p14:creationId xmlns:p14="http://schemas.microsoft.com/office/powerpoint/2010/main" val="3276683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21</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0" indent="0">
              <a:buNone/>
            </a:pPr>
            <a:r>
              <a:rPr lang="en-US" altLang="zh-CN" sz="2400" dirty="0"/>
              <a:t>10.2.2</a:t>
            </a:r>
            <a:r>
              <a:rPr lang="zh-CN" altLang="en-US" sz="2400" dirty="0"/>
              <a:t>、</a:t>
            </a:r>
            <a:r>
              <a:rPr lang="zh-CN" altLang="zh-CN" sz="2400" dirty="0"/>
              <a:t>提示“构建数据完成”，点击确定完成构建数据。</a:t>
            </a:r>
          </a:p>
          <a:p>
            <a:pPr marL="365760" lvl="1" indent="0">
              <a:buNone/>
            </a:pPr>
            <a:endParaRPr lang="en-US" altLang="zh-CN" b="1" dirty="0"/>
          </a:p>
          <a:p>
            <a:pPr lvl="1"/>
            <a:endParaRPr lang="en-US" altLang="zh-CN" dirty="0"/>
          </a:p>
          <a:p>
            <a:pPr lvl="1"/>
            <a:endParaRPr lang="en-US" altLang="zh-CN" dirty="0"/>
          </a:p>
          <a:p>
            <a:pPr lvl="1"/>
            <a:endParaRPr lang="zh-CN" altLang="en-US" dirty="0"/>
          </a:p>
        </p:txBody>
      </p:sp>
      <p:pic>
        <p:nvPicPr>
          <p:cNvPr id="5" name="图片 4"/>
          <p:cNvPicPr/>
          <p:nvPr/>
        </p:nvPicPr>
        <p:blipFill>
          <a:blip r:embed="rId2"/>
          <a:srcRect/>
          <a:stretch>
            <a:fillRect/>
          </a:stretch>
        </p:blipFill>
        <p:spPr bwMode="auto">
          <a:xfrm>
            <a:off x="1763688" y="2564904"/>
            <a:ext cx="6488243" cy="3996680"/>
          </a:xfrm>
          <a:prstGeom prst="rect">
            <a:avLst/>
          </a:prstGeom>
          <a:noFill/>
          <a:ln w="9525">
            <a:noFill/>
            <a:miter lim="800000"/>
            <a:headEnd/>
            <a:tailEnd/>
          </a:ln>
        </p:spPr>
      </p:pic>
    </p:spTree>
    <p:extLst>
      <p:ext uri="{BB962C8B-B14F-4D97-AF65-F5344CB8AC3E}">
        <p14:creationId xmlns:p14="http://schemas.microsoft.com/office/powerpoint/2010/main" val="20743755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22</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365760" lvl="1" indent="0">
              <a:buNone/>
            </a:pPr>
            <a:r>
              <a:rPr lang="en-US" altLang="zh-CN" sz="2800" dirty="0">
                <a:solidFill>
                  <a:srgbClr val="FFC000"/>
                </a:solidFill>
              </a:rPr>
              <a:t>11</a:t>
            </a:r>
            <a:r>
              <a:rPr lang="zh-CN" altLang="en-US" sz="2800" dirty="0">
                <a:solidFill>
                  <a:srgbClr val="FFC000"/>
                </a:solidFill>
              </a:rPr>
              <a:t>、</a:t>
            </a:r>
            <a:r>
              <a:rPr lang="zh-CN" altLang="zh-CN" b="1" dirty="0">
                <a:solidFill>
                  <a:srgbClr val="FFC000"/>
                </a:solidFill>
              </a:rPr>
              <a:t>管理用户</a:t>
            </a:r>
          </a:p>
          <a:p>
            <a:pPr marL="777240" lvl="2" indent="0">
              <a:buNone/>
            </a:pPr>
            <a:r>
              <a:rPr lang="en-US" altLang="zh-CN" sz="2400" b="1" dirty="0"/>
              <a:t>11.1</a:t>
            </a:r>
            <a:r>
              <a:rPr lang="zh-CN" altLang="en-US" sz="2400" b="1" dirty="0"/>
              <a:t>、</a:t>
            </a:r>
            <a:r>
              <a:rPr lang="zh-CN" altLang="zh-CN" sz="2400" b="1" dirty="0"/>
              <a:t>创建账号</a:t>
            </a:r>
          </a:p>
          <a:p>
            <a:pPr lvl="1"/>
            <a:r>
              <a:rPr lang="zh-CN" altLang="zh-CN" sz="2400" dirty="0"/>
              <a:t>登录软件前必须创建账号。</a:t>
            </a:r>
            <a:endParaRPr lang="en-US" altLang="zh-CN" sz="2400" dirty="0"/>
          </a:p>
          <a:p>
            <a:pPr marL="0" indent="0">
              <a:buNone/>
            </a:pPr>
            <a:r>
              <a:rPr lang="en-US" altLang="zh-CN" dirty="0"/>
              <a:t>11.1.1</a:t>
            </a:r>
            <a:r>
              <a:rPr lang="zh-CN" altLang="en-US" dirty="0"/>
              <a:t>、</a:t>
            </a:r>
            <a:r>
              <a:rPr lang="zh-CN" altLang="zh-CN" sz="2400" dirty="0"/>
              <a:t>点击创建账号。</a:t>
            </a:r>
          </a:p>
          <a:p>
            <a:pPr lvl="1"/>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2852936"/>
            <a:ext cx="4560887" cy="373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01866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23</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777240" lvl="2" indent="0">
              <a:buNone/>
            </a:pPr>
            <a:r>
              <a:rPr lang="en-US" altLang="zh-CN" sz="2800" dirty="0"/>
              <a:t>11.1.2</a:t>
            </a:r>
            <a:r>
              <a:rPr lang="zh-CN" altLang="en-US" dirty="0"/>
              <a:t>、</a:t>
            </a:r>
            <a:r>
              <a:rPr lang="zh-CN" altLang="zh-CN" sz="2400" b="1" dirty="0"/>
              <a:t>创建账号</a:t>
            </a:r>
            <a:r>
              <a:rPr lang="zh-CN" altLang="en-US" sz="2400" b="1" dirty="0"/>
              <a:t>界面介绍</a:t>
            </a:r>
            <a:endParaRPr lang="zh-CN" altLang="zh-CN" sz="2400" b="1" dirty="0"/>
          </a:p>
          <a:p>
            <a:pPr lvl="1"/>
            <a:endParaRPr lang="en-US" altLang="zh-CN" dirty="0"/>
          </a:p>
        </p:txBody>
      </p:sp>
      <p:pic>
        <p:nvPicPr>
          <p:cNvPr id="5" name="图片 4"/>
          <p:cNvPicPr/>
          <p:nvPr/>
        </p:nvPicPr>
        <p:blipFill>
          <a:blip r:embed="rId2"/>
          <a:srcRect/>
          <a:stretch>
            <a:fillRect/>
          </a:stretch>
        </p:blipFill>
        <p:spPr bwMode="auto">
          <a:xfrm>
            <a:off x="3347864" y="1988840"/>
            <a:ext cx="5670376" cy="4762500"/>
          </a:xfrm>
          <a:prstGeom prst="rect">
            <a:avLst/>
          </a:prstGeom>
          <a:noFill/>
          <a:ln w="9525">
            <a:noFill/>
            <a:miter lim="800000"/>
            <a:headEnd/>
            <a:tailEnd/>
          </a:ln>
        </p:spPr>
      </p:pic>
      <p:sp>
        <p:nvSpPr>
          <p:cNvPr id="3" name="TextBox 2"/>
          <p:cNvSpPr txBox="1"/>
          <p:nvPr/>
        </p:nvSpPr>
        <p:spPr>
          <a:xfrm>
            <a:off x="179512" y="2564904"/>
            <a:ext cx="3024336" cy="3416320"/>
          </a:xfrm>
          <a:prstGeom prst="rect">
            <a:avLst/>
          </a:prstGeom>
          <a:noFill/>
        </p:spPr>
        <p:txBody>
          <a:bodyPr wrap="square" rtlCol="0">
            <a:spAutoFit/>
          </a:bodyPr>
          <a:lstStyle/>
          <a:p>
            <a:pPr lvl="0"/>
            <a:r>
              <a:rPr lang="en-US" altLang="zh-CN" dirty="0"/>
              <a:t>1</a:t>
            </a:r>
            <a:r>
              <a:rPr lang="zh-CN" altLang="en-US" dirty="0"/>
              <a:t>、</a:t>
            </a:r>
            <a:r>
              <a:rPr lang="zh-CN" altLang="zh-CN" dirty="0"/>
              <a:t>机构浏览。</a:t>
            </a:r>
          </a:p>
          <a:p>
            <a:pPr lvl="0"/>
            <a:r>
              <a:rPr lang="en-US" altLang="zh-CN" dirty="0"/>
              <a:t>2</a:t>
            </a:r>
            <a:r>
              <a:rPr lang="zh-CN" altLang="en-US" dirty="0"/>
              <a:t>、</a:t>
            </a:r>
            <a:r>
              <a:rPr lang="zh-CN" altLang="zh-CN" dirty="0"/>
              <a:t>学校浏览。</a:t>
            </a:r>
          </a:p>
          <a:p>
            <a:pPr lvl="0"/>
            <a:r>
              <a:rPr lang="en-US" altLang="zh-CN" dirty="0"/>
              <a:t>3</a:t>
            </a:r>
            <a:r>
              <a:rPr lang="zh-CN" altLang="en-US" dirty="0"/>
              <a:t>、</a:t>
            </a:r>
            <a:r>
              <a:rPr lang="zh-CN" altLang="zh-CN" dirty="0"/>
              <a:t>选择基础教育，中职教育，高等教育。</a:t>
            </a:r>
          </a:p>
          <a:p>
            <a:pPr lvl="0"/>
            <a:r>
              <a:rPr lang="en-US" altLang="zh-CN" dirty="0"/>
              <a:t>4</a:t>
            </a:r>
            <a:r>
              <a:rPr lang="zh-CN" altLang="en-US" dirty="0"/>
              <a:t>、</a:t>
            </a:r>
            <a:r>
              <a:rPr lang="zh-CN" altLang="zh-CN" dirty="0"/>
              <a:t>选择办学类型分组。</a:t>
            </a:r>
          </a:p>
          <a:p>
            <a:pPr lvl="0"/>
            <a:r>
              <a:rPr lang="en-US" altLang="zh-CN" dirty="0"/>
              <a:t>5</a:t>
            </a:r>
            <a:r>
              <a:rPr lang="zh-CN" altLang="en-US" dirty="0"/>
              <a:t>、</a:t>
            </a:r>
            <a:r>
              <a:rPr lang="zh-CN" altLang="zh-CN" dirty="0"/>
              <a:t>选中学校后点击查看学校基本信息。</a:t>
            </a:r>
          </a:p>
          <a:p>
            <a:pPr lvl="0"/>
            <a:r>
              <a:rPr lang="en-US" altLang="zh-CN" dirty="0"/>
              <a:t>6</a:t>
            </a:r>
            <a:r>
              <a:rPr lang="zh-CN" altLang="en-US" dirty="0"/>
              <a:t>、</a:t>
            </a:r>
            <a:r>
              <a:rPr lang="zh-CN" altLang="zh-CN" dirty="0"/>
              <a:t>换学校浏览样式。</a:t>
            </a:r>
            <a:endParaRPr lang="en-US" altLang="zh-CN" dirty="0"/>
          </a:p>
          <a:p>
            <a:pPr lvl="0"/>
            <a:r>
              <a:rPr lang="en-US" altLang="zh-CN" dirty="0"/>
              <a:t>7</a:t>
            </a:r>
            <a:r>
              <a:rPr lang="zh-CN" altLang="en-US" dirty="0"/>
              <a:t>、</a:t>
            </a:r>
            <a:r>
              <a:rPr lang="zh-CN" altLang="zh-CN" dirty="0"/>
              <a:t>浏览跨块附设班的学校。</a:t>
            </a:r>
          </a:p>
          <a:p>
            <a:pPr lvl="0"/>
            <a:r>
              <a:rPr lang="en-US" altLang="zh-CN" dirty="0"/>
              <a:t>8</a:t>
            </a:r>
            <a:r>
              <a:rPr lang="zh-CN" altLang="en-US" dirty="0"/>
              <a:t>、</a:t>
            </a:r>
            <a:r>
              <a:rPr lang="zh-CN" altLang="zh-CN" dirty="0"/>
              <a:t>添加教育管理机构用户。</a:t>
            </a:r>
          </a:p>
          <a:p>
            <a:r>
              <a:rPr lang="en-US" altLang="zh-CN" dirty="0"/>
              <a:t>9</a:t>
            </a:r>
            <a:r>
              <a:rPr lang="zh-CN" altLang="en-US" dirty="0"/>
              <a:t>、</a:t>
            </a:r>
            <a:r>
              <a:rPr lang="zh-CN" altLang="zh-CN" dirty="0"/>
              <a:t>添加学校用户。</a:t>
            </a:r>
          </a:p>
          <a:p>
            <a:endParaRPr lang="zh-CN" altLang="en-US" dirty="0"/>
          </a:p>
        </p:txBody>
      </p:sp>
    </p:spTree>
    <p:extLst>
      <p:ext uri="{BB962C8B-B14F-4D97-AF65-F5344CB8AC3E}">
        <p14:creationId xmlns:p14="http://schemas.microsoft.com/office/powerpoint/2010/main" val="3878297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24</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524000"/>
            <a:ext cx="8229600" cy="4785320"/>
          </a:xfrm>
        </p:spPr>
        <p:txBody>
          <a:bodyPr>
            <a:normAutofit/>
          </a:bodyPr>
          <a:lstStyle/>
          <a:p>
            <a:pPr marL="365760" lvl="1" indent="0">
              <a:buNone/>
            </a:pPr>
            <a:r>
              <a:rPr lang="en-US" altLang="zh-CN" sz="2800" dirty="0">
                <a:solidFill>
                  <a:srgbClr val="FFC000"/>
                </a:solidFill>
              </a:rPr>
              <a:t>12</a:t>
            </a:r>
            <a:r>
              <a:rPr lang="zh-CN" altLang="en-US" dirty="0">
                <a:solidFill>
                  <a:srgbClr val="FFC000"/>
                </a:solidFill>
              </a:rPr>
              <a:t>、</a:t>
            </a:r>
            <a:r>
              <a:rPr lang="zh-CN" altLang="zh-CN" b="1" dirty="0">
                <a:solidFill>
                  <a:srgbClr val="FFC000"/>
                </a:solidFill>
              </a:rPr>
              <a:t>任务提醒</a:t>
            </a:r>
          </a:p>
          <a:p>
            <a:pPr marL="365760" lvl="1" indent="0">
              <a:buNone/>
            </a:pPr>
            <a:r>
              <a:rPr lang="en-US" altLang="zh-CN" b="1" dirty="0"/>
              <a:t>   12.1</a:t>
            </a:r>
            <a:r>
              <a:rPr lang="zh-CN" altLang="zh-CN" b="1" dirty="0">
                <a:latin typeface="+mn-ea"/>
              </a:rPr>
              <a:t>学校级用户登录</a:t>
            </a:r>
            <a:endParaRPr lang="en-US" altLang="zh-CN" dirty="0">
              <a:latin typeface="+mn-ea"/>
            </a:endParaRPr>
          </a:p>
          <a:p>
            <a:pPr lvl="2"/>
            <a:r>
              <a:rPr lang="zh-CN" altLang="zh-CN" dirty="0"/>
              <a:t>显示学校填报进度，有哪些表未填。</a:t>
            </a:r>
            <a:endParaRPr lang="en-US" altLang="zh-CN" dirty="0"/>
          </a:p>
        </p:txBody>
      </p:sp>
      <p:pic>
        <p:nvPicPr>
          <p:cNvPr id="5" name="图片 4"/>
          <p:cNvPicPr/>
          <p:nvPr/>
        </p:nvPicPr>
        <p:blipFill>
          <a:blip r:embed="rId2"/>
          <a:srcRect/>
          <a:stretch>
            <a:fillRect/>
          </a:stretch>
        </p:blipFill>
        <p:spPr bwMode="auto">
          <a:xfrm>
            <a:off x="611560" y="2996952"/>
            <a:ext cx="7981950" cy="3456384"/>
          </a:xfrm>
          <a:prstGeom prst="rect">
            <a:avLst/>
          </a:prstGeom>
          <a:noFill/>
          <a:ln w="9525">
            <a:noFill/>
            <a:miter lim="800000"/>
            <a:headEnd/>
            <a:tailEnd/>
          </a:ln>
        </p:spPr>
      </p:pic>
    </p:spTree>
    <p:extLst>
      <p:ext uri="{BB962C8B-B14F-4D97-AF65-F5344CB8AC3E}">
        <p14:creationId xmlns:p14="http://schemas.microsoft.com/office/powerpoint/2010/main" val="31265007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25</a:t>
            </a:fld>
            <a:endParaRPr lang="zh-CN" altLang="en-US"/>
          </a:p>
        </p:txBody>
      </p:sp>
      <p:sp>
        <p:nvSpPr>
          <p:cNvPr id="4" name="标题 2"/>
          <p:cNvSpPr>
            <a:spLocks noGrp="1"/>
          </p:cNvSpPr>
          <p:nvPr>
            <p:ph type="title"/>
          </p:nvPr>
        </p:nvSpPr>
        <p:spPr>
          <a:xfrm rot="10800000" flipV="1">
            <a:off x="611560" y="692696"/>
            <a:ext cx="7839844" cy="576064"/>
          </a:xfrm>
        </p:spPr>
        <p:txBody>
          <a:bodyPr>
            <a:noAutofit/>
          </a:bodyPr>
          <a:lstStyle/>
          <a:p>
            <a:r>
              <a:rPr lang="en-US" altLang="zh-CN" sz="3200" dirty="0"/>
              <a:t>2020</a:t>
            </a:r>
            <a:r>
              <a:rPr lang="zh-CN" altLang="en-US" sz="3200" dirty="0"/>
              <a:t>年教育管理统计软件培训</a:t>
            </a:r>
            <a:endParaRPr lang="zh-CN" altLang="en-US" sz="3600" dirty="0"/>
          </a:p>
        </p:txBody>
      </p:sp>
      <p:sp>
        <p:nvSpPr>
          <p:cNvPr id="2" name="内容占位符 1"/>
          <p:cNvSpPr>
            <a:spLocks noGrp="1"/>
          </p:cNvSpPr>
          <p:nvPr>
            <p:ph sz="quarter" idx="1"/>
          </p:nvPr>
        </p:nvSpPr>
        <p:spPr>
          <a:xfrm>
            <a:off x="611560" y="1412776"/>
            <a:ext cx="8229600" cy="4785320"/>
          </a:xfrm>
        </p:spPr>
        <p:txBody>
          <a:bodyPr>
            <a:normAutofit/>
          </a:bodyPr>
          <a:lstStyle/>
          <a:p>
            <a:pPr marL="777240" lvl="2" indent="0">
              <a:buNone/>
            </a:pPr>
            <a:r>
              <a:rPr lang="en-US" altLang="zh-CN" sz="2800" dirty="0"/>
              <a:t>12.2</a:t>
            </a:r>
            <a:r>
              <a:rPr lang="zh-CN" altLang="en-US" dirty="0"/>
              <a:t>、</a:t>
            </a:r>
            <a:r>
              <a:rPr lang="zh-CN" altLang="zh-CN" sz="2400" b="1" dirty="0"/>
              <a:t>区县级用户登录</a:t>
            </a:r>
          </a:p>
          <a:p>
            <a:pPr lvl="1"/>
            <a:r>
              <a:rPr lang="zh-CN" altLang="zh-CN" sz="2000" dirty="0"/>
              <a:t>显示区县填报进度，有哪些表未填</a:t>
            </a:r>
            <a:r>
              <a:rPr lang="zh-CN" altLang="en-US" sz="2000" dirty="0"/>
              <a:t>。</a:t>
            </a:r>
            <a:endParaRPr lang="en-US" altLang="zh-CN" sz="2000" dirty="0"/>
          </a:p>
        </p:txBody>
      </p:sp>
      <p:pic>
        <p:nvPicPr>
          <p:cNvPr id="5" name="图片 4"/>
          <p:cNvPicPr/>
          <p:nvPr/>
        </p:nvPicPr>
        <p:blipFill>
          <a:blip r:embed="rId2"/>
          <a:srcRect/>
          <a:stretch>
            <a:fillRect/>
          </a:stretch>
        </p:blipFill>
        <p:spPr bwMode="auto">
          <a:xfrm>
            <a:off x="539552" y="2276872"/>
            <a:ext cx="8343900" cy="4072930"/>
          </a:xfrm>
          <a:prstGeom prst="rect">
            <a:avLst/>
          </a:prstGeom>
          <a:noFill/>
          <a:ln w="9525">
            <a:noFill/>
            <a:miter lim="800000"/>
            <a:headEnd/>
            <a:tailEnd/>
          </a:ln>
        </p:spPr>
      </p:pic>
    </p:spTree>
    <p:extLst>
      <p:ext uri="{BB962C8B-B14F-4D97-AF65-F5344CB8AC3E}">
        <p14:creationId xmlns:p14="http://schemas.microsoft.com/office/powerpoint/2010/main" val="21800947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26</a:t>
            </a:fld>
            <a:endParaRPr lang="zh-CN" altLang="en-US"/>
          </a:p>
        </p:txBody>
      </p:sp>
      <p:sp>
        <p:nvSpPr>
          <p:cNvPr id="4" name="标题 2"/>
          <p:cNvSpPr>
            <a:spLocks noGrp="1"/>
          </p:cNvSpPr>
          <p:nvPr>
            <p:ph type="title"/>
          </p:nvPr>
        </p:nvSpPr>
        <p:spPr>
          <a:xfrm rot="10800000" flipV="1">
            <a:off x="1043608" y="620688"/>
            <a:ext cx="7839844" cy="576064"/>
          </a:xfrm>
        </p:spPr>
        <p:txBody>
          <a:bodyPr>
            <a:noAutofit/>
          </a:bodyPr>
          <a:lstStyle/>
          <a:p>
            <a:r>
              <a:rPr lang="en-US" altLang="zh-CN" sz="3200" dirty="0"/>
              <a:t>2020</a:t>
            </a:r>
            <a:r>
              <a:rPr lang="zh-CN" altLang="en-US" sz="3200" dirty="0"/>
              <a:t>年教育管理统计软件培训</a:t>
            </a:r>
            <a:endParaRPr lang="zh-CN" altLang="en-US" sz="3600" dirty="0"/>
          </a:p>
        </p:txBody>
      </p:sp>
      <p:sp>
        <p:nvSpPr>
          <p:cNvPr id="2" name="内容占位符 1"/>
          <p:cNvSpPr>
            <a:spLocks noGrp="1"/>
          </p:cNvSpPr>
          <p:nvPr>
            <p:ph sz="quarter" idx="1"/>
          </p:nvPr>
        </p:nvSpPr>
        <p:spPr>
          <a:xfrm>
            <a:off x="611560" y="1412776"/>
            <a:ext cx="8229600" cy="4785320"/>
          </a:xfrm>
        </p:spPr>
        <p:txBody>
          <a:bodyPr>
            <a:normAutofit/>
          </a:bodyPr>
          <a:lstStyle/>
          <a:p>
            <a:pPr marL="365760" lvl="1" indent="0">
              <a:buNone/>
            </a:pPr>
            <a:r>
              <a:rPr lang="en-US" altLang="zh-CN" sz="2800" dirty="0">
                <a:solidFill>
                  <a:srgbClr val="FFC000"/>
                </a:solidFill>
              </a:rPr>
              <a:t>13</a:t>
            </a:r>
            <a:r>
              <a:rPr lang="zh-CN" altLang="en-US" dirty="0">
                <a:solidFill>
                  <a:srgbClr val="FFC000"/>
                </a:solidFill>
              </a:rPr>
              <a:t>、</a:t>
            </a:r>
            <a:r>
              <a:rPr lang="zh-CN" altLang="zh-CN" sz="2400" b="1" dirty="0">
                <a:solidFill>
                  <a:srgbClr val="FFC000"/>
                </a:solidFill>
              </a:rPr>
              <a:t>业务办理</a:t>
            </a:r>
            <a:endParaRPr lang="en-US" altLang="zh-CN" sz="2400" b="1" dirty="0">
              <a:solidFill>
                <a:srgbClr val="FFC000"/>
              </a:solidFill>
            </a:endParaRPr>
          </a:p>
          <a:p>
            <a:pPr marL="365760" lvl="1" indent="0">
              <a:buNone/>
            </a:pPr>
            <a:endParaRPr lang="en-US" altLang="zh-CN" sz="2000" b="1" dirty="0"/>
          </a:p>
          <a:p>
            <a:pPr lvl="2"/>
            <a:r>
              <a:rPr lang="zh-CN" altLang="zh-CN" sz="2400" b="1" dirty="0"/>
              <a:t>管理部门数据录入（教育管理部门信息表、县基表）</a:t>
            </a:r>
            <a:endParaRPr lang="en-US" altLang="zh-CN" sz="2400" b="1" dirty="0"/>
          </a:p>
          <a:p>
            <a:pPr lvl="3"/>
            <a:r>
              <a:rPr lang="zh-CN" altLang="zh-CN" sz="2400" dirty="0"/>
              <a:t>上级管理部门都需要录入“教育管理部门信息”表，如果是县级管理部门还需要录入“县基表”。“县基表”包括基础教育</a:t>
            </a:r>
            <a:r>
              <a:rPr lang="en-US" altLang="zh-CN" sz="2400" dirty="0"/>
              <a:t>3</a:t>
            </a:r>
            <a:r>
              <a:rPr lang="zh-CN" altLang="zh-CN" sz="2400" dirty="0"/>
              <a:t>张、中等职业教育</a:t>
            </a:r>
            <a:r>
              <a:rPr lang="en-US" altLang="zh-CN" sz="2400" dirty="0"/>
              <a:t>2</a:t>
            </a:r>
            <a:r>
              <a:rPr lang="zh-CN" altLang="zh-CN" sz="2400" dirty="0"/>
              <a:t>张。</a:t>
            </a:r>
            <a:endParaRPr lang="en-US" altLang="zh-CN" sz="2400" dirty="0"/>
          </a:p>
          <a:p>
            <a:pPr marL="777240" lvl="2" indent="0">
              <a:buNone/>
            </a:pPr>
            <a:endParaRPr lang="en-US" altLang="zh-CN" sz="4000" dirty="0"/>
          </a:p>
          <a:p>
            <a:pPr lvl="2"/>
            <a:r>
              <a:rPr lang="zh-CN" altLang="en-US" sz="2800" dirty="0"/>
              <a:t>注意：</a:t>
            </a:r>
            <a:endParaRPr lang="en-US" altLang="zh-CN" sz="2800" dirty="0"/>
          </a:p>
          <a:p>
            <a:pPr marL="1325880" lvl="4" indent="0">
              <a:buNone/>
            </a:pPr>
            <a:r>
              <a:rPr lang="zh-CN" altLang="zh-CN" sz="2400" dirty="0"/>
              <a:t>如果是县级管理部门请不要漏报“县基表”。</a:t>
            </a:r>
            <a:endParaRPr lang="zh-CN" altLang="zh-CN" sz="2400" b="1" dirty="0"/>
          </a:p>
        </p:txBody>
      </p:sp>
    </p:spTree>
    <p:extLst>
      <p:ext uri="{BB962C8B-B14F-4D97-AF65-F5344CB8AC3E}">
        <p14:creationId xmlns:p14="http://schemas.microsoft.com/office/powerpoint/2010/main" val="6771245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27</a:t>
            </a:fld>
            <a:endParaRPr lang="zh-CN" altLang="en-US"/>
          </a:p>
        </p:txBody>
      </p:sp>
      <p:sp>
        <p:nvSpPr>
          <p:cNvPr id="4" name="标题 2"/>
          <p:cNvSpPr>
            <a:spLocks noGrp="1"/>
          </p:cNvSpPr>
          <p:nvPr>
            <p:ph type="title"/>
          </p:nvPr>
        </p:nvSpPr>
        <p:spPr>
          <a:xfrm rot="10800000" flipV="1">
            <a:off x="1043608" y="620688"/>
            <a:ext cx="7839844" cy="576064"/>
          </a:xfrm>
        </p:spPr>
        <p:txBody>
          <a:bodyPr>
            <a:noAutofit/>
          </a:bodyPr>
          <a:lstStyle/>
          <a:p>
            <a:r>
              <a:rPr lang="en-US" altLang="zh-CN" sz="3200" dirty="0"/>
              <a:t>2020</a:t>
            </a:r>
            <a:r>
              <a:rPr lang="zh-CN" altLang="en-US" sz="3200" dirty="0"/>
              <a:t>年教育管理统计软件培训</a:t>
            </a:r>
            <a:endParaRPr lang="zh-CN" altLang="en-US" sz="3600" dirty="0"/>
          </a:p>
        </p:txBody>
      </p:sp>
      <p:sp>
        <p:nvSpPr>
          <p:cNvPr id="2" name="内容占位符 1"/>
          <p:cNvSpPr>
            <a:spLocks noGrp="1"/>
          </p:cNvSpPr>
          <p:nvPr>
            <p:ph sz="quarter" idx="1"/>
          </p:nvPr>
        </p:nvSpPr>
        <p:spPr>
          <a:xfrm>
            <a:off x="611560" y="1412776"/>
            <a:ext cx="8229600" cy="4785320"/>
          </a:xfrm>
        </p:spPr>
        <p:txBody>
          <a:bodyPr>
            <a:normAutofit/>
          </a:bodyPr>
          <a:lstStyle/>
          <a:p>
            <a:r>
              <a:rPr lang="en-US" altLang="zh-CN" sz="2800" dirty="0"/>
              <a:t>13.1</a:t>
            </a:r>
            <a:r>
              <a:rPr lang="zh-CN" altLang="en-US" dirty="0"/>
              <a:t>、</a:t>
            </a:r>
            <a:r>
              <a:rPr lang="zh-CN" altLang="zh-CN" sz="2400" b="1" dirty="0"/>
              <a:t>“教育管理部门信息”表的录入界面：</a:t>
            </a:r>
            <a:endParaRPr lang="zh-CN" altLang="zh-CN" sz="2400" dirty="0"/>
          </a:p>
          <a:p>
            <a:pPr marL="365760" lvl="1" indent="0">
              <a:buNone/>
            </a:pPr>
            <a:endParaRPr lang="en-US" altLang="zh-CN" sz="2000" b="1" dirty="0"/>
          </a:p>
        </p:txBody>
      </p:sp>
      <p:pic>
        <p:nvPicPr>
          <p:cNvPr id="5" name="图片 4" descr="D:\开发项目\20120911正式版使用说明\截图\11教育管理部门信息.jpg"/>
          <p:cNvPicPr/>
          <p:nvPr/>
        </p:nvPicPr>
        <p:blipFill>
          <a:blip r:embed="rId2"/>
          <a:srcRect/>
          <a:stretch>
            <a:fillRect/>
          </a:stretch>
        </p:blipFill>
        <p:spPr bwMode="auto">
          <a:xfrm>
            <a:off x="2938414" y="2060848"/>
            <a:ext cx="5984340" cy="4610100"/>
          </a:xfrm>
          <a:prstGeom prst="rect">
            <a:avLst/>
          </a:prstGeom>
          <a:noFill/>
          <a:ln w="9525">
            <a:noFill/>
            <a:miter lim="800000"/>
            <a:headEnd/>
            <a:tailEnd/>
          </a:ln>
        </p:spPr>
      </p:pic>
      <p:sp>
        <p:nvSpPr>
          <p:cNvPr id="3" name="TextBox 2"/>
          <p:cNvSpPr txBox="1"/>
          <p:nvPr/>
        </p:nvSpPr>
        <p:spPr>
          <a:xfrm>
            <a:off x="467544" y="1988840"/>
            <a:ext cx="2232248" cy="4524315"/>
          </a:xfrm>
          <a:prstGeom prst="rect">
            <a:avLst/>
          </a:prstGeom>
          <a:noFill/>
        </p:spPr>
        <p:txBody>
          <a:bodyPr wrap="square" rtlCol="0">
            <a:spAutoFit/>
          </a:bodyPr>
          <a:lstStyle/>
          <a:p>
            <a:r>
              <a:rPr lang="zh-CN" altLang="zh-CN" b="1" dirty="0"/>
              <a:t>页面说明：</a:t>
            </a:r>
            <a:endParaRPr lang="zh-CN" altLang="zh-CN" dirty="0"/>
          </a:p>
          <a:p>
            <a:r>
              <a:rPr lang="zh-CN" altLang="zh-CN" b="1" dirty="0"/>
              <a:t>区域</a:t>
            </a:r>
            <a:r>
              <a:rPr lang="en-US" altLang="zh-CN" b="1" dirty="0"/>
              <a:t>2</a:t>
            </a:r>
            <a:r>
              <a:rPr lang="zh-CN" altLang="zh-CN" b="1" dirty="0"/>
              <a:t>：</a:t>
            </a:r>
            <a:r>
              <a:rPr lang="zh-CN" altLang="zh-CN" dirty="0"/>
              <a:t>数据来自于代码系统，此数据在统计系统中不允许修改。</a:t>
            </a:r>
          </a:p>
          <a:p>
            <a:r>
              <a:rPr lang="zh-CN" altLang="zh-CN" b="1" dirty="0"/>
              <a:t>区域</a:t>
            </a:r>
            <a:r>
              <a:rPr lang="en-US" altLang="zh-CN" b="1" dirty="0"/>
              <a:t>3</a:t>
            </a:r>
            <a:r>
              <a:rPr lang="zh-CN" altLang="zh-CN" b="1" dirty="0"/>
              <a:t>：</a:t>
            </a:r>
            <a:r>
              <a:rPr lang="zh-CN" altLang="zh-CN" dirty="0"/>
              <a:t>教育管理部门的基本信息，需要在统计系统中录入。</a:t>
            </a:r>
          </a:p>
          <a:p>
            <a:r>
              <a:rPr lang="zh-CN" altLang="zh-CN" b="1" dirty="0"/>
              <a:t>操作流程：</a:t>
            </a:r>
            <a:endParaRPr lang="zh-CN" altLang="zh-CN" dirty="0"/>
          </a:p>
          <a:p>
            <a:pPr lvl="0"/>
            <a:r>
              <a:rPr lang="zh-CN" altLang="zh-CN" dirty="0"/>
              <a:t>先点击区域</a:t>
            </a:r>
            <a:r>
              <a:rPr lang="en-US" altLang="zh-CN" dirty="0"/>
              <a:t>1</a:t>
            </a:r>
            <a:r>
              <a:rPr lang="zh-CN" altLang="zh-CN" dirty="0"/>
              <a:t>的“教育管理部门信息”按钮。</a:t>
            </a:r>
          </a:p>
          <a:p>
            <a:pPr lvl="0"/>
            <a:r>
              <a:rPr lang="zh-CN" altLang="zh-CN" dirty="0"/>
              <a:t>在区域</a:t>
            </a:r>
            <a:r>
              <a:rPr lang="en-US" altLang="zh-CN" dirty="0"/>
              <a:t>3</a:t>
            </a:r>
            <a:r>
              <a:rPr lang="zh-CN" altLang="zh-CN" dirty="0"/>
              <a:t>中录入信息。</a:t>
            </a:r>
          </a:p>
          <a:p>
            <a:r>
              <a:rPr lang="zh-CN" altLang="zh-CN" dirty="0"/>
              <a:t>点击区域</a:t>
            </a:r>
            <a:r>
              <a:rPr lang="en-US" altLang="zh-CN" dirty="0"/>
              <a:t>4</a:t>
            </a:r>
            <a:r>
              <a:rPr lang="zh-CN" altLang="zh-CN" dirty="0"/>
              <a:t>中的“保存”按钮。</a:t>
            </a:r>
            <a:endParaRPr lang="zh-CN" altLang="en-US" dirty="0"/>
          </a:p>
        </p:txBody>
      </p:sp>
    </p:spTree>
    <p:extLst>
      <p:ext uri="{BB962C8B-B14F-4D97-AF65-F5344CB8AC3E}">
        <p14:creationId xmlns:p14="http://schemas.microsoft.com/office/powerpoint/2010/main" val="31096810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28</a:t>
            </a:fld>
            <a:endParaRPr lang="zh-CN" altLang="en-US"/>
          </a:p>
        </p:txBody>
      </p:sp>
      <p:sp>
        <p:nvSpPr>
          <p:cNvPr id="4" name="标题 2"/>
          <p:cNvSpPr>
            <a:spLocks noGrp="1"/>
          </p:cNvSpPr>
          <p:nvPr>
            <p:ph type="title"/>
          </p:nvPr>
        </p:nvSpPr>
        <p:spPr>
          <a:xfrm rot="10800000" flipV="1">
            <a:off x="1043608" y="620688"/>
            <a:ext cx="7839844" cy="576064"/>
          </a:xfrm>
        </p:spPr>
        <p:txBody>
          <a:bodyPr>
            <a:noAutofit/>
          </a:bodyPr>
          <a:lstStyle/>
          <a:p>
            <a:r>
              <a:rPr lang="en-US" altLang="zh-CN" sz="3200" dirty="0"/>
              <a:t>2020</a:t>
            </a:r>
            <a:r>
              <a:rPr lang="zh-CN" altLang="en-US" sz="3200" dirty="0"/>
              <a:t>年教育管理统计软件培训</a:t>
            </a:r>
            <a:endParaRPr lang="zh-CN" altLang="en-US" sz="3600" dirty="0"/>
          </a:p>
        </p:txBody>
      </p:sp>
      <p:sp>
        <p:nvSpPr>
          <p:cNvPr id="2" name="内容占位符 1"/>
          <p:cNvSpPr>
            <a:spLocks noGrp="1"/>
          </p:cNvSpPr>
          <p:nvPr>
            <p:ph sz="quarter" idx="1"/>
          </p:nvPr>
        </p:nvSpPr>
        <p:spPr>
          <a:xfrm>
            <a:off x="611560" y="1412776"/>
            <a:ext cx="8229600" cy="4785320"/>
          </a:xfrm>
        </p:spPr>
        <p:txBody>
          <a:bodyPr>
            <a:normAutofit/>
          </a:bodyPr>
          <a:lstStyle/>
          <a:p>
            <a:r>
              <a:rPr lang="en-US" altLang="zh-CN" sz="2800" dirty="0"/>
              <a:t>13.2</a:t>
            </a:r>
            <a:r>
              <a:rPr lang="zh-CN" altLang="en-US" dirty="0"/>
              <a:t>、</a:t>
            </a:r>
            <a:r>
              <a:rPr lang="zh-CN" altLang="zh-CN" sz="2400" b="1" dirty="0"/>
              <a:t>“县基表”录入界面：</a:t>
            </a:r>
            <a:endParaRPr lang="zh-CN" altLang="zh-CN" sz="2400" dirty="0"/>
          </a:p>
          <a:p>
            <a:pPr marL="365760" lvl="1" indent="0">
              <a:buNone/>
            </a:pPr>
            <a:endParaRPr lang="en-US" altLang="zh-CN" sz="2000" b="1" dirty="0"/>
          </a:p>
        </p:txBody>
      </p:sp>
      <p:sp>
        <p:nvSpPr>
          <p:cNvPr id="3" name="TextBox 2"/>
          <p:cNvSpPr txBox="1"/>
          <p:nvPr/>
        </p:nvSpPr>
        <p:spPr>
          <a:xfrm>
            <a:off x="467544" y="1988840"/>
            <a:ext cx="2376264" cy="4524315"/>
          </a:xfrm>
          <a:prstGeom prst="rect">
            <a:avLst/>
          </a:prstGeom>
          <a:noFill/>
        </p:spPr>
        <p:txBody>
          <a:bodyPr wrap="square" rtlCol="0">
            <a:spAutoFit/>
          </a:bodyPr>
          <a:lstStyle/>
          <a:p>
            <a:r>
              <a:rPr lang="zh-CN" altLang="zh-CN" b="1" dirty="0"/>
              <a:t>页面说明：</a:t>
            </a:r>
            <a:endParaRPr lang="zh-CN" altLang="zh-CN" dirty="0"/>
          </a:p>
          <a:p>
            <a:r>
              <a:rPr lang="zh-CN" altLang="zh-CN" b="1" dirty="0"/>
              <a:t>区域</a:t>
            </a:r>
            <a:r>
              <a:rPr lang="en-US" altLang="zh-CN" b="1" dirty="0"/>
              <a:t>2</a:t>
            </a:r>
            <a:r>
              <a:rPr lang="zh-CN" altLang="zh-CN" b="1" dirty="0"/>
              <a:t>：</a:t>
            </a:r>
            <a:r>
              <a:rPr lang="zh-CN" altLang="zh-CN" dirty="0"/>
              <a:t>可以切换管理范围，</a:t>
            </a:r>
            <a:r>
              <a:rPr lang="en-US" altLang="zh-CN" dirty="0"/>
              <a:t> </a:t>
            </a:r>
            <a:r>
              <a:rPr lang="zh-CN" altLang="zh-CN" dirty="0"/>
              <a:t>“重新初始化”按钮可以清除选中的单表数据。</a:t>
            </a:r>
          </a:p>
          <a:p>
            <a:r>
              <a:rPr lang="zh-CN" altLang="zh-CN" b="1" dirty="0"/>
              <a:t>区域</a:t>
            </a:r>
            <a:r>
              <a:rPr lang="en-US" altLang="zh-CN" b="1" dirty="0"/>
              <a:t>3</a:t>
            </a:r>
            <a:r>
              <a:rPr lang="zh-CN" altLang="zh-CN" b="1" dirty="0"/>
              <a:t>：</a:t>
            </a:r>
            <a:r>
              <a:rPr lang="zh-CN" altLang="zh-CN" dirty="0"/>
              <a:t>可以切换录入的县基表，点击某张报表名称会在右侧显示对应的报表。</a:t>
            </a:r>
          </a:p>
          <a:p>
            <a:r>
              <a:rPr lang="zh-CN" altLang="zh-CN" b="1" dirty="0"/>
              <a:t>区域</a:t>
            </a:r>
            <a:r>
              <a:rPr lang="en-US" altLang="zh-CN" b="1" dirty="0"/>
              <a:t>4</a:t>
            </a:r>
            <a:r>
              <a:rPr lang="zh-CN" altLang="zh-CN" b="1" dirty="0"/>
              <a:t>：</a:t>
            </a:r>
            <a:r>
              <a:rPr lang="zh-CN" altLang="zh-CN" dirty="0"/>
              <a:t>“折起”按钮可以收缩或打开部分区域，蓝色的条可以拖拽伸缩显示区域，在页面较小的时候可以用这两个功能调整显示区域。</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111047"/>
            <a:ext cx="6121400" cy="427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37799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29</a:t>
            </a:fld>
            <a:endParaRPr lang="zh-CN" altLang="en-US"/>
          </a:p>
        </p:txBody>
      </p:sp>
      <p:sp>
        <p:nvSpPr>
          <p:cNvPr id="4" name="标题 2"/>
          <p:cNvSpPr>
            <a:spLocks noGrp="1"/>
          </p:cNvSpPr>
          <p:nvPr>
            <p:ph type="title"/>
          </p:nvPr>
        </p:nvSpPr>
        <p:spPr>
          <a:xfrm rot="10800000" flipV="1">
            <a:off x="1043608" y="620688"/>
            <a:ext cx="7839844" cy="576064"/>
          </a:xfrm>
        </p:spPr>
        <p:txBody>
          <a:bodyPr>
            <a:noAutofit/>
          </a:bodyPr>
          <a:lstStyle/>
          <a:p>
            <a:r>
              <a:rPr lang="en-US" altLang="zh-CN" sz="3200" dirty="0"/>
              <a:t>2020</a:t>
            </a:r>
            <a:r>
              <a:rPr lang="zh-CN" altLang="en-US" sz="3200" dirty="0"/>
              <a:t>年教育管理统计软件培训</a:t>
            </a:r>
            <a:endParaRPr lang="zh-CN" altLang="en-US" sz="3600" dirty="0"/>
          </a:p>
        </p:txBody>
      </p:sp>
      <p:sp>
        <p:nvSpPr>
          <p:cNvPr id="2" name="内容占位符 1"/>
          <p:cNvSpPr>
            <a:spLocks noGrp="1"/>
          </p:cNvSpPr>
          <p:nvPr>
            <p:ph sz="quarter" idx="1"/>
          </p:nvPr>
        </p:nvSpPr>
        <p:spPr>
          <a:xfrm>
            <a:off x="611560" y="1412776"/>
            <a:ext cx="8229600" cy="4785320"/>
          </a:xfrm>
        </p:spPr>
        <p:txBody>
          <a:bodyPr>
            <a:normAutofit/>
          </a:bodyPr>
          <a:lstStyle/>
          <a:p>
            <a:pPr marL="0" indent="0">
              <a:buNone/>
            </a:pPr>
            <a:r>
              <a:rPr lang="en-US" altLang="zh-CN" sz="2800" dirty="0"/>
              <a:t>13.2</a:t>
            </a:r>
            <a:r>
              <a:rPr lang="zh-CN" altLang="en-US" dirty="0"/>
              <a:t>、</a:t>
            </a:r>
            <a:r>
              <a:rPr lang="zh-CN" altLang="zh-CN" sz="2400" b="1" dirty="0"/>
              <a:t>“县基表”录入界面：</a:t>
            </a:r>
            <a:endParaRPr lang="zh-CN" altLang="zh-CN" sz="2400" dirty="0"/>
          </a:p>
          <a:p>
            <a:pPr marL="365760" lvl="1" indent="0">
              <a:buNone/>
            </a:pPr>
            <a:endParaRPr lang="en-US" altLang="zh-CN" sz="2000" b="1" dirty="0"/>
          </a:p>
        </p:txBody>
      </p:sp>
      <p:sp>
        <p:nvSpPr>
          <p:cNvPr id="3" name="TextBox 2"/>
          <p:cNvSpPr txBox="1"/>
          <p:nvPr/>
        </p:nvSpPr>
        <p:spPr>
          <a:xfrm>
            <a:off x="467544" y="1988840"/>
            <a:ext cx="3312368" cy="4524315"/>
          </a:xfrm>
          <a:prstGeom prst="rect">
            <a:avLst/>
          </a:prstGeom>
          <a:noFill/>
        </p:spPr>
        <p:txBody>
          <a:bodyPr wrap="square" rtlCol="0">
            <a:spAutoFit/>
          </a:bodyPr>
          <a:lstStyle/>
          <a:p>
            <a:r>
              <a:rPr lang="zh-CN" altLang="zh-CN" sz="1600" b="1" dirty="0"/>
              <a:t>页面说明：</a:t>
            </a:r>
            <a:endParaRPr lang="zh-CN" altLang="zh-CN" sz="1600" dirty="0"/>
          </a:p>
          <a:p>
            <a:r>
              <a:rPr lang="zh-CN" altLang="zh-CN" sz="1600" b="1" dirty="0"/>
              <a:t>区域</a:t>
            </a:r>
            <a:r>
              <a:rPr lang="en-US" altLang="zh-CN" sz="1600" b="1" dirty="0"/>
              <a:t>5</a:t>
            </a:r>
            <a:r>
              <a:rPr lang="zh-CN" altLang="zh-CN" sz="1600" b="1" dirty="0"/>
              <a:t>：</a:t>
            </a:r>
            <a:r>
              <a:rPr lang="zh-CN" altLang="zh-CN" sz="1600" dirty="0"/>
              <a:t>对应报表的功能按钮</a:t>
            </a:r>
          </a:p>
          <a:p>
            <a:pPr lvl="0"/>
            <a:r>
              <a:rPr lang="en-US" altLang="zh-CN" sz="1600" dirty="0"/>
              <a:t>1</a:t>
            </a:r>
            <a:r>
              <a:rPr lang="zh-CN" altLang="en-US" sz="1600" dirty="0"/>
              <a:t>、</a:t>
            </a:r>
            <a:r>
              <a:rPr lang="zh-CN" altLang="zh-CN" sz="1600" dirty="0"/>
              <a:t>信息：显示该报表的格式、校验等信息；</a:t>
            </a:r>
          </a:p>
          <a:p>
            <a:pPr lvl="0"/>
            <a:r>
              <a:rPr lang="en-US" altLang="zh-CN" sz="1600" dirty="0"/>
              <a:t>2</a:t>
            </a:r>
            <a:r>
              <a:rPr lang="zh-CN" altLang="en-US" sz="1600" dirty="0"/>
              <a:t>、</a:t>
            </a:r>
            <a:r>
              <a:rPr lang="zh-CN" altLang="zh-CN" sz="1600" dirty="0"/>
              <a:t>刷新：将录入的信息恢复到数据库最后保存的状态；</a:t>
            </a:r>
          </a:p>
          <a:p>
            <a:pPr lvl="0"/>
            <a:r>
              <a:rPr lang="en-US" altLang="zh-CN" sz="1600" dirty="0"/>
              <a:t>3</a:t>
            </a:r>
            <a:r>
              <a:rPr lang="zh-CN" altLang="en-US" sz="1600" dirty="0"/>
              <a:t>、</a:t>
            </a:r>
            <a:r>
              <a:rPr lang="zh-CN" altLang="zh-CN" sz="1600" dirty="0"/>
              <a:t>比较：与上年数据比较（数据库中需要有上年数据才能比较，今年暂不提供比较）；</a:t>
            </a:r>
          </a:p>
          <a:p>
            <a:pPr lvl="0"/>
            <a:r>
              <a:rPr lang="en-US" altLang="zh-CN" sz="1600" dirty="0"/>
              <a:t>4</a:t>
            </a:r>
            <a:r>
              <a:rPr lang="zh-CN" altLang="en-US" sz="1600" dirty="0"/>
              <a:t>、</a:t>
            </a:r>
            <a:r>
              <a:rPr lang="zh-CN" altLang="zh-CN" sz="1600" dirty="0"/>
              <a:t>导出：将该表的数据导出为</a:t>
            </a:r>
            <a:r>
              <a:rPr lang="en-US" altLang="zh-CN" sz="1600" dirty="0"/>
              <a:t>Excel</a:t>
            </a:r>
            <a:r>
              <a:rPr lang="zh-CN" altLang="zh-CN" sz="1600" dirty="0"/>
              <a:t>文件；</a:t>
            </a:r>
          </a:p>
          <a:p>
            <a:pPr lvl="0"/>
            <a:r>
              <a:rPr lang="en-US" altLang="zh-CN" sz="1600" dirty="0"/>
              <a:t>5</a:t>
            </a:r>
            <a:r>
              <a:rPr lang="zh-CN" altLang="en-US" sz="1600" dirty="0"/>
              <a:t>、打</a:t>
            </a:r>
            <a:r>
              <a:rPr lang="zh-CN" altLang="zh-CN" sz="1600" dirty="0"/>
              <a:t>印：打印该表；</a:t>
            </a:r>
          </a:p>
          <a:p>
            <a:pPr lvl="0"/>
            <a:r>
              <a:rPr lang="en-US" altLang="zh-CN" sz="1600" dirty="0"/>
              <a:t>6</a:t>
            </a:r>
            <a:r>
              <a:rPr lang="zh-CN" altLang="en-US" sz="1600" dirty="0"/>
              <a:t>、</a:t>
            </a:r>
            <a:r>
              <a:rPr lang="zh-CN" altLang="zh-CN" sz="1600" dirty="0"/>
              <a:t>清除提示：清除</a:t>
            </a:r>
            <a:r>
              <a:rPr lang="en-US" altLang="zh-CN" sz="1600" dirty="0"/>
              <a:t> </a:t>
            </a:r>
            <a:r>
              <a:rPr lang="zh-CN" altLang="zh-CN" sz="1600" dirty="0"/>
              <a:t>错误提示以及已修改单元格背景的绿色；</a:t>
            </a:r>
          </a:p>
          <a:p>
            <a:pPr lvl="0"/>
            <a:r>
              <a:rPr lang="en-US" altLang="zh-CN" sz="1600" dirty="0"/>
              <a:t>7</a:t>
            </a:r>
            <a:r>
              <a:rPr lang="zh-CN" altLang="en-US" sz="1600" dirty="0"/>
              <a:t>、</a:t>
            </a:r>
            <a:r>
              <a:rPr lang="zh-CN" altLang="zh-CN" sz="1600" dirty="0"/>
              <a:t>导入：导入</a:t>
            </a:r>
            <a:r>
              <a:rPr lang="en-US" altLang="zh-CN" sz="1600" dirty="0"/>
              <a:t>Excel</a:t>
            </a:r>
            <a:r>
              <a:rPr lang="zh-CN" altLang="zh-CN" sz="1600" dirty="0"/>
              <a:t>文件，允许用户先导出</a:t>
            </a:r>
            <a:r>
              <a:rPr lang="en-US" altLang="zh-CN" sz="1600" dirty="0"/>
              <a:t>Excel</a:t>
            </a:r>
            <a:r>
              <a:rPr lang="zh-CN" altLang="zh-CN" sz="1600" dirty="0"/>
              <a:t>，进行数据编辑后再导入；</a:t>
            </a:r>
          </a:p>
          <a:p>
            <a:pPr lvl="0"/>
            <a:r>
              <a:rPr lang="en-US" altLang="zh-CN" sz="1600" dirty="0"/>
              <a:t>8</a:t>
            </a:r>
            <a:r>
              <a:rPr lang="zh-CN" altLang="en-US" sz="1600" dirty="0"/>
              <a:t>、</a:t>
            </a:r>
            <a:r>
              <a:rPr lang="zh-CN" altLang="zh-CN" sz="1600" dirty="0"/>
              <a:t>保存：保存数据。</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1916832"/>
            <a:ext cx="5184576" cy="4583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6982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5"/>
          </p:nvPr>
        </p:nvSpPr>
        <p:spPr/>
        <p:txBody>
          <a:bodyPr/>
          <a:lstStyle/>
          <a:p>
            <a:fld id="{8E19BBB7-8EFC-4C6D-9BE3-2EAABF4C4A32}" type="slidenum">
              <a:rPr lang="zh-CN" altLang="en-US" smtClean="0"/>
              <a:pPr/>
              <a:t>3</a:t>
            </a:fld>
            <a:endParaRPr lang="zh-CN" altLang="en-US"/>
          </a:p>
        </p:txBody>
      </p:sp>
      <p:sp>
        <p:nvSpPr>
          <p:cNvPr id="3"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365760" lvl="1" indent="0">
              <a:buNone/>
            </a:pPr>
            <a:r>
              <a:rPr lang="en-US" altLang="zh-CN" dirty="0">
                <a:solidFill>
                  <a:srgbClr val="FFC000"/>
                </a:solidFill>
              </a:rPr>
              <a:t>2</a:t>
            </a:r>
            <a:r>
              <a:rPr lang="zh-CN" altLang="en-US" dirty="0">
                <a:solidFill>
                  <a:srgbClr val="FFC000"/>
                </a:solidFill>
              </a:rPr>
              <a:t>、教育管理统计软件的作用</a:t>
            </a:r>
            <a:endParaRPr lang="en-US" altLang="zh-CN" dirty="0">
              <a:solidFill>
                <a:srgbClr val="FFC000"/>
              </a:solidFill>
            </a:endParaRPr>
          </a:p>
          <a:p>
            <a:pPr lvl="2">
              <a:buFont typeface="Wingdings" panose="05000000000000000000" pitchFamily="2" charset="2"/>
              <a:buChar char="l"/>
            </a:pPr>
            <a:r>
              <a:rPr lang="zh-CN" altLang="en-US" sz="2000" dirty="0"/>
              <a:t>取代纸质报表，使统计数据真正实现“数字化”。</a:t>
            </a:r>
            <a:endParaRPr lang="en-US" altLang="zh-CN" sz="2000" dirty="0"/>
          </a:p>
          <a:p>
            <a:pPr lvl="2">
              <a:buFont typeface="Wingdings" panose="05000000000000000000" pitchFamily="2" charset="2"/>
              <a:buChar char="l"/>
            </a:pPr>
            <a:r>
              <a:rPr lang="zh-CN" altLang="en-US" sz="2000" dirty="0"/>
              <a:t>便于处理数据（审核、汇总、分析、展示、交流等），工作效率高。</a:t>
            </a:r>
            <a:endParaRPr lang="en-US" altLang="zh-CN" sz="2000" dirty="0"/>
          </a:p>
          <a:p>
            <a:pPr lvl="2">
              <a:buFont typeface="Wingdings" panose="05000000000000000000" pitchFamily="2" charset="2"/>
              <a:buChar char="l"/>
            </a:pPr>
            <a:r>
              <a:rPr lang="zh-CN" altLang="en-US" sz="2000" dirty="0"/>
              <a:t>便于保存数据。</a:t>
            </a:r>
            <a:endParaRPr lang="en-US" altLang="zh-CN" sz="2000" dirty="0"/>
          </a:p>
          <a:p>
            <a:pPr marL="880110" lvl="1" indent="-514350">
              <a:buFont typeface="+mj-ea"/>
              <a:buAutoNum type="ea1JpnChsDbPeriod"/>
            </a:pPr>
            <a:endParaRPr lang="en-US" altLang="zh-CN" sz="2000" dirty="0"/>
          </a:p>
          <a:p>
            <a:pPr marL="365760" lvl="1" indent="0">
              <a:buNone/>
            </a:pPr>
            <a:r>
              <a:rPr lang="en-US" altLang="zh-CN" dirty="0">
                <a:solidFill>
                  <a:srgbClr val="FFC000"/>
                </a:solidFill>
              </a:rPr>
              <a:t>3</a:t>
            </a:r>
            <a:r>
              <a:rPr lang="zh-CN" altLang="en-US" dirty="0">
                <a:solidFill>
                  <a:srgbClr val="FFC000"/>
                </a:solidFill>
              </a:rPr>
              <a:t>、教育管理统计软件的缺点</a:t>
            </a:r>
            <a:endParaRPr lang="en-US" altLang="zh-CN" dirty="0">
              <a:solidFill>
                <a:srgbClr val="FFC000"/>
              </a:solidFill>
            </a:endParaRPr>
          </a:p>
          <a:p>
            <a:pPr lvl="2">
              <a:buFont typeface="Wingdings" panose="05000000000000000000" pitchFamily="2" charset="2"/>
              <a:buChar char="l"/>
            </a:pPr>
            <a:r>
              <a:rPr lang="zh-CN" altLang="en-US" sz="2000" dirty="0"/>
              <a:t>系统复杂，功能不完善，使用不方便</a:t>
            </a:r>
            <a:endParaRPr lang="en-US" altLang="zh-CN" sz="2000" dirty="0"/>
          </a:p>
          <a:p>
            <a:pPr lvl="2">
              <a:buFont typeface="Wingdings" panose="05000000000000000000" pitchFamily="2" charset="2"/>
              <a:buChar char="l"/>
            </a:pPr>
            <a:r>
              <a:rPr lang="zh-CN" altLang="en-US" sz="2000" dirty="0"/>
              <a:t>没有针对基层学校使用的简化版</a:t>
            </a:r>
            <a:endParaRPr lang="en-US" altLang="zh-CN" sz="2000" dirty="0"/>
          </a:p>
          <a:p>
            <a:pPr lvl="2">
              <a:buFont typeface="Wingdings" panose="05000000000000000000" pitchFamily="2" charset="2"/>
              <a:buChar char="l"/>
            </a:pPr>
            <a:r>
              <a:rPr lang="zh-CN" altLang="en-US" sz="2000" dirty="0"/>
              <a:t>单机系统，没有与其他系统联网，无法共享数据。</a:t>
            </a:r>
            <a:endParaRPr lang="en-US" altLang="zh-CN" sz="2000" dirty="0"/>
          </a:p>
          <a:p>
            <a:pPr marL="365760" lvl="1" indent="0">
              <a:buNone/>
            </a:pPr>
            <a:endParaRPr lang="en-US" altLang="zh-CN" sz="2000" dirty="0"/>
          </a:p>
          <a:p>
            <a:pPr marL="880110" lvl="1" indent="-514350">
              <a:buFont typeface="+mj-ea"/>
              <a:buAutoNum type="ea1JpnChsDbPeriod"/>
            </a:pPr>
            <a:endParaRPr lang="en-US" altLang="zh-CN" sz="2400" dirty="0"/>
          </a:p>
          <a:p>
            <a:pPr marL="880110" lvl="1" indent="-514350">
              <a:buFont typeface="+mj-ea"/>
              <a:buAutoNum type="ea1JpnChsDbPeriod"/>
            </a:pPr>
            <a:endParaRPr lang="en-US" altLang="zh-CN" dirty="0"/>
          </a:p>
          <a:p>
            <a:pPr marL="365760" lvl="1" indent="0">
              <a:buNone/>
            </a:pPr>
            <a:endParaRPr lang="en-US" altLang="zh-CN" dirty="0"/>
          </a:p>
          <a:p>
            <a:pPr marL="365760" lvl="1" indent="0">
              <a:buNone/>
            </a:pPr>
            <a:endParaRPr lang="en-US" altLang="zh-CN" dirty="0"/>
          </a:p>
          <a:p>
            <a:pPr lvl="1"/>
            <a:endParaRPr lang="en-US" altLang="zh-CN" dirty="0"/>
          </a:p>
          <a:p>
            <a:pPr lvl="1"/>
            <a:endParaRPr lang="en-US" altLang="zh-CN" dirty="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30</a:t>
            </a:fld>
            <a:endParaRPr lang="zh-CN" altLang="en-US"/>
          </a:p>
        </p:txBody>
      </p:sp>
      <p:sp>
        <p:nvSpPr>
          <p:cNvPr id="4" name="标题 2"/>
          <p:cNvSpPr>
            <a:spLocks noGrp="1"/>
          </p:cNvSpPr>
          <p:nvPr>
            <p:ph type="title"/>
          </p:nvPr>
        </p:nvSpPr>
        <p:spPr>
          <a:xfrm rot="10800000" flipV="1">
            <a:off x="1043608" y="620688"/>
            <a:ext cx="7839844" cy="576064"/>
          </a:xfrm>
        </p:spPr>
        <p:txBody>
          <a:bodyPr>
            <a:noAutofit/>
          </a:bodyPr>
          <a:lstStyle/>
          <a:p>
            <a:r>
              <a:rPr lang="en-US" altLang="zh-CN" sz="3200" dirty="0"/>
              <a:t>2020</a:t>
            </a:r>
            <a:r>
              <a:rPr lang="zh-CN" altLang="en-US" sz="3200" dirty="0"/>
              <a:t>年教育管理统计软件培训</a:t>
            </a:r>
            <a:endParaRPr lang="zh-CN" altLang="en-US" sz="3600" dirty="0"/>
          </a:p>
        </p:txBody>
      </p:sp>
      <p:sp>
        <p:nvSpPr>
          <p:cNvPr id="2" name="内容占位符 1"/>
          <p:cNvSpPr>
            <a:spLocks noGrp="1"/>
          </p:cNvSpPr>
          <p:nvPr>
            <p:ph sz="quarter" idx="1"/>
          </p:nvPr>
        </p:nvSpPr>
        <p:spPr>
          <a:xfrm>
            <a:off x="611560" y="1412776"/>
            <a:ext cx="8229600" cy="4785320"/>
          </a:xfrm>
        </p:spPr>
        <p:txBody>
          <a:bodyPr>
            <a:normAutofit/>
          </a:bodyPr>
          <a:lstStyle/>
          <a:p>
            <a:r>
              <a:rPr lang="en-US" altLang="zh-CN" sz="2800" dirty="0"/>
              <a:t>13.2</a:t>
            </a:r>
            <a:r>
              <a:rPr lang="zh-CN" altLang="en-US" dirty="0"/>
              <a:t>、</a:t>
            </a:r>
            <a:r>
              <a:rPr lang="zh-CN" altLang="zh-CN" sz="2400" b="1" dirty="0"/>
              <a:t>“县基表”录入界面：</a:t>
            </a:r>
            <a:endParaRPr lang="zh-CN" altLang="zh-CN" sz="2400" dirty="0"/>
          </a:p>
          <a:p>
            <a:pPr marL="365760" lvl="1" indent="0">
              <a:buNone/>
            </a:pPr>
            <a:endParaRPr lang="en-US" altLang="zh-CN" sz="2000" b="1" dirty="0"/>
          </a:p>
        </p:txBody>
      </p:sp>
      <p:sp>
        <p:nvSpPr>
          <p:cNvPr id="3" name="TextBox 2"/>
          <p:cNvSpPr txBox="1"/>
          <p:nvPr/>
        </p:nvSpPr>
        <p:spPr>
          <a:xfrm>
            <a:off x="467544" y="1988840"/>
            <a:ext cx="2880320" cy="4524315"/>
          </a:xfrm>
          <a:prstGeom prst="rect">
            <a:avLst/>
          </a:prstGeom>
          <a:noFill/>
        </p:spPr>
        <p:txBody>
          <a:bodyPr wrap="square" rtlCol="0">
            <a:spAutoFit/>
          </a:bodyPr>
          <a:lstStyle/>
          <a:p>
            <a:r>
              <a:rPr lang="zh-CN" altLang="zh-CN" b="1" dirty="0"/>
              <a:t>页面说明：</a:t>
            </a:r>
            <a:endParaRPr lang="zh-CN" altLang="zh-CN" dirty="0"/>
          </a:p>
          <a:p>
            <a:r>
              <a:rPr lang="zh-CN" altLang="zh-CN" b="1" dirty="0"/>
              <a:t>区域</a:t>
            </a:r>
            <a:r>
              <a:rPr lang="en-US" altLang="zh-CN" b="1" dirty="0"/>
              <a:t>6</a:t>
            </a:r>
            <a:r>
              <a:rPr lang="zh-CN" altLang="zh-CN" b="1" dirty="0"/>
              <a:t>：</a:t>
            </a:r>
            <a:r>
              <a:rPr lang="zh-CN" altLang="zh-CN" dirty="0"/>
              <a:t>录入表格。</a:t>
            </a:r>
          </a:p>
          <a:p>
            <a:r>
              <a:rPr lang="zh-CN" altLang="zh-CN" b="1" dirty="0"/>
              <a:t>区域</a:t>
            </a:r>
            <a:r>
              <a:rPr lang="en-US" altLang="zh-CN" b="1" dirty="0"/>
              <a:t>7</a:t>
            </a:r>
            <a:r>
              <a:rPr lang="zh-CN" altLang="zh-CN" b="1" dirty="0"/>
              <a:t>：</a:t>
            </a:r>
            <a:r>
              <a:rPr lang="zh-CN" altLang="zh-CN" dirty="0"/>
              <a:t>报表显示属性</a:t>
            </a:r>
            <a:endParaRPr lang="en-US" altLang="zh-CN" dirty="0"/>
          </a:p>
          <a:p>
            <a:pPr lvl="0"/>
            <a:r>
              <a:rPr lang="en-US" altLang="zh-CN" dirty="0"/>
              <a:t>1</a:t>
            </a:r>
            <a:r>
              <a:rPr lang="zh-CN" altLang="en-US" dirty="0"/>
              <a:t>、</a:t>
            </a:r>
            <a:r>
              <a:rPr lang="zh-CN" altLang="zh-CN" dirty="0"/>
              <a:t>只读：该报表是否可是录入；</a:t>
            </a:r>
          </a:p>
          <a:p>
            <a:pPr lvl="0"/>
            <a:r>
              <a:rPr lang="en-US" altLang="zh-CN" dirty="0"/>
              <a:t>2</a:t>
            </a:r>
            <a:r>
              <a:rPr lang="zh-CN" altLang="en-US" dirty="0"/>
              <a:t>、</a:t>
            </a:r>
            <a:r>
              <a:rPr lang="zh-CN" altLang="zh-CN" dirty="0"/>
              <a:t>水印：在报表上显示水印，注意只有在勾选只读后水印才能生效；</a:t>
            </a:r>
          </a:p>
          <a:p>
            <a:pPr lvl="0"/>
            <a:r>
              <a:rPr lang="en-US" altLang="zh-CN" dirty="0"/>
              <a:t>3</a:t>
            </a:r>
            <a:r>
              <a:rPr lang="zh-CN" altLang="en-US" dirty="0"/>
              <a:t>、</a:t>
            </a:r>
            <a:r>
              <a:rPr lang="zh-CN" altLang="zh-CN" dirty="0"/>
              <a:t>标记：数据库行、列标记是否显示；</a:t>
            </a:r>
          </a:p>
          <a:p>
            <a:pPr lvl="0"/>
            <a:r>
              <a:rPr lang="en-US" altLang="zh-CN" dirty="0"/>
              <a:t>4</a:t>
            </a:r>
            <a:r>
              <a:rPr lang="zh-CN" altLang="en-US" dirty="0"/>
              <a:t>、</a:t>
            </a:r>
            <a:r>
              <a:rPr lang="zh-CN" altLang="zh-CN" dirty="0"/>
              <a:t>颜色：表头、行头的灰色以及合计的蓝色是否显示；</a:t>
            </a:r>
          </a:p>
          <a:p>
            <a:pPr lvl="0"/>
            <a:r>
              <a:rPr lang="en-US" altLang="zh-CN" dirty="0"/>
              <a:t>5</a:t>
            </a:r>
            <a:r>
              <a:rPr lang="zh-CN" altLang="en-US" dirty="0"/>
              <a:t>、</a:t>
            </a:r>
            <a:r>
              <a:rPr lang="zh-CN" altLang="zh-CN" dirty="0"/>
              <a:t>显示比例：调整报表显示比例。</a:t>
            </a:r>
          </a:p>
          <a:p>
            <a:endParaRPr lang="zh-CN" altLang="zh-CN"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916832"/>
            <a:ext cx="5688632" cy="4583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37964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31</a:t>
            </a:fld>
            <a:endParaRPr lang="zh-CN" altLang="en-US"/>
          </a:p>
        </p:txBody>
      </p:sp>
      <p:sp>
        <p:nvSpPr>
          <p:cNvPr id="4" name="标题 2"/>
          <p:cNvSpPr>
            <a:spLocks noGrp="1"/>
          </p:cNvSpPr>
          <p:nvPr>
            <p:ph type="title"/>
          </p:nvPr>
        </p:nvSpPr>
        <p:spPr>
          <a:xfrm rot="10800000" flipV="1">
            <a:off x="1043608" y="620688"/>
            <a:ext cx="7839844" cy="576064"/>
          </a:xfrm>
        </p:spPr>
        <p:txBody>
          <a:bodyPr>
            <a:noAutofit/>
          </a:bodyPr>
          <a:lstStyle/>
          <a:p>
            <a:r>
              <a:rPr lang="en-US" altLang="zh-CN" sz="3200" dirty="0"/>
              <a:t>2020</a:t>
            </a:r>
            <a:r>
              <a:rPr lang="zh-CN" altLang="en-US" sz="3200" dirty="0"/>
              <a:t>年教育管理统计软件培训</a:t>
            </a:r>
            <a:endParaRPr lang="zh-CN" altLang="en-US" sz="3600" dirty="0"/>
          </a:p>
        </p:txBody>
      </p:sp>
      <p:sp>
        <p:nvSpPr>
          <p:cNvPr id="2" name="内容占位符 1"/>
          <p:cNvSpPr>
            <a:spLocks noGrp="1"/>
          </p:cNvSpPr>
          <p:nvPr>
            <p:ph sz="quarter" idx="1"/>
          </p:nvPr>
        </p:nvSpPr>
        <p:spPr>
          <a:xfrm>
            <a:off x="611560" y="1412776"/>
            <a:ext cx="8229600" cy="4785320"/>
          </a:xfrm>
        </p:spPr>
        <p:txBody>
          <a:bodyPr>
            <a:normAutofit/>
          </a:bodyPr>
          <a:lstStyle/>
          <a:p>
            <a:r>
              <a:rPr lang="en-US" altLang="zh-CN" sz="2800" dirty="0"/>
              <a:t>13.2</a:t>
            </a:r>
            <a:r>
              <a:rPr lang="zh-CN" altLang="en-US" dirty="0"/>
              <a:t>、</a:t>
            </a:r>
            <a:r>
              <a:rPr lang="zh-CN" altLang="zh-CN" sz="2400" b="1" dirty="0"/>
              <a:t>“县基表”录入界面：</a:t>
            </a:r>
            <a:endParaRPr lang="zh-CN" altLang="zh-CN" sz="2400" dirty="0"/>
          </a:p>
          <a:p>
            <a:pPr marL="365760" lvl="1" indent="0">
              <a:buNone/>
            </a:pPr>
            <a:endParaRPr lang="en-US" altLang="zh-CN" sz="2000" b="1" dirty="0"/>
          </a:p>
        </p:txBody>
      </p:sp>
      <p:sp>
        <p:nvSpPr>
          <p:cNvPr id="3" name="TextBox 2"/>
          <p:cNvSpPr txBox="1"/>
          <p:nvPr/>
        </p:nvSpPr>
        <p:spPr>
          <a:xfrm>
            <a:off x="467544" y="1988840"/>
            <a:ext cx="2232248" cy="2862322"/>
          </a:xfrm>
          <a:prstGeom prst="rect">
            <a:avLst/>
          </a:prstGeom>
          <a:noFill/>
        </p:spPr>
        <p:txBody>
          <a:bodyPr wrap="square" rtlCol="0">
            <a:spAutoFit/>
          </a:bodyPr>
          <a:lstStyle/>
          <a:p>
            <a:r>
              <a:rPr lang="zh-CN" altLang="zh-CN" b="1" dirty="0"/>
              <a:t>操作流程：</a:t>
            </a:r>
            <a:endParaRPr lang="zh-CN" altLang="zh-CN" dirty="0"/>
          </a:p>
          <a:p>
            <a:pPr lvl="0"/>
            <a:r>
              <a:rPr lang="en-US" altLang="zh-CN" dirty="0"/>
              <a:t>1</a:t>
            </a:r>
            <a:r>
              <a:rPr lang="zh-CN" altLang="en-US" dirty="0"/>
              <a:t>、</a:t>
            </a:r>
            <a:r>
              <a:rPr lang="zh-CN" altLang="zh-CN" dirty="0"/>
              <a:t>点击区域</a:t>
            </a:r>
            <a:r>
              <a:rPr lang="en-US" altLang="zh-CN" dirty="0"/>
              <a:t>1</a:t>
            </a:r>
            <a:r>
              <a:rPr lang="zh-CN" altLang="zh-CN" dirty="0"/>
              <a:t>的“县基表”按钮。</a:t>
            </a:r>
          </a:p>
          <a:p>
            <a:pPr lvl="0"/>
            <a:r>
              <a:rPr lang="en-US" altLang="zh-CN" dirty="0"/>
              <a:t>2</a:t>
            </a:r>
            <a:r>
              <a:rPr lang="zh-CN" altLang="en-US" dirty="0"/>
              <a:t>、</a:t>
            </a:r>
            <a:r>
              <a:rPr lang="zh-CN" altLang="zh-CN" dirty="0"/>
              <a:t>点击区域</a:t>
            </a:r>
            <a:r>
              <a:rPr lang="en-US" altLang="zh-CN" dirty="0"/>
              <a:t>3</a:t>
            </a:r>
            <a:r>
              <a:rPr lang="zh-CN" altLang="zh-CN" dirty="0"/>
              <a:t>要录入的报表名称。</a:t>
            </a:r>
          </a:p>
          <a:p>
            <a:pPr lvl="0"/>
            <a:r>
              <a:rPr lang="en-US" altLang="zh-CN" dirty="0"/>
              <a:t>3</a:t>
            </a:r>
            <a:r>
              <a:rPr lang="zh-CN" altLang="en-US" dirty="0"/>
              <a:t>、</a:t>
            </a:r>
            <a:r>
              <a:rPr lang="zh-CN" altLang="zh-CN" dirty="0"/>
              <a:t>在区域</a:t>
            </a:r>
            <a:r>
              <a:rPr lang="en-US" altLang="zh-CN" dirty="0"/>
              <a:t>6</a:t>
            </a:r>
            <a:r>
              <a:rPr lang="zh-CN" altLang="zh-CN" dirty="0"/>
              <a:t>录入数据。</a:t>
            </a:r>
          </a:p>
          <a:p>
            <a:r>
              <a:rPr lang="en-US" altLang="zh-CN" dirty="0"/>
              <a:t>4</a:t>
            </a:r>
            <a:r>
              <a:rPr lang="zh-CN" altLang="en-US" dirty="0"/>
              <a:t>、</a:t>
            </a:r>
            <a:r>
              <a:rPr lang="zh-CN" altLang="zh-CN" dirty="0"/>
              <a:t>点击区域</a:t>
            </a:r>
            <a:r>
              <a:rPr lang="en-US" altLang="zh-CN" dirty="0"/>
              <a:t>5</a:t>
            </a:r>
            <a:r>
              <a:rPr lang="zh-CN" altLang="zh-CN" dirty="0"/>
              <a:t>的“保存”按钮进行数据保存。</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916831"/>
            <a:ext cx="6142047" cy="4583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09018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32</a:t>
            </a:fld>
            <a:endParaRPr lang="zh-CN" altLang="en-US"/>
          </a:p>
        </p:txBody>
      </p:sp>
      <p:sp>
        <p:nvSpPr>
          <p:cNvPr id="4" name="标题 2"/>
          <p:cNvSpPr>
            <a:spLocks noGrp="1"/>
          </p:cNvSpPr>
          <p:nvPr>
            <p:ph type="title"/>
          </p:nvPr>
        </p:nvSpPr>
        <p:spPr>
          <a:xfrm>
            <a:off x="827584" y="188640"/>
            <a:ext cx="8229600" cy="1143000"/>
          </a:xfrm>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777240" lvl="2" indent="0">
              <a:buNone/>
            </a:pPr>
            <a:r>
              <a:rPr lang="en-US" altLang="zh-CN" dirty="0">
                <a:solidFill>
                  <a:srgbClr val="FFC000"/>
                </a:solidFill>
                <a:latin typeface="Cambria Math" panose="02040503050406030204" pitchFamily="18" charset="0"/>
                <a:ea typeface="Cambria Math" panose="02040503050406030204" pitchFamily="18" charset="0"/>
                <a:cs typeface="Arial Unicode MS" panose="020B0604020202020204" pitchFamily="34" charset="-122"/>
              </a:rPr>
              <a:t>14</a:t>
            </a:r>
            <a:r>
              <a:rPr lang="zh-CN" altLang="en-US" dirty="0">
                <a:solidFill>
                  <a:srgbClr val="FFC000"/>
                </a:solidFill>
              </a:rPr>
              <a:t>、</a:t>
            </a:r>
            <a:r>
              <a:rPr lang="zh-CN" altLang="zh-CN" sz="2400" b="1" dirty="0">
                <a:solidFill>
                  <a:srgbClr val="FFC000"/>
                </a:solidFill>
              </a:rPr>
              <a:t>学校录入或数据代</a:t>
            </a:r>
            <a:r>
              <a:rPr lang="zh-CN" altLang="en-US" sz="2400" b="1" dirty="0">
                <a:solidFill>
                  <a:srgbClr val="FFC000"/>
                </a:solidFill>
              </a:rPr>
              <a:t>录</a:t>
            </a:r>
            <a:r>
              <a:rPr lang="zh-CN" altLang="zh-CN" sz="2400" b="1" dirty="0">
                <a:solidFill>
                  <a:srgbClr val="FFC000"/>
                </a:solidFill>
              </a:rPr>
              <a:t>（固定行表、</a:t>
            </a:r>
            <a:r>
              <a:rPr lang="en-US" altLang="zh-CN" sz="2400" b="1" dirty="0">
                <a:solidFill>
                  <a:srgbClr val="FFC000"/>
                </a:solidFill>
              </a:rPr>
              <a:t>111</a:t>
            </a:r>
            <a:r>
              <a:rPr lang="zh-CN" altLang="zh-CN" sz="2400" b="1" dirty="0">
                <a:solidFill>
                  <a:srgbClr val="FFC000"/>
                </a:solidFill>
              </a:rPr>
              <a:t>表、</a:t>
            </a:r>
            <a:r>
              <a:rPr lang="en-US" altLang="zh-CN" sz="2400" b="1" dirty="0">
                <a:solidFill>
                  <a:srgbClr val="FFC000"/>
                </a:solidFill>
              </a:rPr>
              <a:t>112</a:t>
            </a:r>
            <a:r>
              <a:rPr lang="zh-CN" altLang="zh-CN" sz="2400" b="1" dirty="0">
                <a:solidFill>
                  <a:srgbClr val="FFC000"/>
                </a:solidFill>
              </a:rPr>
              <a:t>表）</a:t>
            </a:r>
          </a:p>
          <a:p>
            <a:pPr lvl="2"/>
            <a:r>
              <a:rPr lang="zh-CN" altLang="zh-CN" dirty="0"/>
              <a:t>可以通过学校账号进入系统录入数据，也可以通过上级管理部门账号进入系统代</a:t>
            </a:r>
            <a:r>
              <a:rPr lang="zh-CN" altLang="en-US" dirty="0"/>
              <a:t>录</a:t>
            </a:r>
            <a:r>
              <a:rPr lang="zh-CN" altLang="zh-CN" dirty="0"/>
              <a:t>数据。</a:t>
            </a:r>
            <a:endParaRPr lang="en-US" altLang="zh-CN" dirty="0"/>
          </a:p>
          <a:p>
            <a:pPr lvl="2"/>
            <a:r>
              <a:rPr lang="zh-CN" altLang="en-US" dirty="0">
                <a:solidFill>
                  <a:srgbClr val="FFC000"/>
                </a:solidFill>
              </a:rPr>
              <a:t>注意</a:t>
            </a:r>
            <a:endParaRPr lang="en-US" altLang="zh-CN" dirty="0">
              <a:solidFill>
                <a:srgbClr val="FFC000"/>
              </a:solidFill>
            </a:endParaRPr>
          </a:p>
          <a:p>
            <a:pPr lvl="3"/>
            <a:r>
              <a:rPr lang="en-US" altLang="zh-CN" dirty="0"/>
              <a:t>1</a:t>
            </a:r>
            <a:r>
              <a:rPr lang="zh-CN" altLang="en-US" dirty="0"/>
              <a:t>、</a:t>
            </a:r>
            <a:r>
              <a:rPr lang="zh-CN" altLang="zh-CN" dirty="0"/>
              <a:t>不能录入负数、字母、空格。</a:t>
            </a:r>
          </a:p>
          <a:p>
            <a:pPr lvl="3"/>
            <a:r>
              <a:rPr lang="en-US" altLang="zh-CN" dirty="0"/>
              <a:t>2</a:t>
            </a:r>
            <a:r>
              <a:rPr lang="zh-CN" altLang="zh-CN" dirty="0"/>
              <a:t>、报表录入时，点击“</a:t>
            </a:r>
            <a:r>
              <a:rPr lang="en-US" altLang="zh-CN" dirty="0"/>
              <a:t>Tab</a:t>
            </a:r>
            <a:r>
              <a:rPr lang="zh-CN" altLang="zh-CN" dirty="0"/>
              <a:t>”键横向移动单元格，点击“回车”键竖向移动单元格。</a:t>
            </a:r>
          </a:p>
          <a:p>
            <a:pPr lvl="3"/>
            <a:r>
              <a:rPr lang="en-US" altLang="zh-CN" dirty="0"/>
              <a:t>3</a:t>
            </a:r>
            <a:r>
              <a:rPr lang="zh-CN" altLang="zh-CN" dirty="0"/>
              <a:t>、学校不要漏填</a:t>
            </a:r>
            <a:r>
              <a:rPr lang="en-US" altLang="zh-CN" dirty="0"/>
              <a:t>111</a:t>
            </a:r>
            <a:r>
              <a:rPr lang="zh-CN" altLang="zh-CN" dirty="0"/>
              <a:t>、</a:t>
            </a:r>
            <a:r>
              <a:rPr lang="en-US" altLang="zh-CN" dirty="0"/>
              <a:t>112</a:t>
            </a:r>
            <a:r>
              <a:rPr lang="zh-CN" altLang="zh-CN" dirty="0"/>
              <a:t>表。</a:t>
            </a:r>
          </a:p>
          <a:p>
            <a:pPr lvl="3"/>
            <a:r>
              <a:rPr lang="en-US" altLang="zh-CN" dirty="0"/>
              <a:t>4</a:t>
            </a:r>
            <a:r>
              <a:rPr lang="zh-CN" altLang="zh-CN" dirty="0"/>
              <a:t>、高校和中职学校不要漏填“历史沿革”相关信息。</a:t>
            </a:r>
          </a:p>
          <a:p>
            <a:pPr lvl="3"/>
            <a:r>
              <a:rPr lang="en-US" altLang="zh-CN" dirty="0"/>
              <a:t>5</a:t>
            </a:r>
            <a:r>
              <a:rPr lang="zh-CN" altLang="zh-CN" dirty="0"/>
              <a:t>、有些报表的合计，既等于这几项之和，又等于另几项之和，如果两部分的合计不等会使合计数变为“</a:t>
            </a:r>
            <a:r>
              <a:rPr lang="en-US" altLang="zh-CN" dirty="0"/>
              <a:t>-1000</a:t>
            </a:r>
            <a:r>
              <a:rPr lang="zh-CN" altLang="zh-CN" dirty="0"/>
              <a:t>”，请手动调平两部分分项数据。</a:t>
            </a:r>
            <a:endParaRPr lang="zh-CN" altLang="en-US" dirty="0"/>
          </a:p>
        </p:txBody>
      </p:sp>
    </p:spTree>
    <p:extLst>
      <p:ext uri="{BB962C8B-B14F-4D97-AF65-F5344CB8AC3E}">
        <p14:creationId xmlns:p14="http://schemas.microsoft.com/office/powerpoint/2010/main" val="655784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33</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14.1</a:t>
            </a:r>
            <a:r>
              <a:rPr lang="zh-CN" altLang="en-US" dirty="0"/>
              <a:t>、</a:t>
            </a:r>
            <a:r>
              <a:rPr lang="zh-CN" altLang="zh-CN" b="1" dirty="0"/>
              <a:t>数据代</a:t>
            </a:r>
            <a:r>
              <a:rPr lang="zh-CN" altLang="en-US" b="1" dirty="0"/>
              <a:t>录</a:t>
            </a:r>
            <a:r>
              <a:rPr lang="zh-CN" altLang="zh-CN" b="1" dirty="0"/>
              <a:t>界面</a:t>
            </a:r>
            <a:endParaRPr lang="en-US"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2060848"/>
            <a:ext cx="4860032" cy="4865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828" y="1988839"/>
            <a:ext cx="4176464" cy="4524315"/>
          </a:xfrm>
          <a:prstGeom prst="rect">
            <a:avLst/>
          </a:prstGeom>
          <a:noFill/>
        </p:spPr>
        <p:txBody>
          <a:bodyPr wrap="square" rtlCol="0">
            <a:spAutoFit/>
          </a:bodyPr>
          <a:lstStyle/>
          <a:p>
            <a:r>
              <a:rPr lang="zh-CN" altLang="zh-CN" b="1" dirty="0"/>
              <a:t>页面说明：</a:t>
            </a:r>
            <a:endParaRPr lang="zh-CN" altLang="zh-CN" dirty="0"/>
          </a:p>
          <a:p>
            <a:r>
              <a:rPr lang="zh-CN" altLang="zh-CN" b="1" dirty="0"/>
              <a:t>区域</a:t>
            </a:r>
            <a:r>
              <a:rPr lang="en-US" altLang="zh-CN" b="1" dirty="0"/>
              <a:t>1</a:t>
            </a:r>
            <a:r>
              <a:rPr lang="zh-CN" altLang="zh-CN" b="1" dirty="0"/>
              <a:t>：</a:t>
            </a:r>
            <a:r>
              <a:rPr lang="zh-CN" altLang="zh-CN" dirty="0"/>
              <a:t>点击“数据代录”按钮；</a:t>
            </a:r>
          </a:p>
          <a:p>
            <a:r>
              <a:rPr lang="zh-CN" altLang="zh-CN" b="1" dirty="0"/>
              <a:t>区域</a:t>
            </a:r>
            <a:r>
              <a:rPr lang="en-US" altLang="zh-CN" b="1" dirty="0"/>
              <a:t>2</a:t>
            </a:r>
            <a:r>
              <a:rPr lang="zh-CN" altLang="zh-CN" b="1" dirty="0"/>
              <a:t>：</a:t>
            </a:r>
            <a:endParaRPr lang="en-US" altLang="zh-CN" b="1" dirty="0"/>
          </a:p>
          <a:p>
            <a:r>
              <a:rPr lang="en-US" altLang="zh-CN" b="1" dirty="0"/>
              <a:t>1</a:t>
            </a:r>
            <a:r>
              <a:rPr lang="zh-CN" altLang="en-US" b="1" dirty="0"/>
              <a:t>、</a:t>
            </a:r>
            <a:r>
              <a:rPr lang="zh-CN" altLang="zh-CN" dirty="0"/>
              <a:t>分析视角：默认是采集（省自用）视角；</a:t>
            </a:r>
            <a:endParaRPr lang="en-US" altLang="zh-CN" dirty="0"/>
          </a:p>
          <a:p>
            <a:r>
              <a:rPr lang="en-US" altLang="zh-CN" dirty="0"/>
              <a:t>2</a:t>
            </a:r>
            <a:r>
              <a:rPr lang="zh-CN" altLang="en-US" dirty="0"/>
              <a:t>、</a:t>
            </a:r>
            <a:r>
              <a:rPr lang="zh-CN" altLang="zh-CN" dirty="0"/>
              <a:t>查看教育机构信息：查看区域</a:t>
            </a:r>
            <a:r>
              <a:rPr lang="en-US" altLang="zh-CN" dirty="0"/>
              <a:t>3</a:t>
            </a:r>
            <a:r>
              <a:rPr lang="zh-CN" altLang="zh-CN" dirty="0"/>
              <a:t>中选中机构的信息；</a:t>
            </a:r>
          </a:p>
          <a:p>
            <a:pPr lvl="0"/>
            <a:r>
              <a:rPr lang="en-US" altLang="zh-CN" dirty="0"/>
              <a:t>3</a:t>
            </a:r>
            <a:r>
              <a:rPr lang="zh-CN" altLang="en-US" dirty="0"/>
              <a:t>、</a:t>
            </a:r>
            <a:r>
              <a:rPr lang="zh-CN" altLang="zh-CN" dirty="0"/>
              <a:t>查看县基表：查看区域</a:t>
            </a:r>
            <a:r>
              <a:rPr lang="en-US" altLang="zh-CN" dirty="0"/>
              <a:t>3</a:t>
            </a:r>
            <a:r>
              <a:rPr lang="zh-CN" altLang="zh-CN" dirty="0"/>
              <a:t>中选中机构的县基表信息。</a:t>
            </a:r>
          </a:p>
          <a:p>
            <a:r>
              <a:rPr lang="zh-CN" altLang="zh-CN" b="1" dirty="0"/>
              <a:t>区域</a:t>
            </a:r>
            <a:r>
              <a:rPr lang="en-US" altLang="zh-CN" b="1" dirty="0"/>
              <a:t>3</a:t>
            </a:r>
            <a:r>
              <a:rPr lang="zh-CN" altLang="zh-CN" b="1" dirty="0"/>
              <a:t>：</a:t>
            </a:r>
            <a:r>
              <a:rPr lang="zh-CN" altLang="zh-CN" dirty="0"/>
              <a:t>教育管理部门列表；</a:t>
            </a:r>
          </a:p>
          <a:p>
            <a:r>
              <a:rPr lang="zh-CN" altLang="zh-CN" b="1" dirty="0"/>
              <a:t>区域</a:t>
            </a:r>
            <a:r>
              <a:rPr lang="en-US" altLang="zh-CN" b="1" dirty="0"/>
              <a:t>4</a:t>
            </a:r>
            <a:r>
              <a:rPr lang="zh-CN" altLang="zh-CN" b="1" dirty="0"/>
              <a:t>：</a:t>
            </a:r>
            <a:r>
              <a:rPr lang="zh-CN" altLang="zh-CN" dirty="0"/>
              <a:t>管理范围和类型分组都是针对区域</a:t>
            </a:r>
            <a:r>
              <a:rPr lang="en-US" altLang="zh-CN" dirty="0"/>
              <a:t>5</a:t>
            </a:r>
            <a:r>
              <a:rPr lang="zh-CN" altLang="zh-CN" dirty="0"/>
              <a:t>中的学校所做的筛选条件；</a:t>
            </a:r>
          </a:p>
          <a:p>
            <a:r>
              <a:rPr lang="zh-CN" altLang="zh-CN" b="1" dirty="0"/>
              <a:t>区域</a:t>
            </a:r>
            <a:r>
              <a:rPr lang="en-US" altLang="zh-CN" b="1" dirty="0"/>
              <a:t>5</a:t>
            </a:r>
            <a:r>
              <a:rPr lang="zh-CN" altLang="zh-CN" b="1" dirty="0"/>
              <a:t>：</a:t>
            </a:r>
            <a:r>
              <a:rPr lang="zh-CN" altLang="zh-CN" dirty="0"/>
              <a:t>学校列表；</a:t>
            </a:r>
          </a:p>
          <a:p>
            <a:r>
              <a:rPr lang="zh-CN" altLang="zh-CN" b="1" dirty="0"/>
              <a:t>区域</a:t>
            </a:r>
            <a:r>
              <a:rPr lang="en-US" altLang="zh-CN" b="1" dirty="0"/>
              <a:t>6</a:t>
            </a:r>
            <a:r>
              <a:rPr lang="zh-CN" altLang="zh-CN" b="1" dirty="0"/>
              <a:t>：</a:t>
            </a:r>
            <a:r>
              <a:rPr lang="zh-CN" altLang="zh-CN" dirty="0"/>
              <a:t>普通学校和有跨块附设学校的切换；</a:t>
            </a:r>
          </a:p>
          <a:p>
            <a:endParaRPr lang="zh-CN" altLang="en-US" dirty="0"/>
          </a:p>
        </p:txBody>
      </p:sp>
    </p:spTree>
    <p:extLst>
      <p:ext uri="{BB962C8B-B14F-4D97-AF65-F5344CB8AC3E}">
        <p14:creationId xmlns:p14="http://schemas.microsoft.com/office/powerpoint/2010/main" val="8232753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34</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14.1</a:t>
            </a:r>
            <a:r>
              <a:rPr lang="zh-CN" altLang="en-US" dirty="0"/>
              <a:t>、</a:t>
            </a:r>
            <a:r>
              <a:rPr lang="zh-CN" altLang="zh-CN" b="1" dirty="0"/>
              <a:t>数据代</a:t>
            </a:r>
            <a:r>
              <a:rPr lang="zh-CN" altLang="en-US" b="1" dirty="0"/>
              <a:t>录</a:t>
            </a:r>
            <a:r>
              <a:rPr lang="zh-CN" altLang="zh-CN" b="1" dirty="0"/>
              <a:t>界面</a:t>
            </a:r>
            <a:endParaRPr lang="en-US"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2341" y="1484784"/>
            <a:ext cx="3998496" cy="4865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828" y="1988839"/>
            <a:ext cx="5109236" cy="5078313"/>
          </a:xfrm>
          <a:prstGeom prst="rect">
            <a:avLst/>
          </a:prstGeom>
          <a:noFill/>
        </p:spPr>
        <p:txBody>
          <a:bodyPr wrap="square" rtlCol="0">
            <a:spAutoFit/>
          </a:bodyPr>
          <a:lstStyle/>
          <a:p>
            <a:r>
              <a:rPr lang="zh-CN" altLang="zh-CN" b="1" dirty="0"/>
              <a:t>页面说明：</a:t>
            </a:r>
            <a:endParaRPr lang="zh-CN" altLang="zh-CN" dirty="0"/>
          </a:p>
          <a:p>
            <a:r>
              <a:rPr lang="zh-CN" altLang="zh-CN" b="1" dirty="0"/>
              <a:t>区域</a:t>
            </a:r>
            <a:r>
              <a:rPr lang="en-US" altLang="zh-CN" b="1" dirty="0"/>
              <a:t>7</a:t>
            </a:r>
            <a:r>
              <a:rPr lang="zh-CN" altLang="zh-CN" b="1" dirty="0"/>
              <a:t>：</a:t>
            </a:r>
            <a:r>
              <a:rPr lang="zh-CN" altLang="zh-CN" dirty="0"/>
              <a:t>针对于区域</a:t>
            </a:r>
            <a:r>
              <a:rPr lang="en-US" altLang="zh-CN" dirty="0"/>
              <a:t>5</a:t>
            </a:r>
            <a:r>
              <a:rPr lang="zh-CN" altLang="zh-CN" dirty="0"/>
              <a:t>中某个学校的功能按钮</a:t>
            </a:r>
            <a:r>
              <a:rPr lang="zh-CN" altLang="en-US" dirty="0"/>
              <a:t>。</a:t>
            </a:r>
            <a:endParaRPr lang="en-US" altLang="zh-CN" dirty="0"/>
          </a:p>
          <a:p>
            <a:r>
              <a:rPr lang="en-US" altLang="zh-CN" dirty="0"/>
              <a:t>1</a:t>
            </a:r>
            <a:r>
              <a:rPr lang="zh-CN" altLang="en-US" dirty="0"/>
              <a:t>、</a:t>
            </a:r>
            <a:r>
              <a:rPr lang="zh-CN" altLang="zh-CN" dirty="0"/>
              <a:t>查看学校：学校信息也就是报表中</a:t>
            </a:r>
            <a:r>
              <a:rPr lang="en-US" altLang="zh-CN" dirty="0"/>
              <a:t>111</a:t>
            </a:r>
            <a:r>
              <a:rPr lang="zh-CN" altLang="zh-CN" dirty="0"/>
              <a:t>表的信息，一所学校只有一份学校信息；</a:t>
            </a:r>
          </a:p>
          <a:p>
            <a:pPr lvl="0"/>
            <a:r>
              <a:rPr lang="en-US" altLang="zh-CN" dirty="0"/>
              <a:t>2</a:t>
            </a:r>
            <a:r>
              <a:rPr lang="zh-CN" altLang="en-US" dirty="0"/>
              <a:t>、</a:t>
            </a:r>
            <a:r>
              <a:rPr lang="zh-CN" altLang="zh-CN" dirty="0"/>
              <a:t>查看教学体系：教学体系也就是报表中</a:t>
            </a:r>
            <a:r>
              <a:rPr lang="en-US" altLang="zh-CN" dirty="0"/>
              <a:t>112</a:t>
            </a:r>
            <a:r>
              <a:rPr lang="zh-CN" altLang="zh-CN" dirty="0"/>
              <a:t>表的信息，注意如果一个学校有一个附设班，那么这个学校需要分别填写两个教学体系；</a:t>
            </a:r>
          </a:p>
          <a:p>
            <a:pPr lvl="0"/>
            <a:r>
              <a:rPr lang="en-US" altLang="zh-CN" dirty="0"/>
              <a:t>3</a:t>
            </a:r>
            <a:r>
              <a:rPr lang="zh-CN" altLang="en-US" dirty="0"/>
              <a:t>、</a:t>
            </a:r>
            <a:r>
              <a:rPr lang="zh-CN" altLang="zh-CN" dirty="0"/>
              <a:t>逻辑校验：进行逻辑校验；</a:t>
            </a:r>
            <a:endParaRPr lang="en-US" altLang="zh-CN" dirty="0"/>
          </a:p>
          <a:p>
            <a:pPr lvl="0"/>
            <a:r>
              <a:rPr lang="en-US" altLang="zh-CN" dirty="0"/>
              <a:t>4</a:t>
            </a:r>
            <a:r>
              <a:rPr lang="zh-CN" altLang="en-US" dirty="0"/>
              <a:t>、</a:t>
            </a:r>
            <a:r>
              <a:rPr lang="en-US" altLang="zh-CN" dirty="0" err="1"/>
              <a:t>经验校验：进行经验校验</a:t>
            </a:r>
            <a:r>
              <a:rPr lang="en-US" altLang="zh-CN" dirty="0"/>
              <a:t>；</a:t>
            </a:r>
          </a:p>
          <a:p>
            <a:pPr lvl="0"/>
            <a:r>
              <a:rPr lang="en-US" altLang="zh-CN" dirty="0"/>
              <a:t>5</a:t>
            </a:r>
            <a:r>
              <a:rPr lang="zh-CN" altLang="en-US" dirty="0"/>
              <a:t>、</a:t>
            </a:r>
            <a:r>
              <a:rPr lang="zh-CN" altLang="zh-CN" dirty="0"/>
              <a:t>重新初始化：将某张报表数据清除。</a:t>
            </a:r>
          </a:p>
          <a:p>
            <a:r>
              <a:rPr lang="zh-CN" altLang="zh-CN" b="1" dirty="0"/>
              <a:t>区域</a:t>
            </a:r>
            <a:r>
              <a:rPr lang="en-US" altLang="zh-CN" b="1" dirty="0"/>
              <a:t>8</a:t>
            </a:r>
            <a:r>
              <a:rPr lang="zh-CN" altLang="zh-CN" b="1" dirty="0"/>
              <a:t>：</a:t>
            </a:r>
            <a:r>
              <a:rPr lang="zh-CN" altLang="zh-CN" dirty="0"/>
              <a:t>报表列表；</a:t>
            </a:r>
          </a:p>
          <a:p>
            <a:r>
              <a:rPr lang="zh-CN" altLang="zh-CN" b="1" dirty="0"/>
              <a:t>区域</a:t>
            </a:r>
            <a:r>
              <a:rPr lang="en-US" altLang="zh-CN" b="1" dirty="0"/>
              <a:t>9</a:t>
            </a:r>
            <a:r>
              <a:rPr lang="zh-CN" altLang="zh-CN" b="1" dirty="0"/>
              <a:t>：</a:t>
            </a:r>
            <a:r>
              <a:rPr lang="zh-CN" altLang="zh-CN" dirty="0"/>
              <a:t>教学体系切换，如果该学校有附设班，则在此处进行切换；</a:t>
            </a:r>
          </a:p>
          <a:p>
            <a:r>
              <a:rPr lang="zh-CN" altLang="zh-CN" b="1" dirty="0"/>
              <a:t>区域</a:t>
            </a:r>
            <a:r>
              <a:rPr lang="en-US" altLang="zh-CN" b="1" dirty="0"/>
              <a:t>10</a:t>
            </a:r>
            <a:r>
              <a:rPr lang="zh-CN" altLang="zh-CN" b="1" dirty="0"/>
              <a:t>：</a:t>
            </a:r>
            <a:r>
              <a:rPr lang="zh-CN" altLang="zh-CN" dirty="0"/>
              <a:t>学校搜索，可以输入学校代码的前几位或者学校名称的前几个字就可以进行搜索，在搜索结果中可以直接对搜索到的学校进行录入操作；</a:t>
            </a:r>
          </a:p>
          <a:p>
            <a:pPr lvl="0"/>
            <a:endParaRPr lang="zh-CN" altLang="zh-CN" dirty="0"/>
          </a:p>
          <a:p>
            <a:endParaRPr lang="zh-CN" altLang="en-US" dirty="0"/>
          </a:p>
        </p:txBody>
      </p:sp>
    </p:spTree>
    <p:extLst>
      <p:ext uri="{BB962C8B-B14F-4D97-AF65-F5344CB8AC3E}">
        <p14:creationId xmlns:p14="http://schemas.microsoft.com/office/powerpoint/2010/main" val="3739779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35</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14.1</a:t>
            </a:r>
            <a:r>
              <a:rPr lang="zh-CN" altLang="en-US" dirty="0"/>
              <a:t>、</a:t>
            </a:r>
            <a:r>
              <a:rPr lang="zh-CN" altLang="zh-CN" b="1" dirty="0"/>
              <a:t>数据代</a:t>
            </a:r>
            <a:r>
              <a:rPr lang="zh-CN" altLang="en-US" b="1" dirty="0"/>
              <a:t>录</a:t>
            </a:r>
            <a:r>
              <a:rPr lang="zh-CN" altLang="zh-CN" b="1" dirty="0"/>
              <a:t>界面</a:t>
            </a:r>
            <a:endParaRPr lang="en-US"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2060848"/>
            <a:ext cx="4860032" cy="4865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828" y="1988839"/>
            <a:ext cx="4176464" cy="5355312"/>
          </a:xfrm>
          <a:prstGeom prst="rect">
            <a:avLst/>
          </a:prstGeom>
          <a:noFill/>
        </p:spPr>
        <p:txBody>
          <a:bodyPr wrap="square" rtlCol="0">
            <a:spAutoFit/>
          </a:bodyPr>
          <a:lstStyle/>
          <a:p>
            <a:r>
              <a:rPr lang="zh-CN" altLang="zh-CN" b="1" dirty="0"/>
              <a:t>页面说明：</a:t>
            </a:r>
            <a:endParaRPr lang="zh-CN" altLang="zh-CN" dirty="0"/>
          </a:p>
          <a:p>
            <a:r>
              <a:rPr lang="zh-CN" altLang="zh-CN" b="1" dirty="0"/>
              <a:t>区域</a:t>
            </a:r>
            <a:r>
              <a:rPr lang="en-US" altLang="zh-CN" b="1" dirty="0"/>
              <a:t>11</a:t>
            </a:r>
            <a:r>
              <a:rPr lang="zh-CN" altLang="zh-CN" b="1" dirty="0"/>
              <a:t>：</a:t>
            </a:r>
            <a:r>
              <a:rPr lang="zh-CN" altLang="zh-CN" dirty="0"/>
              <a:t>对应报表的功能按钮</a:t>
            </a:r>
          </a:p>
          <a:p>
            <a:pPr lvl="0"/>
            <a:r>
              <a:rPr lang="en-US" altLang="zh-CN" dirty="0"/>
              <a:t>1</a:t>
            </a:r>
            <a:r>
              <a:rPr lang="zh-CN" altLang="en-US" dirty="0"/>
              <a:t>、</a:t>
            </a:r>
            <a:r>
              <a:rPr lang="zh-CN" altLang="zh-CN" dirty="0"/>
              <a:t>信息：显示该报表的格式、校验等信息；</a:t>
            </a:r>
          </a:p>
          <a:p>
            <a:pPr lvl="0"/>
            <a:r>
              <a:rPr lang="en-US" altLang="zh-CN" dirty="0"/>
              <a:t>2</a:t>
            </a:r>
            <a:r>
              <a:rPr lang="zh-CN" altLang="en-US" dirty="0"/>
              <a:t>、</a:t>
            </a:r>
            <a:r>
              <a:rPr lang="zh-CN" altLang="zh-CN" dirty="0"/>
              <a:t>刷新：将录入的信息恢复到数据库最后保存的状态；</a:t>
            </a:r>
          </a:p>
          <a:p>
            <a:pPr lvl="0"/>
            <a:r>
              <a:rPr lang="en-US" altLang="zh-CN" dirty="0"/>
              <a:t>3</a:t>
            </a:r>
            <a:r>
              <a:rPr lang="zh-CN" altLang="en-US" dirty="0"/>
              <a:t>、</a:t>
            </a:r>
            <a:r>
              <a:rPr lang="zh-CN" altLang="zh-CN" dirty="0"/>
              <a:t>比较：与上年数据比较（数据库中需要有上年数据才能比较，今年暂不提供比较）；</a:t>
            </a:r>
          </a:p>
          <a:p>
            <a:pPr lvl="0"/>
            <a:r>
              <a:rPr lang="en-US" altLang="zh-CN" dirty="0"/>
              <a:t>4</a:t>
            </a:r>
            <a:r>
              <a:rPr lang="zh-CN" altLang="en-US" dirty="0"/>
              <a:t>、</a:t>
            </a:r>
            <a:r>
              <a:rPr lang="zh-CN" altLang="zh-CN" dirty="0"/>
              <a:t>导出：将该表的数据导出为</a:t>
            </a:r>
            <a:r>
              <a:rPr lang="en-US" altLang="zh-CN" dirty="0"/>
              <a:t>Excel</a:t>
            </a:r>
            <a:r>
              <a:rPr lang="zh-CN" altLang="zh-CN" dirty="0"/>
              <a:t>文件；</a:t>
            </a:r>
          </a:p>
          <a:p>
            <a:pPr lvl="0"/>
            <a:r>
              <a:rPr lang="en-US" altLang="zh-CN" dirty="0"/>
              <a:t>5</a:t>
            </a:r>
            <a:r>
              <a:rPr lang="zh-CN" altLang="en-US" dirty="0"/>
              <a:t>、</a:t>
            </a:r>
            <a:r>
              <a:rPr lang="zh-CN" altLang="zh-CN" dirty="0"/>
              <a:t>打印：打印该表；</a:t>
            </a:r>
          </a:p>
          <a:p>
            <a:pPr lvl="0"/>
            <a:r>
              <a:rPr lang="en-US" altLang="zh-CN" dirty="0"/>
              <a:t>6</a:t>
            </a:r>
            <a:r>
              <a:rPr lang="zh-CN" altLang="en-US" dirty="0"/>
              <a:t>、</a:t>
            </a:r>
            <a:r>
              <a:rPr lang="zh-CN" altLang="zh-CN" dirty="0"/>
              <a:t>清除提示：清除</a:t>
            </a:r>
            <a:r>
              <a:rPr lang="en-US" altLang="zh-CN" dirty="0"/>
              <a:t> </a:t>
            </a:r>
            <a:r>
              <a:rPr lang="zh-CN" altLang="zh-CN" dirty="0"/>
              <a:t>错误提示以及已修改单元格背景的绿色；</a:t>
            </a:r>
          </a:p>
          <a:p>
            <a:pPr lvl="0"/>
            <a:r>
              <a:rPr lang="en-US" altLang="zh-CN" dirty="0"/>
              <a:t>7</a:t>
            </a:r>
            <a:r>
              <a:rPr lang="zh-CN" altLang="en-US" dirty="0"/>
              <a:t>、</a:t>
            </a:r>
            <a:r>
              <a:rPr lang="zh-CN" altLang="zh-CN" dirty="0"/>
              <a:t>导入：导入</a:t>
            </a:r>
            <a:r>
              <a:rPr lang="en-US" altLang="zh-CN" dirty="0"/>
              <a:t>Excel</a:t>
            </a:r>
            <a:r>
              <a:rPr lang="zh-CN" altLang="zh-CN" dirty="0"/>
              <a:t>文件，允许用户先导出</a:t>
            </a:r>
            <a:r>
              <a:rPr lang="en-US" altLang="zh-CN" dirty="0"/>
              <a:t>Excel</a:t>
            </a:r>
            <a:r>
              <a:rPr lang="zh-CN" altLang="zh-CN" dirty="0"/>
              <a:t>，进行数据编辑后再导入；</a:t>
            </a:r>
          </a:p>
          <a:p>
            <a:pPr lvl="0"/>
            <a:r>
              <a:rPr lang="en-US" altLang="zh-CN" dirty="0"/>
              <a:t>8</a:t>
            </a:r>
            <a:r>
              <a:rPr lang="zh-CN" altLang="en-US" dirty="0"/>
              <a:t>、</a:t>
            </a:r>
            <a:r>
              <a:rPr lang="zh-CN" altLang="zh-CN" dirty="0"/>
              <a:t>保存：保存数据。</a:t>
            </a:r>
          </a:p>
          <a:p>
            <a:pPr lvl="0"/>
            <a:endParaRPr lang="zh-CN" altLang="zh-CN" dirty="0"/>
          </a:p>
          <a:p>
            <a:endParaRPr lang="zh-CN" altLang="en-US" dirty="0"/>
          </a:p>
        </p:txBody>
      </p:sp>
    </p:spTree>
    <p:extLst>
      <p:ext uri="{BB962C8B-B14F-4D97-AF65-F5344CB8AC3E}">
        <p14:creationId xmlns:p14="http://schemas.microsoft.com/office/powerpoint/2010/main" val="29342762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36</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14.1</a:t>
            </a:r>
            <a:r>
              <a:rPr lang="zh-CN" altLang="en-US" dirty="0"/>
              <a:t>、</a:t>
            </a:r>
            <a:r>
              <a:rPr lang="zh-CN" altLang="zh-CN" b="1" dirty="0"/>
              <a:t>数据代</a:t>
            </a:r>
            <a:r>
              <a:rPr lang="zh-CN" altLang="en-US" b="1" dirty="0"/>
              <a:t>录</a:t>
            </a:r>
            <a:r>
              <a:rPr lang="zh-CN" altLang="zh-CN" b="1" dirty="0"/>
              <a:t>界面</a:t>
            </a:r>
            <a:endParaRPr lang="en-US"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2060848"/>
            <a:ext cx="4860032" cy="4865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828" y="1988839"/>
            <a:ext cx="4176464" cy="3693319"/>
          </a:xfrm>
          <a:prstGeom prst="rect">
            <a:avLst/>
          </a:prstGeom>
          <a:noFill/>
        </p:spPr>
        <p:txBody>
          <a:bodyPr wrap="square" rtlCol="0">
            <a:spAutoFit/>
          </a:bodyPr>
          <a:lstStyle/>
          <a:p>
            <a:r>
              <a:rPr lang="zh-CN" altLang="zh-CN" b="1" dirty="0"/>
              <a:t>页面说明：</a:t>
            </a:r>
            <a:endParaRPr lang="zh-CN" altLang="zh-CN" dirty="0"/>
          </a:p>
          <a:p>
            <a:r>
              <a:rPr lang="zh-CN" altLang="zh-CN" b="1" dirty="0"/>
              <a:t>区域</a:t>
            </a:r>
            <a:r>
              <a:rPr lang="en-US" altLang="zh-CN" b="1" dirty="0"/>
              <a:t>12</a:t>
            </a:r>
            <a:r>
              <a:rPr lang="zh-CN" altLang="zh-CN" b="1" dirty="0"/>
              <a:t>：</a:t>
            </a:r>
            <a:r>
              <a:rPr lang="zh-CN" altLang="zh-CN" dirty="0"/>
              <a:t>报表界面，在此处进行录入，其中白色的单元格是可录入的，黑色是只读的，蓝色是自动生成的。</a:t>
            </a:r>
          </a:p>
          <a:p>
            <a:r>
              <a:rPr lang="zh-CN" altLang="zh-CN" b="1" dirty="0"/>
              <a:t>区域</a:t>
            </a:r>
            <a:r>
              <a:rPr lang="en-US" altLang="zh-CN" b="1" dirty="0"/>
              <a:t>13</a:t>
            </a:r>
            <a:r>
              <a:rPr lang="zh-CN" altLang="zh-CN" b="1" dirty="0"/>
              <a:t>：</a:t>
            </a:r>
            <a:r>
              <a:rPr lang="zh-CN" altLang="zh-CN" dirty="0"/>
              <a:t>报表显示属性</a:t>
            </a:r>
          </a:p>
          <a:p>
            <a:pPr lvl="0"/>
            <a:r>
              <a:rPr lang="zh-CN" altLang="zh-CN" dirty="0"/>
              <a:t>只读：该报表是否可是录入；</a:t>
            </a:r>
          </a:p>
          <a:p>
            <a:pPr lvl="0"/>
            <a:r>
              <a:rPr lang="zh-CN" altLang="zh-CN" dirty="0"/>
              <a:t>水印：在报表上显示水印，注意只有在勾选只读后水印才能生效；</a:t>
            </a:r>
          </a:p>
          <a:p>
            <a:pPr lvl="0"/>
            <a:r>
              <a:rPr lang="zh-CN" altLang="zh-CN" dirty="0"/>
              <a:t>标记：数据库行、列标记是否显示；</a:t>
            </a:r>
          </a:p>
          <a:p>
            <a:pPr lvl="0"/>
            <a:r>
              <a:rPr lang="zh-CN" altLang="zh-CN" dirty="0"/>
              <a:t>颜色：表头、行头的灰色以及合计的蓝色是否显示；</a:t>
            </a:r>
          </a:p>
          <a:p>
            <a:pPr lvl="0"/>
            <a:r>
              <a:rPr lang="zh-CN" altLang="zh-CN" dirty="0"/>
              <a:t>显示比例：调整报表显示比例。</a:t>
            </a:r>
          </a:p>
          <a:p>
            <a:endParaRPr lang="zh-CN" altLang="en-US" dirty="0"/>
          </a:p>
        </p:txBody>
      </p:sp>
    </p:spTree>
    <p:extLst>
      <p:ext uri="{BB962C8B-B14F-4D97-AF65-F5344CB8AC3E}">
        <p14:creationId xmlns:p14="http://schemas.microsoft.com/office/powerpoint/2010/main" val="1624678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37</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14.1</a:t>
            </a:r>
            <a:r>
              <a:rPr lang="zh-CN" altLang="en-US" dirty="0"/>
              <a:t>、</a:t>
            </a:r>
            <a:r>
              <a:rPr lang="zh-CN" altLang="zh-CN" b="1" dirty="0"/>
              <a:t>数据代</a:t>
            </a:r>
            <a:r>
              <a:rPr lang="zh-CN" altLang="en-US" b="1" dirty="0"/>
              <a:t>录</a:t>
            </a:r>
            <a:r>
              <a:rPr lang="zh-CN" altLang="zh-CN" b="1" dirty="0"/>
              <a:t>界面</a:t>
            </a:r>
            <a:endParaRPr lang="en-US"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2060848"/>
            <a:ext cx="5976664"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828" y="1988839"/>
            <a:ext cx="3021004" cy="4524315"/>
          </a:xfrm>
          <a:prstGeom prst="rect">
            <a:avLst/>
          </a:prstGeom>
          <a:noFill/>
        </p:spPr>
        <p:txBody>
          <a:bodyPr wrap="square" rtlCol="0">
            <a:spAutoFit/>
          </a:bodyPr>
          <a:lstStyle/>
          <a:p>
            <a:r>
              <a:rPr lang="zh-CN" altLang="zh-CN" b="1" dirty="0"/>
              <a:t>操作流程：</a:t>
            </a:r>
            <a:endParaRPr lang="zh-CN" altLang="zh-CN" dirty="0"/>
          </a:p>
          <a:p>
            <a:pPr lvl="0"/>
            <a:r>
              <a:rPr lang="en-US" altLang="zh-CN" dirty="0"/>
              <a:t>1</a:t>
            </a:r>
            <a:r>
              <a:rPr lang="zh-CN" altLang="en-US" dirty="0"/>
              <a:t>、</a:t>
            </a:r>
            <a:r>
              <a:rPr lang="zh-CN" altLang="zh-CN" dirty="0"/>
              <a:t>选择要录入的学校；</a:t>
            </a:r>
          </a:p>
          <a:p>
            <a:pPr lvl="0"/>
            <a:r>
              <a:rPr lang="en-US" altLang="zh-CN" dirty="0"/>
              <a:t>2</a:t>
            </a:r>
            <a:r>
              <a:rPr lang="zh-CN" altLang="en-US" dirty="0"/>
              <a:t>、</a:t>
            </a:r>
            <a:r>
              <a:rPr lang="zh-CN" altLang="zh-CN" dirty="0"/>
              <a:t>在区域</a:t>
            </a:r>
            <a:r>
              <a:rPr lang="en-US" altLang="zh-CN" dirty="0"/>
              <a:t>8</a:t>
            </a:r>
            <a:r>
              <a:rPr lang="zh-CN" altLang="zh-CN" dirty="0"/>
              <a:t>中选中要录入的表；</a:t>
            </a:r>
          </a:p>
          <a:p>
            <a:pPr lvl="0"/>
            <a:r>
              <a:rPr lang="en-US" altLang="zh-CN" dirty="0"/>
              <a:t>3</a:t>
            </a:r>
            <a:r>
              <a:rPr lang="zh-CN" altLang="en-US" dirty="0"/>
              <a:t>、</a:t>
            </a:r>
            <a:r>
              <a:rPr lang="zh-CN" altLang="zh-CN" dirty="0"/>
              <a:t>在区域</a:t>
            </a:r>
            <a:r>
              <a:rPr lang="en-US" altLang="zh-CN" dirty="0"/>
              <a:t>12</a:t>
            </a:r>
            <a:r>
              <a:rPr lang="zh-CN" altLang="zh-CN" dirty="0"/>
              <a:t>中录入数据；</a:t>
            </a:r>
          </a:p>
          <a:p>
            <a:r>
              <a:rPr lang="en-US" altLang="zh-CN" dirty="0"/>
              <a:t>4</a:t>
            </a:r>
            <a:r>
              <a:rPr lang="zh-CN" altLang="en-US" dirty="0"/>
              <a:t>、</a:t>
            </a:r>
            <a:r>
              <a:rPr lang="zh-CN" altLang="zh-CN" dirty="0"/>
              <a:t>点击区域</a:t>
            </a:r>
            <a:r>
              <a:rPr lang="en-US" altLang="zh-CN" dirty="0"/>
              <a:t>11</a:t>
            </a:r>
            <a:r>
              <a:rPr lang="zh-CN" altLang="zh-CN" dirty="0"/>
              <a:t>中的“保存”按钮进行数据保存。</a:t>
            </a:r>
            <a:endParaRPr lang="en-US" altLang="zh-CN" dirty="0"/>
          </a:p>
          <a:p>
            <a:pPr lvl="0"/>
            <a:r>
              <a:rPr lang="en-US" altLang="zh-CN" dirty="0"/>
              <a:t>5</a:t>
            </a:r>
            <a:r>
              <a:rPr lang="zh-CN" altLang="en-US" dirty="0"/>
              <a:t>、</a:t>
            </a:r>
            <a:r>
              <a:rPr lang="zh-CN" altLang="zh-CN" dirty="0"/>
              <a:t>点击区域</a:t>
            </a:r>
            <a:r>
              <a:rPr lang="en-US" altLang="zh-CN" dirty="0"/>
              <a:t>7</a:t>
            </a:r>
            <a:r>
              <a:rPr lang="zh-CN" altLang="zh-CN" dirty="0"/>
              <a:t>中的</a:t>
            </a:r>
            <a:endParaRPr lang="en-US" altLang="zh-CN" dirty="0"/>
          </a:p>
          <a:p>
            <a:pPr lvl="0"/>
            <a:r>
              <a:rPr lang="zh-CN" altLang="en-US" dirty="0"/>
              <a:t>逻辑</a:t>
            </a:r>
            <a:r>
              <a:rPr lang="zh-CN" altLang="zh-CN" dirty="0"/>
              <a:t>校验：进行</a:t>
            </a:r>
            <a:r>
              <a:rPr lang="zh-CN" altLang="en-US" dirty="0"/>
              <a:t>逻辑</a:t>
            </a:r>
            <a:r>
              <a:rPr lang="zh-CN" altLang="zh-CN" dirty="0"/>
              <a:t>校验</a:t>
            </a:r>
            <a:r>
              <a:rPr lang="en-US" altLang="zh-CN" dirty="0"/>
              <a:t>；</a:t>
            </a:r>
          </a:p>
          <a:p>
            <a:r>
              <a:rPr lang="zh-CN" altLang="zh-CN" dirty="0"/>
              <a:t>点击区域</a:t>
            </a:r>
            <a:r>
              <a:rPr lang="en-US" altLang="zh-CN" dirty="0"/>
              <a:t>7</a:t>
            </a:r>
            <a:r>
              <a:rPr lang="zh-CN" altLang="zh-CN" dirty="0"/>
              <a:t>中的</a:t>
            </a:r>
            <a:endParaRPr lang="en-US" altLang="zh-CN" dirty="0"/>
          </a:p>
          <a:p>
            <a:pPr lvl="0"/>
            <a:r>
              <a:rPr lang="zh-CN" altLang="zh-CN" dirty="0"/>
              <a:t>经验校验：进行经验校验；</a:t>
            </a:r>
            <a:endParaRPr lang="en-US" altLang="zh-CN" dirty="0"/>
          </a:p>
          <a:p>
            <a:pPr lvl="0"/>
            <a:r>
              <a:rPr lang="en-US" altLang="zh-CN" dirty="0"/>
              <a:t>6</a:t>
            </a:r>
            <a:r>
              <a:rPr lang="zh-CN" altLang="en-US" dirty="0"/>
              <a:t>、检验如有错误，重复</a:t>
            </a:r>
            <a:r>
              <a:rPr lang="en-US" altLang="zh-CN" dirty="0"/>
              <a:t>3</a:t>
            </a:r>
            <a:r>
              <a:rPr lang="zh-CN" altLang="en-US" dirty="0"/>
              <a:t>、</a:t>
            </a:r>
            <a:r>
              <a:rPr lang="en-US" altLang="zh-CN" dirty="0"/>
              <a:t>4</a:t>
            </a:r>
            <a:r>
              <a:rPr lang="zh-CN" altLang="en-US" dirty="0"/>
              <a:t>、</a:t>
            </a:r>
            <a:r>
              <a:rPr lang="en-US" altLang="zh-CN" dirty="0"/>
              <a:t>5</a:t>
            </a:r>
            <a:r>
              <a:rPr lang="zh-CN" altLang="en-US" dirty="0"/>
              <a:t>项。</a:t>
            </a:r>
            <a:endParaRPr lang="zh-CN" altLang="zh-CN" dirty="0"/>
          </a:p>
          <a:p>
            <a:endParaRPr lang="en-US" altLang="zh-CN" dirty="0"/>
          </a:p>
          <a:p>
            <a:endParaRPr lang="zh-CN" altLang="zh-CN" dirty="0"/>
          </a:p>
          <a:p>
            <a:endParaRPr lang="zh-CN" altLang="en-US" dirty="0"/>
          </a:p>
        </p:txBody>
      </p:sp>
      <p:pic>
        <p:nvPicPr>
          <p:cNvPr id="8" name="图片 7"/>
          <p:cNvPicPr/>
          <p:nvPr/>
        </p:nvPicPr>
        <p:blipFill>
          <a:blip r:embed="rId3"/>
          <a:srcRect/>
          <a:stretch>
            <a:fillRect/>
          </a:stretch>
        </p:blipFill>
        <p:spPr bwMode="auto">
          <a:xfrm>
            <a:off x="1763688" y="4618567"/>
            <a:ext cx="209550" cy="200025"/>
          </a:xfrm>
          <a:prstGeom prst="rect">
            <a:avLst/>
          </a:prstGeom>
          <a:noFill/>
          <a:ln w="9525">
            <a:noFill/>
            <a:miter lim="800000"/>
            <a:headEnd/>
            <a:tailEnd/>
          </a:ln>
        </p:spPr>
      </p:pic>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4021215"/>
            <a:ext cx="274637"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97904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38</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14.2</a:t>
            </a:r>
            <a:r>
              <a:rPr lang="zh-CN" altLang="en-US" dirty="0"/>
              <a:t>、</a:t>
            </a:r>
            <a:r>
              <a:rPr lang="zh-CN" altLang="zh-CN" b="1" dirty="0"/>
              <a:t>学校录入界面</a:t>
            </a:r>
            <a:endParaRPr lang="en-US" altLang="zh-CN" dirty="0"/>
          </a:p>
        </p:txBody>
      </p:sp>
      <p:pic>
        <p:nvPicPr>
          <p:cNvPr id="6" name="图片 5" descr="D:\开发项目\20120911正式版使用说明\截图\22学校录入.jpg"/>
          <p:cNvPicPr/>
          <p:nvPr/>
        </p:nvPicPr>
        <p:blipFill>
          <a:blip r:embed="rId2"/>
          <a:srcRect/>
          <a:stretch>
            <a:fillRect/>
          </a:stretch>
        </p:blipFill>
        <p:spPr bwMode="auto">
          <a:xfrm>
            <a:off x="3707904" y="1988840"/>
            <a:ext cx="5268356" cy="4651767"/>
          </a:xfrm>
          <a:prstGeom prst="rect">
            <a:avLst/>
          </a:prstGeom>
          <a:noFill/>
          <a:ln w="9525">
            <a:noFill/>
            <a:miter lim="800000"/>
            <a:headEnd/>
            <a:tailEnd/>
          </a:ln>
        </p:spPr>
      </p:pic>
      <p:sp>
        <p:nvSpPr>
          <p:cNvPr id="3" name="TextBox 2"/>
          <p:cNvSpPr txBox="1"/>
          <p:nvPr/>
        </p:nvSpPr>
        <p:spPr>
          <a:xfrm>
            <a:off x="205662" y="2048783"/>
            <a:ext cx="3358226" cy="4524315"/>
          </a:xfrm>
          <a:prstGeom prst="rect">
            <a:avLst/>
          </a:prstGeom>
          <a:noFill/>
        </p:spPr>
        <p:txBody>
          <a:bodyPr wrap="square" rtlCol="0">
            <a:spAutoFit/>
          </a:bodyPr>
          <a:lstStyle/>
          <a:p>
            <a:r>
              <a:rPr lang="zh-CN" altLang="zh-CN" b="1" dirty="0"/>
              <a:t>页面说明：</a:t>
            </a:r>
            <a:endParaRPr lang="zh-CN" altLang="zh-CN" dirty="0"/>
          </a:p>
          <a:p>
            <a:r>
              <a:rPr lang="zh-CN" altLang="zh-CN" b="1" dirty="0"/>
              <a:t>区域</a:t>
            </a:r>
            <a:r>
              <a:rPr lang="en-US" altLang="zh-CN" b="1" dirty="0"/>
              <a:t>1</a:t>
            </a:r>
            <a:r>
              <a:rPr lang="zh-CN" altLang="zh-CN" b="1" dirty="0"/>
              <a:t>：</a:t>
            </a:r>
            <a:r>
              <a:rPr lang="zh-CN" altLang="zh-CN" dirty="0"/>
              <a:t>点击“基表”按钮；</a:t>
            </a:r>
            <a:endParaRPr lang="en-US" altLang="zh-CN" dirty="0"/>
          </a:p>
          <a:p>
            <a:r>
              <a:rPr lang="zh-CN" altLang="zh-CN" b="1" dirty="0"/>
              <a:t>区域</a:t>
            </a:r>
            <a:r>
              <a:rPr lang="en-US" altLang="zh-CN" b="1" dirty="0"/>
              <a:t>7</a:t>
            </a:r>
            <a:r>
              <a:rPr lang="zh-CN" altLang="zh-CN" b="1" dirty="0"/>
              <a:t>：</a:t>
            </a:r>
            <a:r>
              <a:rPr lang="zh-CN" altLang="zh-CN" dirty="0"/>
              <a:t>针对该学校的功能按钮</a:t>
            </a:r>
          </a:p>
          <a:p>
            <a:pPr lvl="0"/>
            <a:r>
              <a:rPr lang="en-US" altLang="zh-CN" dirty="0"/>
              <a:t>1</a:t>
            </a:r>
            <a:r>
              <a:rPr lang="zh-CN" altLang="en-US" dirty="0"/>
              <a:t>、</a:t>
            </a:r>
            <a:r>
              <a:rPr lang="zh-CN" altLang="zh-CN" dirty="0"/>
              <a:t>查看学校：学校信息也就是报表中</a:t>
            </a:r>
            <a:r>
              <a:rPr lang="en-US" altLang="zh-CN" dirty="0"/>
              <a:t>111</a:t>
            </a:r>
            <a:r>
              <a:rPr lang="zh-CN" altLang="zh-CN" dirty="0"/>
              <a:t>表的信息，一所学校只有一份学校信息；</a:t>
            </a:r>
          </a:p>
          <a:p>
            <a:pPr lvl="0"/>
            <a:r>
              <a:rPr lang="en-US" altLang="zh-CN" dirty="0"/>
              <a:t>2</a:t>
            </a:r>
            <a:r>
              <a:rPr lang="zh-CN" altLang="en-US" dirty="0"/>
              <a:t>、</a:t>
            </a:r>
            <a:r>
              <a:rPr lang="zh-CN" altLang="zh-CN" dirty="0"/>
              <a:t>查看教学体系：教学体系也就是报表中</a:t>
            </a:r>
            <a:r>
              <a:rPr lang="en-US" altLang="zh-CN" dirty="0"/>
              <a:t>112</a:t>
            </a:r>
            <a:r>
              <a:rPr lang="zh-CN" altLang="zh-CN" dirty="0"/>
              <a:t>表的信息，注意如果一个学校有一个附设班，那么这个学校需要分别填写两个教学体系；</a:t>
            </a:r>
          </a:p>
          <a:p>
            <a:pPr lvl="0"/>
            <a:r>
              <a:rPr lang="en-US" altLang="zh-CN" dirty="0"/>
              <a:t>3</a:t>
            </a:r>
            <a:r>
              <a:rPr lang="zh-CN" altLang="en-US" dirty="0"/>
              <a:t>、</a:t>
            </a:r>
            <a:r>
              <a:rPr lang="zh-CN" altLang="zh-CN" dirty="0"/>
              <a:t>逻辑校验：进行逻辑校验；</a:t>
            </a:r>
          </a:p>
          <a:p>
            <a:pPr lvl="0"/>
            <a:r>
              <a:rPr lang="en-US" altLang="zh-CN" dirty="0"/>
              <a:t>4</a:t>
            </a:r>
            <a:r>
              <a:rPr lang="zh-CN" altLang="en-US" dirty="0"/>
              <a:t>、</a:t>
            </a:r>
            <a:r>
              <a:rPr lang="zh-CN" altLang="zh-CN" dirty="0"/>
              <a:t>经验校验：进行经验校验；</a:t>
            </a:r>
          </a:p>
          <a:p>
            <a:pPr lvl="0"/>
            <a:r>
              <a:rPr lang="en-US" altLang="zh-CN" dirty="0"/>
              <a:t>5</a:t>
            </a:r>
            <a:r>
              <a:rPr lang="zh-CN" altLang="en-US" dirty="0"/>
              <a:t>、</a:t>
            </a:r>
            <a:r>
              <a:rPr lang="zh-CN" altLang="zh-CN" dirty="0"/>
              <a:t>重新初始化：将某张报表数据清除。</a:t>
            </a:r>
          </a:p>
          <a:p>
            <a:endParaRPr lang="zh-CN" altLang="en-US" dirty="0"/>
          </a:p>
        </p:txBody>
      </p:sp>
    </p:spTree>
    <p:extLst>
      <p:ext uri="{BB962C8B-B14F-4D97-AF65-F5344CB8AC3E}">
        <p14:creationId xmlns:p14="http://schemas.microsoft.com/office/powerpoint/2010/main" val="7736638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39</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14.2</a:t>
            </a:r>
            <a:r>
              <a:rPr lang="zh-CN" altLang="en-US" dirty="0"/>
              <a:t>、</a:t>
            </a:r>
            <a:r>
              <a:rPr lang="zh-CN" altLang="zh-CN" b="1" dirty="0"/>
              <a:t>学校录入界面</a:t>
            </a:r>
            <a:endParaRPr lang="en-US" altLang="zh-CN" dirty="0"/>
          </a:p>
        </p:txBody>
      </p:sp>
      <p:pic>
        <p:nvPicPr>
          <p:cNvPr id="6" name="图片 5" descr="D:\开发项目\20120911正式版使用说明\截图\22学校录入.jpg"/>
          <p:cNvPicPr/>
          <p:nvPr/>
        </p:nvPicPr>
        <p:blipFill>
          <a:blip r:embed="rId2"/>
          <a:srcRect/>
          <a:stretch>
            <a:fillRect/>
          </a:stretch>
        </p:blipFill>
        <p:spPr bwMode="auto">
          <a:xfrm>
            <a:off x="3707904" y="2027079"/>
            <a:ext cx="5268356" cy="4651767"/>
          </a:xfrm>
          <a:prstGeom prst="rect">
            <a:avLst/>
          </a:prstGeom>
          <a:noFill/>
          <a:ln w="9525">
            <a:noFill/>
            <a:miter lim="800000"/>
            <a:headEnd/>
            <a:tailEnd/>
          </a:ln>
        </p:spPr>
      </p:pic>
      <p:sp>
        <p:nvSpPr>
          <p:cNvPr id="3" name="TextBox 2"/>
          <p:cNvSpPr txBox="1"/>
          <p:nvPr/>
        </p:nvSpPr>
        <p:spPr>
          <a:xfrm>
            <a:off x="107504" y="2045779"/>
            <a:ext cx="3096344" cy="4801314"/>
          </a:xfrm>
          <a:prstGeom prst="rect">
            <a:avLst/>
          </a:prstGeom>
          <a:noFill/>
        </p:spPr>
        <p:txBody>
          <a:bodyPr wrap="square" rtlCol="0">
            <a:spAutoFit/>
          </a:bodyPr>
          <a:lstStyle/>
          <a:p>
            <a:r>
              <a:rPr lang="zh-CN" altLang="zh-CN" sz="1600" b="1" dirty="0"/>
              <a:t>页面说明：</a:t>
            </a:r>
            <a:endParaRPr lang="zh-CN" altLang="zh-CN" sz="1600" dirty="0"/>
          </a:p>
          <a:p>
            <a:r>
              <a:rPr lang="zh-CN" altLang="zh-CN" sz="1600" b="1" dirty="0"/>
              <a:t>区域</a:t>
            </a:r>
            <a:r>
              <a:rPr lang="en-US" altLang="zh-CN" sz="1600" b="1" dirty="0"/>
              <a:t>8</a:t>
            </a:r>
            <a:r>
              <a:rPr lang="zh-CN" altLang="zh-CN" sz="1600" b="1" dirty="0"/>
              <a:t>：</a:t>
            </a:r>
            <a:r>
              <a:rPr lang="zh-CN" altLang="zh-CN" sz="1600" dirty="0"/>
              <a:t>报表列表；</a:t>
            </a:r>
          </a:p>
          <a:p>
            <a:r>
              <a:rPr lang="zh-CN" altLang="zh-CN" sz="1600" b="1" dirty="0"/>
              <a:t>区域</a:t>
            </a:r>
            <a:r>
              <a:rPr lang="en-US" altLang="zh-CN" sz="1600" b="1" dirty="0"/>
              <a:t>9</a:t>
            </a:r>
            <a:r>
              <a:rPr lang="zh-CN" altLang="zh-CN" sz="1600" b="1" dirty="0"/>
              <a:t>：</a:t>
            </a:r>
            <a:r>
              <a:rPr lang="zh-CN" altLang="zh-CN" sz="1600" dirty="0"/>
              <a:t>教学体系切换，如果该学校有附设班，则在此处进行切换；</a:t>
            </a:r>
          </a:p>
          <a:p>
            <a:r>
              <a:rPr lang="zh-CN" altLang="zh-CN" sz="1600" b="1" dirty="0"/>
              <a:t>区域</a:t>
            </a:r>
            <a:r>
              <a:rPr lang="en-US" altLang="zh-CN" sz="1600" b="1" dirty="0"/>
              <a:t>12</a:t>
            </a:r>
            <a:r>
              <a:rPr lang="zh-CN" altLang="zh-CN" sz="1600" b="1" dirty="0"/>
              <a:t>：</a:t>
            </a:r>
            <a:r>
              <a:rPr lang="zh-CN" altLang="zh-CN" sz="1600" dirty="0"/>
              <a:t>报表界面，在此处进行录入，其中白色的单元格是可录入的，黑色是只读的，蓝色是自动生成的。</a:t>
            </a:r>
          </a:p>
          <a:p>
            <a:r>
              <a:rPr lang="zh-CN" altLang="zh-CN" sz="1600" b="1" dirty="0"/>
              <a:t>区域</a:t>
            </a:r>
            <a:r>
              <a:rPr lang="en-US" altLang="zh-CN" sz="1600" b="1" dirty="0"/>
              <a:t>13</a:t>
            </a:r>
            <a:r>
              <a:rPr lang="zh-CN" altLang="zh-CN" sz="1600" b="1" dirty="0"/>
              <a:t>：</a:t>
            </a:r>
            <a:r>
              <a:rPr lang="zh-CN" altLang="zh-CN" sz="1600" dirty="0"/>
              <a:t>报表显示属性</a:t>
            </a:r>
          </a:p>
          <a:p>
            <a:pPr lvl="0"/>
            <a:r>
              <a:rPr lang="zh-CN" altLang="zh-CN" sz="1600" dirty="0"/>
              <a:t>只读：该报表是否可是录入；</a:t>
            </a:r>
          </a:p>
          <a:p>
            <a:pPr lvl="0"/>
            <a:r>
              <a:rPr lang="zh-CN" altLang="zh-CN" sz="1600" dirty="0"/>
              <a:t>水印：在报表上显示水印，注意只有在勾选只读后水印才能生效；</a:t>
            </a:r>
          </a:p>
          <a:p>
            <a:pPr lvl="0"/>
            <a:r>
              <a:rPr lang="zh-CN" altLang="zh-CN" sz="1600" dirty="0"/>
              <a:t>标记：数据库行、列标记是否显示；</a:t>
            </a:r>
          </a:p>
          <a:p>
            <a:pPr lvl="0"/>
            <a:r>
              <a:rPr lang="zh-CN" altLang="zh-CN" sz="1600" dirty="0"/>
              <a:t>颜色：表头、行头的灰色以及合计的蓝色是否显示；</a:t>
            </a:r>
          </a:p>
          <a:p>
            <a:pPr lvl="0"/>
            <a:r>
              <a:rPr lang="zh-CN" altLang="zh-CN" sz="1600" dirty="0"/>
              <a:t>显示比例：调整报表显示比例。</a:t>
            </a:r>
          </a:p>
          <a:p>
            <a:endParaRPr lang="zh-CN" altLang="en-US" dirty="0"/>
          </a:p>
        </p:txBody>
      </p:sp>
    </p:spTree>
    <p:extLst>
      <p:ext uri="{BB962C8B-B14F-4D97-AF65-F5344CB8AC3E}">
        <p14:creationId xmlns:p14="http://schemas.microsoft.com/office/powerpoint/2010/main" val="2621030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4</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lstStyle/>
          <a:p>
            <a:pPr marL="365760" lvl="1" indent="0">
              <a:buNone/>
            </a:pPr>
            <a:r>
              <a:rPr lang="en-US" altLang="zh-CN" dirty="0">
                <a:solidFill>
                  <a:srgbClr val="FFC000"/>
                </a:solidFill>
              </a:rPr>
              <a:t>4</a:t>
            </a:r>
            <a:r>
              <a:rPr lang="zh-CN" altLang="en-US" dirty="0">
                <a:solidFill>
                  <a:srgbClr val="FFC000"/>
                </a:solidFill>
              </a:rPr>
              <a:t>、教育管理统计软件在我们统计工作中的定位</a:t>
            </a:r>
            <a:endParaRPr lang="en-US" altLang="zh-CN" dirty="0">
              <a:solidFill>
                <a:srgbClr val="FFC000"/>
              </a:solidFill>
            </a:endParaRPr>
          </a:p>
          <a:p>
            <a:pPr marL="365760" lvl="1" indent="0">
              <a:buNone/>
            </a:pPr>
            <a:endParaRPr lang="en-US" altLang="zh-CN" dirty="0">
              <a:solidFill>
                <a:srgbClr val="FFC000"/>
              </a:solidFill>
            </a:endParaRPr>
          </a:p>
          <a:p>
            <a:pPr lvl="2"/>
            <a:r>
              <a:rPr lang="zh-CN" altLang="en-US" sz="2400" dirty="0"/>
              <a:t>具体到目前，对县乡校级特别是校级统计员来说，教育管理统计软件就是统计数据的采集工具，对市级以上统计人员，教育管理统计软件是基础数据审核、汇总的工具。</a:t>
            </a:r>
            <a:endParaRPr lang="en-US" altLang="zh-CN" sz="2400" dirty="0"/>
          </a:p>
          <a:p>
            <a:pPr marL="777240" lvl="2" indent="0">
              <a:buNone/>
            </a:pP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40</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14.2</a:t>
            </a:r>
            <a:r>
              <a:rPr lang="zh-CN" altLang="en-US" dirty="0"/>
              <a:t>、</a:t>
            </a:r>
            <a:r>
              <a:rPr lang="zh-CN" altLang="zh-CN" b="1" dirty="0"/>
              <a:t>学校录入界面</a:t>
            </a:r>
            <a:endParaRPr lang="en-US" altLang="zh-CN" dirty="0"/>
          </a:p>
        </p:txBody>
      </p:sp>
      <p:pic>
        <p:nvPicPr>
          <p:cNvPr id="6" name="图片 5" descr="D:\开发项目\20120911正式版使用说明\截图\22学校录入.jpg"/>
          <p:cNvPicPr/>
          <p:nvPr/>
        </p:nvPicPr>
        <p:blipFill>
          <a:blip r:embed="rId2"/>
          <a:srcRect/>
          <a:stretch>
            <a:fillRect/>
          </a:stretch>
        </p:blipFill>
        <p:spPr bwMode="auto">
          <a:xfrm>
            <a:off x="3347864" y="2060848"/>
            <a:ext cx="5628396" cy="4651767"/>
          </a:xfrm>
          <a:prstGeom prst="rect">
            <a:avLst/>
          </a:prstGeom>
          <a:noFill/>
          <a:ln w="9525">
            <a:noFill/>
            <a:miter lim="800000"/>
            <a:headEnd/>
            <a:tailEnd/>
          </a:ln>
        </p:spPr>
      </p:pic>
      <p:sp>
        <p:nvSpPr>
          <p:cNvPr id="3" name="TextBox 2"/>
          <p:cNvSpPr txBox="1"/>
          <p:nvPr/>
        </p:nvSpPr>
        <p:spPr>
          <a:xfrm>
            <a:off x="107504" y="2045779"/>
            <a:ext cx="3096344" cy="4832092"/>
          </a:xfrm>
          <a:prstGeom prst="rect">
            <a:avLst/>
          </a:prstGeom>
          <a:noFill/>
        </p:spPr>
        <p:txBody>
          <a:bodyPr wrap="square" rtlCol="0">
            <a:spAutoFit/>
          </a:bodyPr>
          <a:lstStyle/>
          <a:p>
            <a:r>
              <a:rPr lang="zh-CN" altLang="zh-CN" sz="1600" b="1" dirty="0"/>
              <a:t>页面说明：</a:t>
            </a:r>
            <a:endParaRPr lang="zh-CN" altLang="zh-CN" sz="1600" dirty="0"/>
          </a:p>
          <a:p>
            <a:r>
              <a:rPr lang="zh-CN" altLang="zh-CN" sz="1600" b="1" dirty="0"/>
              <a:t>区域</a:t>
            </a:r>
            <a:r>
              <a:rPr lang="en-US" altLang="zh-CN" sz="1600" b="1" dirty="0"/>
              <a:t>11</a:t>
            </a:r>
            <a:r>
              <a:rPr lang="zh-CN" altLang="zh-CN" sz="1600" b="1" dirty="0"/>
              <a:t>：</a:t>
            </a:r>
            <a:r>
              <a:rPr lang="zh-CN" altLang="zh-CN" sz="1600" dirty="0"/>
              <a:t>对应报表的功能按钮</a:t>
            </a:r>
          </a:p>
          <a:p>
            <a:pPr lvl="0"/>
            <a:r>
              <a:rPr lang="zh-CN" altLang="zh-CN" sz="1600" dirty="0"/>
              <a:t>信息：显示该报表的格式、校验等信息；</a:t>
            </a:r>
          </a:p>
          <a:p>
            <a:pPr lvl="0"/>
            <a:r>
              <a:rPr lang="zh-CN" altLang="zh-CN" sz="1600" dirty="0"/>
              <a:t>刷新：将录入的信息恢复到数据库最后保存的状态；</a:t>
            </a:r>
          </a:p>
          <a:p>
            <a:pPr lvl="0"/>
            <a:r>
              <a:rPr lang="zh-CN" altLang="zh-CN" sz="1600" dirty="0"/>
              <a:t>比较：与上年数据比较（数据库中需要有上年数据才能比较，今年暂不提供比较）；</a:t>
            </a:r>
          </a:p>
          <a:p>
            <a:pPr lvl="0"/>
            <a:r>
              <a:rPr lang="zh-CN" altLang="zh-CN" sz="1600" dirty="0"/>
              <a:t>导出：将该表的数据导出为</a:t>
            </a:r>
            <a:r>
              <a:rPr lang="en-US" altLang="zh-CN" sz="1600" dirty="0"/>
              <a:t>Excel</a:t>
            </a:r>
            <a:r>
              <a:rPr lang="zh-CN" altLang="zh-CN" sz="1600" dirty="0"/>
              <a:t>文件；</a:t>
            </a:r>
          </a:p>
          <a:p>
            <a:pPr lvl="0"/>
            <a:r>
              <a:rPr lang="zh-CN" altLang="zh-CN" sz="1600" dirty="0"/>
              <a:t>打印：打印该表；</a:t>
            </a:r>
          </a:p>
          <a:p>
            <a:pPr lvl="0"/>
            <a:r>
              <a:rPr lang="zh-CN" altLang="zh-CN" sz="1600" dirty="0"/>
              <a:t>清除提示：清除</a:t>
            </a:r>
            <a:r>
              <a:rPr lang="en-US" altLang="zh-CN" sz="1600" dirty="0"/>
              <a:t> </a:t>
            </a:r>
            <a:r>
              <a:rPr lang="zh-CN" altLang="zh-CN" sz="1600" dirty="0"/>
              <a:t>错误提示以及已修改单元格背景的绿色；</a:t>
            </a:r>
          </a:p>
          <a:p>
            <a:pPr lvl="0"/>
            <a:r>
              <a:rPr lang="zh-CN" altLang="zh-CN" sz="1600" dirty="0"/>
              <a:t>导入：导入</a:t>
            </a:r>
            <a:r>
              <a:rPr lang="en-US" altLang="zh-CN" sz="1600" dirty="0"/>
              <a:t>Excel</a:t>
            </a:r>
            <a:r>
              <a:rPr lang="zh-CN" altLang="zh-CN" sz="1600" dirty="0"/>
              <a:t>文件，允许用户先导出</a:t>
            </a:r>
            <a:r>
              <a:rPr lang="en-US" altLang="zh-CN" sz="1600" dirty="0"/>
              <a:t>Excel</a:t>
            </a:r>
            <a:r>
              <a:rPr lang="zh-CN" altLang="zh-CN" sz="1600" dirty="0"/>
              <a:t>，进行数据编辑后再导入；</a:t>
            </a:r>
          </a:p>
          <a:p>
            <a:pPr lvl="0"/>
            <a:r>
              <a:rPr lang="zh-CN" altLang="zh-CN" sz="1600" dirty="0"/>
              <a:t>保存：保存数据。</a:t>
            </a:r>
          </a:p>
          <a:p>
            <a:endParaRPr lang="zh-CN" altLang="en-US" dirty="0"/>
          </a:p>
        </p:txBody>
      </p:sp>
    </p:spTree>
    <p:extLst>
      <p:ext uri="{BB962C8B-B14F-4D97-AF65-F5344CB8AC3E}">
        <p14:creationId xmlns:p14="http://schemas.microsoft.com/office/powerpoint/2010/main" val="12368290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41</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524000"/>
            <a:ext cx="8229600" cy="4785320"/>
          </a:xfrm>
        </p:spPr>
        <p:txBody>
          <a:bodyPr>
            <a:normAutofit/>
          </a:bodyPr>
          <a:lstStyle/>
          <a:p>
            <a:pPr marL="365760" lvl="1" indent="0">
              <a:buNone/>
            </a:pPr>
            <a:r>
              <a:rPr lang="en-US" altLang="zh-CN" dirty="0"/>
              <a:t>14.3</a:t>
            </a:r>
            <a:r>
              <a:rPr lang="zh-CN" altLang="en-US" dirty="0"/>
              <a:t>、</a:t>
            </a:r>
            <a:r>
              <a:rPr lang="zh-CN" altLang="zh-CN" b="1" dirty="0"/>
              <a:t>学校信息</a:t>
            </a:r>
            <a:r>
              <a:rPr lang="en-US" altLang="zh-CN" b="1" dirty="0"/>
              <a:t>111</a:t>
            </a:r>
            <a:r>
              <a:rPr lang="zh-CN" altLang="zh-CN" b="1" dirty="0"/>
              <a:t>表录入界面</a:t>
            </a:r>
            <a:endParaRPr lang="en-US" altLang="zh-CN" dirty="0"/>
          </a:p>
          <a:p>
            <a:pPr marL="777240" lvl="2" indent="0">
              <a:buNone/>
            </a:pPr>
            <a:endParaRPr lang="zh-CN" altLang="en-US" dirty="0"/>
          </a:p>
        </p:txBody>
      </p:sp>
      <p:pic>
        <p:nvPicPr>
          <p:cNvPr id="5" name="图片 4" descr="D:\开发项目\20120911正式版使用说明\截图\23学校录入111.jpg"/>
          <p:cNvPicPr/>
          <p:nvPr/>
        </p:nvPicPr>
        <p:blipFill>
          <a:blip r:embed="rId2"/>
          <a:srcRect/>
          <a:stretch>
            <a:fillRect/>
          </a:stretch>
        </p:blipFill>
        <p:spPr bwMode="auto">
          <a:xfrm>
            <a:off x="3131840" y="2132856"/>
            <a:ext cx="5574010" cy="4244131"/>
          </a:xfrm>
          <a:prstGeom prst="rect">
            <a:avLst/>
          </a:prstGeom>
          <a:noFill/>
          <a:ln w="9525">
            <a:noFill/>
            <a:miter lim="800000"/>
            <a:headEnd/>
            <a:tailEnd/>
          </a:ln>
        </p:spPr>
      </p:pic>
      <p:sp>
        <p:nvSpPr>
          <p:cNvPr id="3" name="TextBox 2"/>
          <p:cNvSpPr txBox="1"/>
          <p:nvPr/>
        </p:nvSpPr>
        <p:spPr>
          <a:xfrm>
            <a:off x="683568" y="2564904"/>
            <a:ext cx="1872208" cy="3416320"/>
          </a:xfrm>
          <a:prstGeom prst="rect">
            <a:avLst/>
          </a:prstGeom>
          <a:noFill/>
        </p:spPr>
        <p:txBody>
          <a:bodyPr wrap="square" rtlCol="0">
            <a:spAutoFit/>
          </a:bodyPr>
          <a:lstStyle/>
          <a:p>
            <a:r>
              <a:rPr lang="zh-CN" altLang="zh-CN" b="1" dirty="0"/>
              <a:t>操作流程</a:t>
            </a:r>
            <a:endParaRPr lang="en-US" altLang="zh-CN" b="1" dirty="0"/>
          </a:p>
          <a:p>
            <a:pPr lvl="0"/>
            <a:r>
              <a:rPr lang="en-US" altLang="zh-CN" dirty="0"/>
              <a:t>1</a:t>
            </a:r>
            <a:r>
              <a:rPr lang="zh-CN" altLang="en-US" dirty="0"/>
              <a:t>、</a:t>
            </a:r>
            <a:r>
              <a:rPr lang="zh-CN" altLang="zh-CN" dirty="0"/>
              <a:t>点击“基表”按钮。</a:t>
            </a:r>
          </a:p>
          <a:p>
            <a:pPr lvl="0"/>
            <a:r>
              <a:rPr lang="en-US" altLang="zh-CN" dirty="0"/>
              <a:t>2</a:t>
            </a:r>
            <a:r>
              <a:rPr lang="zh-CN" altLang="en-US" dirty="0"/>
              <a:t>、</a:t>
            </a:r>
            <a:r>
              <a:rPr lang="zh-CN" altLang="zh-CN" dirty="0"/>
              <a:t>选中</a:t>
            </a:r>
            <a:r>
              <a:rPr lang="en-US" altLang="zh-CN" dirty="0"/>
              <a:t>111</a:t>
            </a:r>
            <a:r>
              <a:rPr lang="zh-CN" altLang="zh-CN" dirty="0"/>
              <a:t>表。</a:t>
            </a:r>
          </a:p>
          <a:p>
            <a:pPr lvl="0"/>
            <a:r>
              <a:rPr lang="en-US" altLang="zh-CN" dirty="0"/>
              <a:t>3</a:t>
            </a:r>
            <a:r>
              <a:rPr lang="zh-CN" altLang="en-US" dirty="0"/>
              <a:t>、</a:t>
            </a:r>
            <a:r>
              <a:rPr lang="zh-CN" altLang="zh-CN" dirty="0"/>
              <a:t>区域</a:t>
            </a:r>
            <a:r>
              <a:rPr lang="en-US" altLang="zh-CN" dirty="0"/>
              <a:t>3</a:t>
            </a:r>
            <a:r>
              <a:rPr lang="zh-CN" altLang="zh-CN" dirty="0"/>
              <a:t>中的数据来自于代码系统，在统计系统中不允许修改。</a:t>
            </a:r>
          </a:p>
          <a:p>
            <a:pPr lvl="0"/>
            <a:r>
              <a:rPr lang="en-US" altLang="zh-CN" dirty="0"/>
              <a:t>4</a:t>
            </a:r>
            <a:r>
              <a:rPr lang="zh-CN" altLang="en-US" dirty="0"/>
              <a:t>、</a:t>
            </a:r>
            <a:r>
              <a:rPr lang="zh-CN" altLang="zh-CN" dirty="0"/>
              <a:t>录入区域</a:t>
            </a:r>
            <a:r>
              <a:rPr lang="en-US" altLang="zh-CN" dirty="0"/>
              <a:t>4</a:t>
            </a:r>
            <a:r>
              <a:rPr lang="zh-CN" altLang="zh-CN" dirty="0"/>
              <a:t>中的内容。</a:t>
            </a:r>
          </a:p>
          <a:p>
            <a:r>
              <a:rPr lang="en-US" altLang="zh-CN" dirty="0"/>
              <a:t>5</a:t>
            </a:r>
            <a:r>
              <a:rPr lang="zh-CN" altLang="en-US" dirty="0"/>
              <a:t>、</a:t>
            </a:r>
            <a:r>
              <a:rPr lang="zh-CN" altLang="zh-CN" dirty="0"/>
              <a:t>点击区域</a:t>
            </a:r>
            <a:r>
              <a:rPr lang="en-US" altLang="zh-CN" dirty="0"/>
              <a:t>5</a:t>
            </a:r>
            <a:r>
              <a:rPr lang="zh-CN" altLang="zh-CN" dirty="0"/>
              <a:t>中的“保存”按钮。</a:t>
            </a:r>
            <a:endParaRPr lang="zh-CN" altLang="en-US" dirty="0"/>
          </a:p>
        </p:txBody>
      </p:sp>
    </p:spTree>
    <p:extLst>
      <p:ext uri="{BB962C8B-B14F-4D97-AF65-F5344CB8AC3E}">
        <p14:creationId xmlns:p14="http://schemas.microsoft.com/office/powerpoint/2010/main" val="33265525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42</a:t>
            </a:fld>
            <a:endParaRPr lang="zh-CN" altLang="en-US"/>
          </a:p>
        </p:txBody>
      </p:sp>
      <p:sp>
        <p:nvSpPr>
          <p:cNvPr id="4" name="标题 2"/>
          <p:cNvSpPr>
            <a:spLocks noGrp="1"/>
          </p:cNvSpPr>
          <p:nvPr>
            <p:ph type="title"/>
          </p:nvPr>
        </p:nvSpPr>
        <p:spPr>
          <a:xfrm>
            <a:off x="395536" y="116632"/>
            <a:ext cx="8229600" cy="1143000"/>
          </a:xfrm>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395536" y="1700808"/>
            <a:ext cx="8229600" cy="4572000"/>
          </a:xfrm>
        </p:spPr>
        <p:txBody>
          <a:bodyPr>
            <a:normAutofit/>
          </a:bodyPr>
          <a:lstStyle/>
          <a:p>
            <a:pPr marL="365760" lvl="1" indent="0">
              <a:buNone/>
            </a:pPr>
            <a:r>
              <a:rPr lang="en-US" altLang="zh-CN" dirty="0"/>
              <a:t>14.4</a:t>
            </a:r>
            <a:r>
              <a:rPr lang="zh-CN" altLang="en-US" dirty="0"/>
              <a:t>、</a:t>
            </a:r>
            <a:r>
              <a:rPr lang="zh-CN" altLang="zh-CN" b="1" dirty="0"/>
              <a:t>学校信息</a:t>
            </a:r>
            <a:r>
              <a:rPr lang="en-US" altLang="zh-CN" b="1" dirty="0"/>
              <a:t>112</a:t>
            </a:r>
            <a:r>
              <a:rPr lang="zh-CN" altLang="zh-CN" b="1" dirty="0"/>
              <a:t>表录入界面</a:t>
            </a:r>
            <a:endParaRPr lang="en-US" altLang="zh-CN" dirty="0"/>
          </a:p>
          <a:p>
            <a:pPr marL="777240" lvl="2" indent="0">
              <a:buNone/>
            </a:pPr>
            <a:endParaRPr lang="en-US" altLang="zh-CN"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7904" y="2204864"/>
            <a:ext cx="5004900"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39552" y="2708920"/>
            <a:ext cx="2880320" cy="3416320"/>
          </a:xfrm>
          <a:prstGeom prst="rect">
            <a:avLst/>
          </a:prstGeom>
          <a:noFill/>
        </p:spPr>
        <p:txBody>
          <a:bodyPr wrap="square" rtlCol="0">
            <a:spAutoFit/>
          </a:bodyPr>
          <a:lstStyle/>
          <a:p>
            <a:r>
              <a:rPr lang="zh-CN" altLang="zh-CN" b="1" dirty="0"/>
              <a:t>操作流程：</a:t>
            </a:r>
            <a:endParaRPr lang="zh-CN" altLang="zh-CN" dirty="0"/>
          </a:p>
          <a:p>
            <a:pPr lvl="0"/>
            <a:r>
              <a:rPr lang="en-US" altLang="zh-CN" dirty="0"/>
              <a:t>1</a:t>
            </a:r>
            <a:r>
              <a:rPr lang="zh-CN" altLang="en-US" dirty="0"/>
              <a:t>、</a:t>
            </a:r>
            <a:r>
              <a:rPr lang="zh-CN" altLang="zh-CN" dirty="0"/>
              <a:t>点击“基表”按钮；</a:t>
            </a:r>
          </a:p>
          <a:p>
            <a:pPr lvl="0"/>
            <a:r>
              <a:rPr lang="en-US" altLang="zh-CN" dirty="0"/>
              <a:t>2</a:t>
            </a:r>
            <a:r>
              <a:rPr lang="zh-CN" altLang="en-US" dirty="0"/>
              <a:t>、</a:t>
            </a:r>
            <a:r>
              <a:rPr lang="zh-CN" altLang="zh-CN" dirty="0"/>
              <a:t>选中</a:t>
            </a:r>
            <a:r>
              <a:rPr lang="en-US" altLang="zh-CN" dirty="0"/>
              <a:t>112</a:t>
            </a:r>
            <a:r>
              <a:rPr lang="zh-CN" altLang="zh-CN" dirty="0"/>
              <a:t>表；</a:t>
            </a:r>
          </a:p>
          <a:p>
            <a:pPr lvl="0"/>
            <a:r>
              <a:rPr lang="en-US" altLang="zh-CN" dirty="0"/>
              <a:t>3</a:t>
            </a:r>
            <a:r>
              <a:rPr lang="zh-CN" altLang="en-US" dirty="0"/>
              <a:t>、</a:t>
            </a:r>
            <a:r>
              <a:rPr lang="zh-CN" altLang="zh-CN" dirty="0"/>
              <a:t>区域</a:t>
            </a:r>
            <a:r>
              <a:rPr lang="en-US" altLang="zh-CN" dirty="0"/>
              <a:t>3</a:t>
            </a:r>
            <a:r>
              <a:rPr lang="zh-CN" altLang="zh-CN" dirty="0"/>
              <a:t>中的数据来自于代码系统，在统计系统中不允许修改；</a:t>
            </a:r>
          </a:p>
          <a:p>
            <a:pPr lvl="0"/>
            <a:r>
              <a:rPr lang="en-US" altLang="zh-CN" dirty="0"/>
              <a:t>4</a:t>
            </a:r>
            <a:r>
              <a:rPr lang="zh-CN" altLang="en-US" dirty="0"/>
              <a:t>、</a:t>
            </a:r>
            <a:r>
              <a:rPr lang="zh-CN" altLang="zh-CN" dirty="0"/>
              <a:t>如果有需要说明的数据问题或建议问题，请录入到区域</a:t>
            </a:r>
            <a:r>
              <a:rPr lang="en-US" altLang="zh-CN" dirty="0"/>
              <a:t>4</a:t>
            </a:r>
            <a:r>
              <a:rPr lang="zh-CN" altLang="zh-CN" dirty="0"/>
              <a:t>中；</a:t>
            </a:r>
          </a:p>
          <a:p>
            <a:pPr lvl="0"/>
            <a:r>
              <a:rPr lang="en-US" altLang="zh-CN" dirty="0"/>
              <a:t>5</a:t>
            </a:r>
            <a:r>
              <a:rPr lang="zh-CN" altLang="en-US" dirty="0"/>
              <a:t>、</a:t>
            </a:r>
            <a:r>
              <a:rPr lang="zh-CN" altLang="zh-CN" dirty="0"/>
              <a:t>录入区域</a:t>
            </a:r>
            <a:r>
              <a:rPr lang="en-US" altLang="zh-CN" dirty="0"/>
              <a:t>5</a:t>
            </a:r>
            <a:r>
              <a:rPr lang="zh-CN" altLang="zh-CN" dirty="0"/>
              <a:t>中的信息。</a:t>
            </a:r>
          </a:p>
          <a:p>
            <a:r>
              <a:rPr lang="en-US" altLang="zh-CN" dirty="0"/>
              <a:t>6</a:t>
            </a:r>
            <a:r>
              <a:rPr lang="zh-CN" altLang="en-US" dirty="0"/>
              <a:t>、</a:t>
            </a:r>
            <a:r>
              <a:rPr lang="zh-CN" altLang="zh-CN" dirty="0"/>
              <a:t>点击区域</a:t>
            </a:r>
            <a:r>
              <a:rPr lang="en-US" altLang="zh-CN" dirty="0"/>
              <a:t>6</a:t>
            </a:r>
            <a:r>
              <a:rPr lang="zh-CN" altLang="zh-CN" dirty="0"/>
              <a:t>中的“保存”按钮。</a:t>
            </a:r>
            <a:endParaRPr lang="zh-CN" altLang="en-US" dirty="0"/>
          </a:p>
        </p:txBody>
      </p:sp>
    </p:spTree>
    <p:extLst>
      <p:ext uri="{BB962C8B-B14F-4D97-AF65-F5344CB8AC3E}">
        <p14:creationId xmlns:p14="http://schemas.microsoft.com/office/powerpoint/2010/main" val="7916839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43</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r>
              <a:rPr lang="en-US" altLang="zh-CN" dirty="0"/>
              <a:t>14.5</a:t>
            </a:r>
            <a:r>
              <a:rPr lang="zh-CN" altLang="en-US" dirty="0"/>
              <a:t>、</a:t>
            </a:r>
            <a:r>
              <a:rPr lang="zh-CN" altLang="zh-CN" dirty="0"/>
              <a:t>浮动行表</a:t>
            </a:r>
            <a:r>
              <a:rPr lang="zh-CN" altLang="en-US" dirty="0"/>
              <a:t>的数据录入</a:t>
            </a:r>
            <a:endParaRPr lang="en-US" altLang="zh-CN" dirty="0"/>
          </a:p>
          <a:p>
            <a:pPr lvl="2"/>
            <a:r>
              <a:rPr lang="zh-CN" altLang="zh-CN" dirty="0"/>
              <a:t>基表除了固定行列的表之外，还有一种行不固定的表，我们叫做“浮动行表”，例如高校或中职的分专业表，它的数据列是固定的，但专业行是不固定的，需要在数据表中插入若干数据行。</a:t>
            </a:r>
            <a:endParaRPr lang="en-US" altLang="zh-CN" dirty="0"/>
          </a:p>
          <a:p>
            <a:pPr lvl="2"/>
            <a:r>
              <a:rPr lang="zh-CN" altLang="en-US" dirty="0">
                <a:solidFill>
                  <a:srgbClr val="FF0000"/>
                </a:solidFill>
              </a:rPr>
              <a:t>注意</a:t>
            </a:r>
            <a:r>
              <a:rPr lang="zh-CN" altLang="en-US" dirty="0"/>
              <a:t>：</a:t>
            </a:r>
            <a:endParaRPr lang="en-US" altLang="zh-CN" dirty="0"/>
          </a:p>
          <a:p>
            <a:pPr lvl="3"/>
            <a:r>
              <a:rPr lang="en-US" altLang="zh-CN" dirty="0"/>
              <a:t>1</a:t>
            </a:r>
            <a:r>
              <a:rPr lang="zh-CN" altLang="en-US" dirty="0"/>
              <a:t>、</a:t>
            </a:r>
            <a:r>
              <a:rPr lang="zh-CN" altLang="zh-CN" dirty="0"/>
              <a:t>在各个学生分类状态时只能添加该分类的专业行，在“全部”状态时才能保存。</a:t>
            </a:r>
          </a:p>
          <a:p>
            <a:pPr lvl="3"/>
            <a:r>
              <a:rPr lang="en-US" altLang="zh-CN" dirty="0"/>
              <a:t>2</a:t>
            </a:r>
            <a:r>
              <a:rPr lang="zh-CN" altLang="zh-CN" dirty="0"/>
              <a:t>、不要漏填“其中：女”的数据行。</a:t>
            </a:r>
          </a:p>
          <a:p>
            <a:pPr lvl="3"/>
            <a:r>
              <a:rPr lang="en-US" altLang="zh-CN" dirty="0"/>
              <a:t>3</a:t>
            </a:r>
            <a:r>
              <a:rPr lang="zh-CN" altLang="zh-CN" dirty="0"/>
              <a:t>、如果年制不填会报错，所以添加专业时先把年制写上。</a:t>
            </a:r>
          </a:p>
          <a:p>
            <a:pPr lvl="3"/>
            <a:r>
              <a:rPr lang="en-US" altLang="zh-CN" dirty="0"/>
              <a:t>4</a:t>
            </a:r>
            <a:r>
              <a:rPr lang="zh-CN" altLang="zh-CN" dirty="0"/>
              <a:t>、浮动行表不同于固定行表，目前只能导出</a:t>
            </a:r>
            <a:r>
              <a:rPr lang="en-US" altLang="zh-CN" dirty="0"/>
              <a:t>Excel</a:t>
            </a:r>
            <a:r>
              <a:rPr lang="zh-CN" altLang="zh-CN" dirty="0"/>
              <a:t>文件，但不支持导入，也不支持基表过录。</a:t>
            </a:r>
            <a:endParaRPr lang="en-US" altLang="zh-CN" dirty="0"/>
          </a:p>
          <a:p>
            <a:pPr marL="777240" lvl="2" indent="0">
              <a:buNone/>
            </a:pPr>
            <a:endParaRPr lang="zh-CN" altLang="en-US" dirty="0"/>
          </a:p>
        </p:txBody>
      </p:sp>
    </p:spTree>
    <p:extLst>
      <p:ext uri="{BB962C8B-B14F-4D97-AF65-F5344CB8AC3E}">
        <p14:creationId xmlns:p14="http://schemas.microsoft.com/office/powerpoint/2010/main" val="2947360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5"/>
          </p:nvPr>
        </p:nvSpPr>
        <p:spPr/>
        <p:txBody>
          <a:bodyPr/>
          <a:lstStyle/>
          <a:p>
            <a:fld id="{8E19BBB7-8EFC-4C6D-9BE3-2EAABF4C4A32}" type="slidenum">
              <a:rPr lang="zh-CN" altLang="en-US" smtClean="0"/>
              <a:pPr/>
              <a:t>44</a:t>
            </a:fld>
            <a:endParaRPr lang="zh-CN" altLang="en-US"/>
          </a:p>
        </p:txBody>
      </p:sp>
      <p:sp>
        <p:nvSpPr>
          <p:cNvPr id="3"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7" name="内容占位符 6"/>
          <p:cNvSpPr>
            <a:spLocks noGrp="1"/>
          </p:cNvSpPr>
          <p:nvPr>
            <p:ph sz="quarter" idx="1"/>
          </p:nvPr>
        </p:nvSpPr>
        <p:spPr/>
        <p:txBody>
          <a:bodyPr>
            <a:normAutofit/>
          </a:bodyPr>
          <a:lstStyle/>
          <a:p>
            <a:pPr marL="0" lvl="1" indent="0">
              <a:spcBef>
                <a:spcPts val="700"/>
              </a:spcBef>
              <a:buClr>
                <a:schemeClr val="accent2"/>
              </a:buClr>
              <a:buNone/>
            </a:pPr>
            <a:r>
              <a:rPr lang="en-US" altLang="zh-CN" dirty="0"/>
              <a:t>14.5</a:t>
            </a:r>
            <a:r>
              <a:rPr lang="zh-CN" altLang="en-US" dirty="0"/>
              <a:t>、</a:t>
            </a:r>
            <a:r>
              <a:rPr lang="zh-CN" altLang="zh-CN" dirty="0"/>
              <a:t>浮动行表</a:t>
            </a:r>
            <a:r>
              <a:rPr lang="zh-CN" altLang="en-US" dirty="0"/>
              <a:t>的数据录入</a:t>
            </a:r>
            <a:endParaRPr lang="en-US" altLang="zh-CN" dirty="0"/>
          </a:p>
          <a:p>
            <a:pPr lvl="2"/>
            <a:r>
              <a:rPr lang="zh-CN" altLang="zh-CN" b="1" dirty="0"/>
              <a:t>操作步骤</a:t>
            </a:r>
            <a:endParaRPr lang="en-US" altLang="zh-CN" dirty="0"/>
          </a:p>
          <a:p>
            <a:pPr lvl="2"/>
            <a:r>
              <a:rPr lang="en-US" altLang="zh-CN" dirty="0"/>
              <a:t>1</a:t>
            </a:r>
            <a:r>
              <a:rPr lang="zh-CN" altLang="en-US" dirty="0"/>
              <a:t>、</a:t>
            </a:r>
            <a:r>
              <a:rPr lang="zh-CN" altLang="zh-CN" dirty="0"/>
              <a:t>先去掉区域</a:t>
            </a:r>
            <a:r>
              <a:rPr lang="en-US" altLang="zh-CN" dirty="0"/>
              <a:t>1</a:t>
            </a:r>
            <a:r>
              <a:rPr lang="zh-CN" altLang="zh-CN" dirty="0"/>
              <a:t>中的“只读”选项</a:t>
            </a:r>
          </a:p>
          <a:p>
            <a:pPr lvl="1"/>
            <a:endParaRPr lang="en-US" altLang="zh-CN" dirty="0"/>
          </a:p>
          <a:p>
            <a:pPr marL="365760" lvl="1" indent="0">
              <a:buNone/>
            </a:pPr>
            <a:endParaRPr lang="en-US" altLang="zh-CN"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708920"/>
            <a:ext cx="7563693" cy="3816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45</a:t>
            </a:fld>
            <a:endParaRPr lang="zh-CN" altLang="en-US"/>
          </a:p>
        </p:txBody>
      </p:sp>
      <p:sp>
        <p:nvSpPr>
          <p:cNvPr id="6"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229600" cy="5025728"/>
          </a:xfrm>
        </p:spPr>
        <p:txBody>
          <a:bodyPr>
            <a:normAutofit/>
          </a:bodyPr>
          <a:lstStyle/>
          <a:p>
            <a:pPr marL="0" lvl="1" indent="0">
              <a:spcBef>
                <a:spcPts val="700"/>
              </a:spcBef>
              <a:buClr>
                <a:schemeClr val="accent2"/>
              </a:buClr>
              <a:buNone/>
            </a:pPr>
            <a:r>
              <a:rPr lang="en-US" altLang="zh-CN" sz="2400" dirty="0"/>
              <a:t>14.5</a:t>
            </a:r>
            <a:r>
              <a:rPr lang="zh-CN" altLang="en-US" sz="2400" dirty="0"/>
              <a:t>、</a:t>
            </a:r>
            <a:r>
              <a:rPr lang="zh-CN" altLang="zh-CN" sz="2400" dirty="0"/>
              <a:t>浮动行表</a:t>
            </a:r>
            <a:r>
              <a:rPr lang="zh-CN" altLang="en-US" sz="2400" dirty="0"/>
              <a:t>的数据录入</a:t>
            </a:r>
            <a:endParaRPr lang="en-US" altLang="zh-CN" sz="2400" dirty="0"/>
          </a:p>
          <a:p>
            <a:pPr lvl="1"/>
            <a:r>
              <a:rPr lang="zh-CN" altLang="zh-CN" sz="2000" b="1" dirty="0"/>
              <a:t>操作步骤</a:t>
            </a:r>
            <a:endParaRPr lang="en-US" altLang="zh-CN" sz="2000" dirty="0"/>
          </a:p>
          <a:p>
            <a:pPr lvl="3"/>
            <a:r>
              <a:rPr lang="en-US" altLang="zh-CN" dirty="0"/>
              <a:t>2</a:t>
            </a:r>
            <a:r>
              <a:rPr lang="zh-CN" altLang="en-US" dirty="0"/>
              <a:t>、</a:t>
            </a:r>
            <a:r>
              <a:rPr lang="zh-CN" altLang="zh-CN" dirty="0"/>
              <a:t>在区域</a:t>
            </a:r>
            <a:r>
              <a:rPr lang="en-US" altLang="zh-CN" dirty="0"/>
              <a:t>2</a:t>
            </a:r>
            <a:r>
              <a:rPr lang="zh-CN" altLang="zh-CN" dirty="0"/>
              <a:t>中默认的显示为全部，由于去掉的“只读”选项，所以“自动整理”和“保存”按钮已经开放。</a:t>
            </a:r>
            <a:endParaRPr lang="en-US" altLang="zh-CN" dirty="0"/>
          </a:p>
          <a:p>
            <a:pPr lvl="2"/>
            <a:endParaRPr lang="en-US" altLang="zh-CN" sz="1400" dirty="0"/>
          </a:p>
          <a:p>
            <a:pPr marL="365760" lvl="1" indent="0">
              <a:buNone/>
            </a:pP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691" y="3140968"/>
            <a:ext cx="8809037" cy="277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46</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365760" lvl="1" indent="0">
              <a:buNone/>
            </a:pPr>
            <a:r>
              <a:rPr lang="en-US" altLang="zh-CN" sz="2400" dirty="0"/>
              <a:t>14.5</a:t>
            </a:r>
            <a:r>
              <a:rPr lang="zh-CN" altLang="en-US" sz="2400" dirty="0"/>
              <a:t>、</a:t>
            </a:r>
            <a:r>
              <a:rPr lang="zh-CN" altLang="zh-CN" sz="2400" dirty="0"/>
              <a:t>浮动行表</a:t>
            </a:r>
            <a:r>
              <a:rPr lang="zh-CN" altLang="en-US" sz="2400" dirty="0"/>
              <a:t>的数据录入</a:t>
            </a:r>
            <a:endParaRPr lang="en-US" altLang="zh-CN" sz="2400" dirty="0"/>
          </a:p>
          <a:p>
            <a:pPr lvl="1"/>
            <a:r>
              <a:rPr lang="zh-CN" altLang="zh-CN" sz="2000" b="1" dirty="0"/>
              <a:t>操作步骤</a:t>
            </a:r>
            <a:endParaRPr lang="en-US" altLang="zh-CN" sz="2000" dirty="0"/>
          </a:p>
          <a:p>
            <a:pPr lvl="2"/>
            <a:r>
              <a:rPr lang="en-US" altLang="zh-CN" sz="2000" dirty="0"/>
              <a:t>3</a:t>
            </a:r>
            <a:r>
              <a:rPr lang="zh-CN" altLang="en-US" sz="2000" dirty="0"/>
              <a:t>、</a:t>
            </a:r>
            <a:r>
              <a:rPr lang="zh-CN" altLang="zh-CN" sz="2000" dirty="0"/>
              <a:t>将显示状态改为其中一个学生类型，比如“高中起点专科”，区域</a:t>
            </a:r>
            <a:r>
              <a:rPr lang="en-US" altLang="zh-CN" sz="2000" dirty="0"/>
              <a:t>3</a:t>
            </a:r>
            <a:r>
              <a:rPr lang="zh-CN" altLang="zh-CN" sz="2000" dirty="0"/>
              <a:t>的按钮相应变为“选择专业”、“添加行”、“删除行”。</a:t>
            </a:r>
          </a:p>
          <a:p>
            <a:pPr lvl="1"/>
            <a:endParaRPr lang="en-US" altLang="zh-CN" sz="1800" b="1" dirty="0"/>
          </a:p>
        </p:txBody>
      </p:sp>
      <p:pic>
        <p:nvPicPr>
          <p:cNvPr id="6" name="图片 5" descr="D:\开发项目\20120911正式版使用说明\截图\33分项录入.jpg"/>
          <p:cNvPicPr/>
          <p:nvPr/>
        </p:nvPicPr>
        <p:blipFill>
          <a:blip r:embed="rId2"/>
          <a:srcRect/>
          <a:stretch>
            <a:fillRect/>
          </a:stretch>
        </p:blipFill>
        <p:spPr bwMode="auto">
          <a:xfrm>
            <a:off x="1187624" y="3068960"/>
            <a:ext cx="7654305" cy="325755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47</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365760" lvl="1" indent="0">
              <a:buNone/>
            </a:pPr>
            <a:r>
              <a:rPr lang="en-US" altLang="zh-CN" sz="2000" dirty="0"/>
              <a:t>14.5</a:t>
            </a:r>
            <a:r>
              <a:rPr lang="zh-CN" altLang="en-US" sz="2000" dirty="0"/>
              <a:t>、</a:t>
            </a:r>
            <a:r>
              <a:rPr lang="zh-CN" altLang="zh-CN" sz="2000" dirty="0"/>
              <a:t>浮动行表</a:t>
            </a:r>
            <a:r>
              <a:rPr lang="zh-CN" altLang="en-US" sz="2000" dirty="0"/>
              <a:t>的数据录入</a:t>
            </a:r>
            <a:endParaRPr lang="en-US" altLang="zh-CN" sz="2000" dirty="0"/>
          </a:p>
          <a:p>
            <a:pPr lvl="2"/>
            <a:r>
              <a:rPr lang="zh-CN" altLang="zh-CN" sz="1700" b="1" dirty="0"/>
              <a:t>操作步骤</a:t>
            </a:r>
            <a:endParaRPr lang="en-US" altLang="zh-CN" sz="1700" dirty="0"/>
          </a:p>
          <a:p>
            <a:pPr lvl="3"/>
            <a:r>
              <a:rPr lang="en-US" altLang="zh-CN" sz="1500" dirty="0"/>
              <a:t>4</a:t>
            </a:r>
            <a:r>
              <a:rPr lang="zh-CN" altLang="en-US" sz="1500" dirty="0"/>
              <a:t>、</a:t>
            </a:r>
            <a:r>
              <a:rPr lang="zh-CN" altLang="zh-CN" sz="1500" dirty="0"/>
              <a:t>点击“选择专业”按钮，依次选择“学科”、“专业分类”、“专业名称”，然后在“专业名称”中选中要添加的专业，在区域</a:t>
            </a:r>
            <a:r>
              <a:rPr lang="en-US" altLang="zh-CN" sz="1500" dirty="0"/>
              <a:t>4</a:t>
            </a:r>
            <a:r>
              <a:rPr lang="zh-CN" altLang="zh-CN" sz="1500" dirty="0"/>
              <a:t>中点击绿色的箭头将专业添加到区域</a:t>
            </a:r>
            <a:r>
              <a:rPr lang="en-US" altLang="zh-CN" sz="1500" dirty="0"/>
              <a:t>5</a:t>
            </a:r>
            <a:r>
              <a:rPr lang="zh-CN" altLang="zh-CN" sz="1500" dirty="0"/>
              <a:t>中，最后点击区域</a:t>
            </a:r>
            <a:r>
              <a:rPr lang="en-US" altLang="zh-CN" sz="1500" dirty="0"/>
              <a:t>6</a:t>
            </a:r>
            <a:r>
              <a:rPr lang="zh-CN" altLang="zh-CN" sz="1500" dirty="0"/>
              <a:t>的“确定”按钮。</a:t>
            </a:r>
            <a:endParaRPr lang="en-US" altLang="zh-CN" sz="1500" dirty="0"/>
          </a:p>
          <a:p>
            <a:pPr marL="1051560" lvl="3" indent="0">
              <a:buNone/>
            </a:pPr>
            <a:endParaRPr lang="zh-CN" altLang="zh-CN" sz="15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5433" y="2996952"/>
            <a:ext cx="7628280"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48</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400" dirty="0"/>
              <a:t>14.5</a:t>
            </a:r>
            <a:r>
              <a:rPr lang="zh-CN" altLang="en-US" sz="2400" dirty="0"/>
              <a:t>、</a:t>
            </a:r>
            <a:r>
              <a:rPr lang="zh-CN" altLang="zh-CN" sz="2400" dirty="0"/>
              <a:t>浮动行表</a:t>
            </a:r>
            <a:r>
              <a:rPr lang="zh-CN" altLang="en-US" sz="2400" dirty="0"/>
              <a:t>的数据录入</a:t>
            </a:r>
            <a:endParaRPr lang="en-US" altLang="zh-CN" sz="2400" dirty="0"/>
          </a:p>
          <a:p>
            <a:pPr lvl="1"/>
            <a:r>
              <a:rPr lang="zh-CN" altLang="zh-CN" sz="2000" b="1" dirty="0"/>
              <a:t>操作步骤</a:t>
            </a:r>
            <a:endParaRPr lang="en-US" altLang="zh-CN" sz="2000" dirty="0"/>
          </a:p>
          <a:p>
            <a:pPr lvl="3"/>
            <a:r>
              <a:rPr lang="en-US" altLang="zh-CN" sz="1800" dirty="0"/>
              <a:t>5</a:t>
            </a:r>
            <a:r>
              <a:rPr lang="zh-CN" altLang="en-US" sz="1800" dirty="0"/>
              <a:t>、</a:t>
            </a:r>
            <a:r>
              <a:rPr lang="zh-CN" altLang="zh-CN" sz="1800" dirty="0"/>
              <a:t>先填写年制，再填写数据，如果是师范专业需要将“是否师范专业</a:t>
            </a:r>
            <a:r>
              <a:rPr lang="zh-CN" altLang="zh-CN" sz="1600" dirty="0"/>
              <a:t>”</a:t>
            </a:r>
            <a:r>
              <a:rPr lang="zh-CN" altLang="zh-CN" sz="1800" dirty="0"/>
              <a:t>改为“是”，“自主专业名称”可以根据需要进行调整</a:t>
            </a:r>
            <a:r>
              <a:rPr lang="zh-CN" altLang="zh-CN" dirty="0"/>
              <a:t>。</a:t>
            </a:r>
          </a:p>
          <a:p>
            <a:pPr marL="365760" lvl="1" indent="0">
              <a:buNone/>
            </a:pPr>
            <a:endParaRPr lang="en-US" altLang="zh-CN" sz="2400" dirty="0"/>
          </a:p>
        </p:txBody>
      </p:sp>
      <p:pic>
        <p:nvPicPr>
          <p:cNvPr id="6" name="图片 5" descr="D:\开发项目\20120911正式版使用说明\截图\35填写数据.jpg"/>
          <p:cNvPicPr/>
          <p:nvPr/>
        </p:nvPicPr>
        <p:blipFill>
          <a:blip r:embed="rId2"/>
          <a:srcRect/>
          <a:stretch>
            <a:fillRect/>
          </a:stretch>
        </p:blipFill>
        <p:spPr bwMode="auto">
          <a:xfrm>
            <a:off x="1475656" y="2996952"/>
            <a:ext cx="7128792" cy="3353569"/>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49</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200" dirty="0"/>
              <a:t>14.5</a:t>
            </a:r>
            <a:r>
              <a:rPr lang="zh-CN" altLang="en-US" sz="2200" dirty="0"/>
              <a:t>、</a:t>
            </a:r>
            <a:r>
              <a:rPr lang="zh-CN" altLang="zh-CN" sz="2200" dirty="0"/>
              <a:t>浮动行表</a:t>
            </a:r>
            <a:r>
              <a:rPr lang="zh-CN" altLang="en-US" sz="2200" dirty="0"/>
              <a:t>的数据录入</a:t>
            </a:r>
            <a:endParaRPr lang="en-US" altLang="zh-CN" sz="2200" dirty="0"/>
          </a:p>
          <a:p>
            <a:pPr lvl="2"/>
            <a:r>
              <a:rPr lang="zh-CN" altLang="zh-CN" b="1" dirty="0"/>
              <a:t>操作步骤</a:t>
            </a:r>
            <a:endParaRPr lang="en-US" altLang="zh-CN" dirty="0"/>
          </a:p>
          <a:p>
            <a:pPr lvl="3"/>
            <a:r>
              <a:rPr lang="en-US" altLang="zh-CN" dirty="0"/>
              <a:t>6</a:t>
            </a:r>
            <a:r>
              <a:rPr lang="zh-CN" altLang="en-US" dirty="0"/>
              <a:t>、</a:t>
            </a:r>
            <a:r>
              <a:rPr lang="zh-CN" altLang="zh-CN" dirty="0"/>
              <a:t>可以手动添加相同专业，先点击“添加行”，在空行的“专业代码”处填写正确的专业代码，然后将该专业填写完整。</a:t>
            </a:r>
          </a:p>
          <a:p>
            <a:pPr marL="1051560" lvl="3" indent="0">
              <a:buNone/>
            </a:pPr>
            <a:endParaRPr lang="en-US" altLang="zh-CN" dirty="0"/>
          </a:p>
        </p:txBody>
      </p:sp>
      <p:pic>
        <p:nvPicPr>
          <p:cNvPr id="6" name="图片 5" descr="D:\开发项目\20120911正式版使用说明\截图\36如何添加行增加重复专业.jpg"/>
          <p:cNvPicPr/>
          <p:nvPr/>
        </p:nvPicPr>
        <p:blipFill>
          <a:blip r:embed="rId2"/>
          <a:srcRect/>
          <a:stretch>
            <a:fillRect/>
          </a:stretch>
        </p:blipFill>
        <p:spPr bwMode="auto">
          <a:xfrm>
            <a:off x="1408437" y="3212976"/>
            <a:ext cx="7272807" cy="3406527"/>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5</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lvl="1"/>
            <a:endParaRPr lang="zh-CN" altLang="zh-CN" sz="1400" dirty="0"/>
          </a:p>
          <a:p>
            <a:pPr marL="0" indent="0">
              <a:buNone/>
            </a:pPr>
            <a:r>
              <a:rPr lang="en-US" altLang="zh-CN" dirty="0">
                <a:solidFill>
                  <a:srgbClr val="FFC000"/>
                </a:solidFill>
              </a:rPr>
              <a:t>5</a:t>
            </a:r>
            <a:r>
              <a:rPr lang="zh-CN" altLang="en-US" dirty="0">
                <a:solidFill>
                  <a:srgbClr val="FFC000"/>
                </a:solidFill>
              </a:rPr>
              <a:t>、教育管理统计软件的主要功能</a:t>
            </a:r>
            <a:endParaRPr lang="en-US" altLang="zh-CN" dirty="0">
              <a:solidFill>
                <a:srgbClr val="FFC000"/>
              </a:solidFill>
            </a:endParaRPr>
          </a:p>
          <a:p>
            <a:pPr marL="0" indent="0">
              <a:buNone/>
            </a:pPr>
            <a:endParaRPr lang="en-US" altLang="zh-CN" dirty="0">
              <a:solidFill>
                <a:srgbClr val="FFC000"/>
              </a:solidFill>
            </a:endParaRPr>
          </a:p>
          <a:p>
            <a:pPr lvl="2"/>
            <a:r>
              <a:rPr lang="zh-CN" altLang="en-US" b="1" dirty="0"/>
              <a:t>数据采集</a:t>
            </a:r>
            <a:endParaRPr lang="en-US" altLang="zh-CN" b="1" dirty="0"/>
          </a:p>
          <a:p>
            <a:pPr lvl="2"/>
            <a:r>
              <a:rPr lang="zh-CN" altLang="en-US" b="1" dirty="0"/>
              <a:t>数据校验</a:t>
            </a:r>
            <a:endParaRPr lang="en-US" altLang="zh-CN" b="1" dirty="0"/>
          </a:p>
          <a:p>
            <a:pPr lvl="2"/>
            <a:r>
              <a:rPr lang="zh-CN" altLang="en-US" b="1" dirty="0"/>
              <a:t>数据汇总</a:t>
            </a:r>
            <a:endParaRPr lang="en-US" altLang="zh-CN" b="1" dirty="0"/>
          </a:p>
          <a:p>
            <a:pPr lvl="2"/>
            <a:r>
              <a:rPr lang="zh-CN" altLang="en-US" b="1" dirty="0"/>
              <a:t>数据分析</a:t>
            </a:r>
            <a:endParaRPr lang="en-US" altLang="zh-CN" b="1" dirty="0"/>
          </a:p>
          <a:p>
            <a:pPr lvl="2"/>
            <a:r>
              <a:rPr lang="zh-CN" altLang="en-US" b="1" dirty="0"/>
              <a:t>辅助功能</a:t>
            </a:r>
            <a:endParaRPr lang="en-US" altLang="zh-CN" dirty="0"/>
          </a:p>
          <a:p>
            <a:pPr lvl="1"/>
            <a:endParaRPr lang="zh-CN" altLang="en-US" dirty="0"/>
          </a:p>
        </p:txBody>
      </p:sp>
    </p:spTree>
    <p:extLst>
      <p:ext uri="{BB962C8B-B14F-4D97-AF65-F5344CB8AC3E}">
        <p14:creationId xmlns:p14="http://schemas.microsoft.com/office/powerpoint/2010/main" val="28567452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50</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200" dirty="0"/>
              <a:t>14.5</a:t>
            </a:r>
            <a:r>
              <a:rPr lang="zh-CN" altLang="en-US" sz="2200" dirty="0"/>
              <a:t>、</a:t>
            </a:r>
            <a:r>
              <a:rPr lang="zh-CN" altLang="zh-CN" sz="2200" dirty="0"/>
              <a:t>浮动行表</a:t>
            </a:r>
            <a:r>
              <a:rPr lang="zh-CN" altLang="en-US" sz="2200" dirty="0"/>
              <a:t>的数据录入</a:t>
            </a:r>
            <a:endParaRPr lang="en-US" altLang="zh-CN" sz="2200" dirty="0"/>
          </a:p>
          <a:p>
            <a:pPr lvl="2"/>
            <a:r>
              <a:rPr lang="zh-CN" altLang="zh-CN" b="1" dirty="0"/>
              <a:t>操作步骤</a:t>
            </a:r>
            <a:endParaRPr lang="en-US" altLang="zh-CN" dirty="0"/>
          </a:p>
          <a:p>
            <a:pPr lvl="3"/>
            <a:r>
              <a:rPr lang="en-US" altLang="zh-CN" dirty="0"/>
              <a:t>7</a:t>
            </a:r>
            <a:r>
              <a:rPr lang="zh-CN" altLang="en-US" dirty="0"/>
              <a:t>、</a:t>
            </a:r>
            <a:r>
              <a:rPr lang="zh-CN" altLang="zh-CN" dirty="0"/>
              <a:t>切换到另一个学生类型，同理添加专业，所以专业都添加完成后，回到“全部”状态。</a:t>
            </a:r>
            <a:endParaRPr lang="en-US" altLang="zh-CN"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068960"/>
            <a:ext cx="7200800" cy="3462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24411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51</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200" dirty="0"/>
              <a:t>14.5</a:t>
            </a:r>
            <a:r>
              <a:rPr lang="zh-CN" altLang="en-US" sz="2200" dirty="0"/>
              <a:t>、</a:t>
            </a:r>
            <a:r>
              <a:rPr lang="zh-CN" altLang="zh-CN" sz="2200" dirty="0"/>
              <a:t>浮动行表</a:t>
            </a:r>
            <a:r>
              <a:rPr lang="zh-CN" altLang="en-US" sz="2200" dirty="0"/>
              <a:t>的数据录入</a:t>
            </a:r>
            <a:endParaRPr lang="en-US" altLang="zh-CN" sz="2200" dirty="0"/>
          </a:p>
          <a:p>
            <a:pPr lvl="2"/>
            <a:r>
              <a:rPr lang="zh-CN" altLang="zh-CN" b="1" dirty="0"/>
              <a:t>操作步骤</a:t>
            </a:r>
            <a:endParaRPr lang="en-US" altLang="zh-CN" dirty="0"/>
          </a:p>
          <a:p>
            <a:pPr lvl="3"/>
            <a:r>
              <a:rPr lang="en-US" altLang="zh-CN" dirty="0"/>
              <a:t>8</a:t>
            </a:r>
            <a:r>
              <a:rPr lang="zh-CN" altLang="en-US" dirty="0"/>
              <a:t>、</a:t>
            </a:r>
            <a:r>
              <a:rPr lang="zh-CN" altLang="zh-CN" dirty="0"/>
              <a:t>如果表中有“其中：女”的行，请录入相应的数据。</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3" y="2852936"/>
            <a:ext cx="7416824" cy="370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96994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52</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200" dirty="0"/>
              <a:t>14.5</a:t>
            </a:r>
            <a:r>
              <a:rPr lang="zh-CN" altLang="en-US" sz="2200" dirty="0"/>
              <a:t>、</a:t>
            </a:r>
            <a:r>
              <a:rPr lang="zh-CN" altLang="zh-CN" sz="2200" dirty="0"/>
              <a:t>浮动行表</a:t>
            </a:r>
            <a:r>
              <a:rPr lang="zh-CN" altLang="en-US" sz="2200" dirty="0"/>
              <a:t>的数据录入</a:t>
            </a:r>
            <a:endParaRPr lang="en-US" altLang="zh-CN" sz="2200" dirty="0"/>
          </a:p>
          <a:p>
            <a:pPr lvl="2"/>
            <a:r>
              <a:rPr lang="zh-CN" altLang="zh-CN" b="1" dirty="0"/>
              <a:t>操作步骤</a:t>
            </a:r>
            <a:endParaRPr lang="en-US" altLang="zh-CN" dirty="0"/>
          </a:p>
          <a:p>
            <a:pPr lvl="3"/>
            <a:r>
              <a:rPr lang="en-US" altLang="zh-CN" dirty="0"/>
              <a:t>9</a:t>
            </a:r>
            <a:r>
              <a:rPr lang="zh-CN" altLang="en-US" dirty="0"/>
              <a:t>、</a:t>
            </a:r>
            <a:r>
              <a:rPr lang="zh-CN" altLang="zh-CN" dirty="0"/>
              <a:t>“自动整理”按钮可以去掉下面的空行。</a:t>
            </a:r>
          </a:p>
          <a:p>
            <a:pPr lvl="3"/>
            <a:endParaRPr lang="zh-CN" altLang="zh-CN"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780928"/>
            <a:ext cx="7344816" cy="379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85200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53</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200" dirty="0"/>
              <a:t>14.5</a:t>
            </a:r>
            <a:r>
              <a:rPr lang="zh-CN" altLang="en-US" sz="2200" dirty="0"/>
              <a:t>、</a:t>
            </a:r>
            <a:r>
              <a:rPr lang="zh-CN" altLang="zh-CN" sz="2200" dirty="0"/>
              <a:t>浮动行表</a:t>
            </a:r>
            <a:r>
              <a:rPr lang="zh-CN" altLang="en-US" sz="2200" dirty="0"/>
              <a:t>的数据录入</a:t>
            </a:r>
            <a:endParaRPr lang="en-US" altLang="zh-CN" sz="2200" dirty="0"/>
          </a:p>
          <a:p>
            <a:pPr lvl="2"/>
            <a:r>
              <a:rPr lang="zh-CN" altLang="zh-CN" b="1" dirty="0"/>
              <a:t>操作步骤</a:t>
            </a:r>
            <a:endParaRPr lang="en-US" altLang="zh-CN" dirty="0"/>
          </a:p>
          <a:p>
            <a:pPr lvl="3"/>
            <a:r>
              <a:rPr lang="en-US" altLang="zh-CN" dirty="0"/>
              <a:t>10</a:t>
            </a:r>
            <a:r>
              <a:rPr lang="zh-CN" altLang="en-US" dirty="0"/>
              <a:t>、</a:t>
            </a:r>
            <a:r>
              <a:rPr lang="zh-CN" altLang="zh-CN" dirty="0"/>
              <a:t>最后点击“保存”按钮，提示“保存成功”。</a:t>
            </a:r>
          </a:p>
          <a:p>
            <a:pPr lvl="3"/>
            <a:endParaRPr lang="zh-CN" altLang="zh-CN"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924944"/>
            <a:ext cx="7416824"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73568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54</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400" b="1" dirty="0">
                <a:solidFill>
                  <a:srgbClr val="FFC000"/>
                </a:solidFill>
              </a:rPr>
              <a:t>15</a:t>
            </a:r>
            <a:r>
              <a:rPr lang="zh-CN" altLang="en-US" sz="2400" b="1" dirty="0">
                <a:solidFill>
                  <a:srgbClr val="FFC000"/>
                </a:solidFill>
              </a:rPr>
              <a:t>、</a:t>
            </a:r>
            <a:r>
              <a:rPr lang="zh-CN" altLang="zh-CN" sz="2400" b="1" dirty="0">
                <a:solidFill>
                  <a:srgbClr val="FFC000"/>
                </a:solidFill>
              </a:rPr>
              <a:t>审核上报</a:t>
            </a:r>
          </a:p>
          <a:p>
            <a:pPr lvl="2"/>
            <a:r>
              <a:rPr lang="zh-CN" altLang="zh-CN" b="1" dirty="0"/>
              <a:t>生成上报文件</a:t>
            </a:r>
          </a:p>
          <a:p>
            <a:pPr lvl="3"/>
            <a:r>
              <a:rPr lang="zh-CN" altLang="zh-CN" dirty="0"/>
              <a:t>学校、部门完成各自统计工作之后，通过该功能实现上报数据的生成。</a:t>
            </a:r>
            <a:endParaRPr lang="en-US" altLang="zh-CN" dirty="0"/>
          </a:p>
          <a:p>
            <a:pPr lvl="3"/>
            <a:r>
              <a:rPr lang="zh-CN" altLang="en-US" dirty="0">
                <a:solidFill>
                  <a:srgbClr val="FF0000"/>
                </a:solidFill>
              </a:rPr>
              <a:t>注意：</a:t>
            </a:r>
            <a:endParaRPr lang="en-US" altLang="zh-CN" dirty="0">
              <a:solidFill>
                <a:srgbClr val="FF0000"/>
              </a:solidFill>
            </a:endParaRPr>
          </a:p>
          <a:p>
            <a:pPr lvl="3"/>
            <a:r>
              <a:rPr lang="en-US" altLang="zh-CN" dirty="0"/>
              <a:t>1</a:t>
            </a:r>
            <a:r>
              <a:rPr lang="zh-CN" altLang="en-US" dirty="0"/>
              <a:t>、</a:t>
            </a:r>
            <a:r>
              <a:rPr lang="zh-CN" altLang="zh-CN" dirty="0"/>
              <a:t>生成上报文件之前需要进行“审核通过”。</a:t>
            </a:r>
          </a:p>
          <a:p>
            <a:pPr lvl="3"/>
            <a:r>
              <a:rPr lang="en-US" altLang="zh-CN" dirty="0"/>
              <a:t>2</a:t>
            </a:r>
            <a:r>
              <a:rPr lang="zh-CN" altLang="en-US" dirty="0"/>
              <a:t>、</a:t>
            </a:r>
            <a:r>
              <a:rPr lang="zh-CN" altLang="zh-CN" dirty="0"/>
              <a:t>跨块附设的学校需要在不同的管理范围中针对不同的办学类型进行审核（如中职附设小学班需要审核上报一次中等职业教育的数据以及一次基础教育的数据）。</a:t>
            </a:r>
          </a:p>
          <a:p>
            <a:pPr lvl="3"/>
            <a:r>
              <a:rPr lang="en-US" altLang="zh-CN" dirty="0"/>
              <a:t>3</a:t>
            </a:r>
            <a:r>
              <a:rPr lang="zh-CN" altLang="en-US" dirty="0"/>
              <a:t>、</a:t>
            </a:r>
            <a:r>
              <a:rPr lang="zh-CN" altLang="zh-CN" dirty="0"/>
              <a:t>需要填写完</a:t>
            </a:r>
            <a:r>
              <a:rPr lang="en-US" altLang="zh-CN" dirty="0"/>
              <a:t>111</a:t>
            </a:r>
            <a:r>
              <a:rPr lang="zh-CN" altLang="zh-CN" dirty="0"/>
              <a:t>表、</a:t>
            </a:r>
            <a:r>
              <a:rPr lang="en-US" altLang="zh-CN" dirty="0"/>
              <a:t>112</a:t>
            </a:r>
            <a:r>
              <a:rPr lang="zh-CN" altLang="zh-CN" dirty="0"/>
              <a:t>表后才能生成审核上报文件。</a:t>
            </a:r>
          </a:p>
          <a:p>
            <a:pPr lvl="3"/>
            <a:r>
              <a:rPr lang="en-US" altLang="zh-CN" dirty="0"/>
              <a:t>4</a:t>
            </a:r>
            <a:r>
              <a:rPr lang="zh-CN" altLang="en-US" dirty="0"/>
              <a:t>、</a:t>
            </a:r>
            <a:r>
              <a:rPr lang="zh-CN" altLang="zh-CN" dirty="0"/>
              <a:t>每一类办学性质（基础教育、中等职业教育、高等教育）生成一套上报文件。</a:t>
            </a:r>
          </a:p>
          <a:p>
            <a:pPr lvl="3"/>
            <a:r>
              <a:rPr lang="en-US" altLang="zh-CN" dirty="0"/>
              <a:t>5</a:t>
            </a:r>
            <a:r>
              <a:rPr lang="zh-CN" altLang="en-US" dirty="0"/>
              <a:t>、</a:t>
            </a:r>
            <a:r>
              <a:rPr lang="zh-CN" altLang="zh-CN" dirty="0"/>
              <a:t>管理部门使用“报表打印功能”耗时较长，请耐心等待。</a:t>
            </a:r>
          </a:p>
        </p:txBody>
      </p:sp>
    </p:spTree>
    <p:extLst>
      <p:ext uri="{BB962C8B-B14F-4D97-AF65-F5344CB8AC3E}">
        <p14:creationId xmlns:p14="http://schemas.microsoft.com/office/powerpoint/2010/main" val="7604928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55</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400" b="1" dirty="0">
                <a:solidFill>
                  <a:srgbClr val="FFC000"/>
                </a:solidFill>
              </a:rPr>
              <a:t>15</a:t>
            </a:r>
            <a:r>
              <a:rPr lang="zh-CN" altLang="en-US" sz="2400" b="1" dirty="0">
                <a:solidFill>
                  <a:srgbClr val="FFC000"/>
                </a:solidFill>
              </a:rPr>
              <a:t>、</a:t>
            </a:r>
            <a:r>
              <a:rPr lang="zh-CN" altLang="zh-CN" sz="2400" b="1" dirty="0">
                <a:solidFill>
                  <a:srgbClr val="FFC000"/>
                </a:solidFill>
              </a:rPr>
              <a:t>审核上报</a:t>
            </a:r>
          </a:p>
          <a:p>
            <a:pPr lvl="2"/>
            <a:r>
              <a:rPr lang="zh-CN" altLang="zh-CN" b="1" dirty="0"/>
              <a:t>生成上报文件</a:t>
            </a:r>
            <a:endParaRPr lang="en-US" altLang="zh-CN" b="1" dirty="0"/>
          </a:p>
        </p:txBody>
      </p:sp>
      <p:pic>
        <p:nvPicPr>
          <p:cNvPr id="6" name="图片 5"/>
          <p:cNvPicPr/>
          <p:nvPr/>
        </p:nvPicPr>
        <p:blipFill>
          <a:blip r:embed="rId2"/>
          <a:srcRect/>
          <a:stretch>
            <a:fillRect/>
          </a:stretch>
        </p:blipFill>
        <p:spPr bwMode="auto">
          <a:xfrm>
            <a:off x="3851920" y="2492896"/>
            <a:ext cx="5112568" cy="3943350"/>
          </a:xfrm>
          <a:prstGeom prst="rect">
            <a:avLst/>
          </a:prstGeom>
          <a:noFill/>
          <a:ln w="9525">
            <a:noFill/>
            <a:miter lim="800000"/>
            <a:headEnd/>
            <a:tailEnd/>
          </a:ln>
        </p:spPr>
      </p:pic>
      <p:sp>
        <p:nvSpPr>
          <p:cNvPr id="7" name="TextBox 6"/>
          <p:cNvSpPr txBox="1"/>
          <p:nvPr/>
        </p:nvSpPr>
        <p:spPr>
          <a:xfrm>
            <a:off x="179512" y="2348880"/>
            <a:ext cx="3600400" cy="4278094"/>
          </a:xfrm>
          <a:prstGeom prst="rect">
            <a:avLst/>
          </a:prstGeom>
          <a:noFill/>
        </p:spPr>
        <p:txBody>
          <a:bodyPr wrap="square" rtlCol="0">
            <a:spAutoFit/>
          </a:bodyPr>
          <a:lstStyle/>
          <a:p>
            <a:pPr lvl="0"/>
            <a:r>
              <a:rPr lang="zh-CN" altLang="zh-CN" sz="1400" b="1" dirty="0"/>
              <a:t>功能介绍：</a:t>
            </a:r>
            <a:endParaRPr lang="en-US" altLang="zh-CN" sz="1400" b="1" dirty="0"/>
          </a:p>
          <a:p>
            <a:pPr lvl="0"/>
            <a:r>
              <a:rPr lang="en-US" altLang="zh-CN" sz="1600" dirty="0"/>
              <a:t>1</a:t>
            </a:r>
            <a:r>
              <a:rPr lang="zh-CN" altLang="en-US" sz="1600" dirty="0"/>
              <a:t>、</a:t>
            </a:r>
            <a:r>
              <a:rPr lang="zh-CN" altLang="zh-CN" sz="1600" dirty="0"/>
              <a:t>管理范围选择框：要上报的数据范围。</a:t>
            </a:r>
          </a:p>
          <a:p>
            <a:pPr lvl="0"/>
            <a:r>
              <a:rPr lang="en-US" altLang="zh-CN" sz="1600" dirty="0"/>
              <a:t>2</a:t>
            </a:r>
            <a:r>
              <a:rPr lang="zh-CN" altLang="en-US" sz="1600" dirty="0"/>
              <a:t>、</a:t>
            </a:r>
            <a:r>
              <a:rPr lang="zh-CN" altLang="zh-CN" sz="1600" dirty="0"/>
              <a:t>审核通过按钮：对选择的办学类型进行所填数据的审核校验。</a:t>
            </a:r>
          </a:p>
          <a:p>
            <a:pPr lvl="0"/>
            <a:r>
              <a:rPr lang="en-US" altLang="zh-CN" sz="1600" dirty="0"/>
              <a:t>3</a:t>
            </a:r>
            <a:r>
              <a:rPr lang="zh-CN" altLang="en-US" sz="1600" dirty="0"/>
              <a:t>、</a:t>
            </a:r>
            <a:r>
              <a:rPr lang="zh-CN" altLang="zh-CN" sz="1600" dirty="0"/>
              <a:t>取消审核按钮：对于已经审核通过的学校进行取消审核操作，取消审核操作后需要重新审核通过才可上报。</a:t>
            </a:r>
          </a:p>
          <a:p>
            <a:pPr lvl="0"/>
            <a:r>
              <a:rPr lang="en-US" altLang="zh-CN" sz="1600" dirty="0"/>
              <a:t>4</a:t>
            </a:r>
            <a:r>
              <a:rPr lang="zh-CN" altLang="en-US" sz="1600" dirty="0"/>
              <a:t>、</a:t>
            </a:r>
            <a:r>
              <a:rPr lang="zh-CN" altLang="zh-CN" sz="1600" dirty="0"/>
              <a:t>报表备案打印：根据所选办学类型生成供打印的备案表。</a:t>
            </a:r>
          </a:p>
          <a:p>
            <a:pPr lvl="0"/>
            <a:r>
              <a:rPr lang="en-US" altLang="zh-CN" sz="1600" dirty="0"/>
              <a:t>5</a:t>
            </a:r>
            <a:r>
              <a:rPr lang="zh-CN" altLang="en-US" sz="1600" dirty="0"/>
              <a:t>、</a:t>
            </a:r>
            <a:r>
              <a:rPr lang="zh-CN" altLang="zh-CN" sz="1600" dirty="0"/>
              <a:t>办学类型列表：可以选择不同的办学类型。</a:t>
            </a:r>
          </a:p>
          <a:p>
            <a:pPr lvl="0"/>
            <a:r>
              <a:rPr lang="en-US" altLang="zh-CN" sz="1600" dirty="0"/>
              <a:t>6</a:t>
            </a:r>
            <a:r>
              <a:rPr lang="zh-CN" altLang="en-US" sz="1600" dirty="0"/>
              <a:t>、</a:t>
            </a:r>
            <a:r>
              <a:rPr lang="zh-CN" altLang="zh-CN" sz="1600" dirty="0"/>
              <a:t>逻辑校验错误列表：所校验的办学类型的数据表中存在的逻辑错误列表。</a:t>
            </a:r>
          </a:p>
          <a:p>
            <a:r>
              <a:rPr lang="en-US" altLang="zh-CN" sz="1600" dirty="0"/>
              <a:t>7</a:t>
            </a:r>
            <a:r>
              <a:rPr lang="zh-CN" altLang="en-US" sz="1600" dirty="0"/>
              <a:t>、</a:t>
            </a:r>
            <a:r>
              <a:rPr lang="zh-CN" altLang="zh-CN" sz="1600" dirty="0"/>
              <a:t>逻辑校验错误列表功能区：可以根据所选条件筛选查询不同逻辑错，查看或者导出学校、数据表相关信息。</a:t>
            </a:r>
            <a:endParaRPr lang="en-US" altLang="zh-CN" sz="1600" dirty="0"/>
          </a:p>
        </p:txBody>
      </p:sp>
    </p:spTree>
    <p:extLst>
      <p:ext uri="{BB962C8B-B14F-4D97-AF65-F5344CB8AC3E}">
        <p14:creationId xmlns:p14="http://schemas.microsoft.com/office/powerpoint/2010/main" val="22161373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56</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400" b="1" dirty="0">
                <a:solidFill>
                  <a:srgbClr val="FFC000"/>
                </a:solidFill>
              </a:rPr>
              <a:t>15</a:t>
            </a:r>
            <a:r>
              <a:rPr lang="zh-CN" altLang="en-US" sz="2400" b="1" dirty="0">
                <a:solidFill>
                  <a:srgbClr val="FFC000"/>
                </a:solidFill>
              </a:rPr>
              <a:t>、</a:t>
            </a:r>
            <a:r>
              <a:rPr lang="zh-CN" altLang="zh-CN" sz="2400" b="1" dirty="0">
                <a:solidFill>
                  <a:srgbClr val="FFC000"/>
                </a:solidFill>
              </a:rPr>
              <a:t>审核上报</a:t>
            </a:r>
          </a:p>
          <a:p>
            <a:pPr lvl="2"/>
            <a:r>
              <a:rPr lang="zh-CN" altLang="zh-CN" sz="1800" b="1" dirty="0"/>
              <a:t>操作步骤</a:t>
            </a:r>
            <a:r>
              <a:rPr lang="zh-CN" altLang="en-US" sz="1800" b="1" dirty="0"/>
              <a:t>（第一步）</a:t>
            </a:r>
            <a:endParaRPr lang="en-US" altLang="zh-CN" sz="1800" dirty="0"/>
          </a:p>
          <a:p>
            <a:pPr lvl="3"/>
            <a:r>
              <a:rPr lang="en-US" altLang="zh-CN" sz="1600" dirty="0"/>
              <a:t>1</a:t>
            </a:r>
            <a:r>
              <a:rPr lang="zh-CN" altLang="zh-CN" sz="1600" dirty="0"/>
              <a:t>、选择需要审核上报学校的管理范围（基础教育、中等职业教育、高等教育）。</a:t>
            </a:r>
          </a:p>
          <a:p>
            <a:pPr lvl="3"/>
            <a:r>
              <a:rPr lang="en-US" altLang="zh-CN" sz="1600" dirty="0"/>
              <a:t>2</a:t>
            </a:r>
            <a:r>
              <a:rPr lang="zh-CN" altLang="zh-CN" sz="1600" dirty="0"/>
              <a:t>、选择办学类型（管理部门无需此步）。</a:t>
            </a:r>
          </a:p>
          <a:p>
            <a:pPr lvl="3"/>
            <a:r>
              <a:rPr lang="en-US" altLang="zh-CN" sz="1600" dirty="0"/>
              <a:t>3</a:t>
            </a:r>
            <a:r>
              <a:rPr lang="zh-CN" altLang="zh-CN" sz="1600" dirty="0"/>
              <a:t>、点击审核而通过。</a:t>
            </a:r>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1" y="3212975"/>
            <a:ext cx="7344816" cy="35166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06520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57</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400" b="1" dirty="0">
                <a:solidFill>
                  <a:srgbClr val="FFC000"/>
                </a:solidFill>
              </a:rPr>
              <a:t>15</a:t>
            </a:r>
            <a:r>
              <a:rPr lang="zh-CN" altLang="en-US" sz="2400" b="1" dirty="0">
                <a:solidFill>
                  <a:srgbClr val="FFC000"/>
                </a:solidFill>
              </a:rPr>
              <a:t>、</a:t>
            </a:r>
            <a:r>
              <a:rPr lang="zh-CN" altLang="zh-CN" sz="2400" b="1" dirty="0">
                <a:solidFill>
                  <a:srgbClr val="FFC000"/>
                </a:solidFill>
              </a:rPr>
              <a:t>审核上报</a:t>
            </a:r>
          </a:p>
          <a:p>
            <a:pPr lvl="2"/>
            <a:r>
              <a:rPr lang="zh-CN" altLang="zh-CN" sz="1400" b="1" dirty="0"/>
              <a:t>操作步骤</a:t>
            </a:r>
            <a:r>
              <a:rPr lang="zh-CN" altLang="en-US" sz="1400" b="1" dirty="0"/>
              <a:t>（第二步）</a:t>
            </a:r>
            <a:endParaRPr lang="en-US" altLang="zh-CN" sz="1400" dirty="0"/>
          </a:p>
          <a:p>
            <a:pPr lvl="3"/>
            <a:r>
              <a:rPr lang="en-US" altLang="zh-CN" sz="1600" dirty="0"/>
              <a:t>1</a:t>
            </a:r>
            <a:r>
              <a:rPr lang="zh-CN" altLang="en-US" sz="1600" dirty="0"/>
              <a:t>、（审核通过后，会在右上方显示“</a:t>
            </a:r>
            <a:r>
              <a:rPr lang="zh-CN" altLang="zh-CN" sz="1600" dirty="0"/>
              <a:t>生成上报文件</a:t>
            </a:r>
            <a:r>
              <a:rPr lang="zh-CN" altLang="en-US" sz="1600" dirty="0"/>
              <a:t>”）</a:t>
            </a:r>
            <a:r>
              <a:rPr lang="zh-CN" altLang="zh-CN" sz="1600" dirty="0"/>
              <a:t>点击</a:t>
            </a:r>
            <a:r>
              <a:rPr lang="zh-CN" altLang="en-US" sz="1600" dirty="0"/>
              <a:t>“</a:t>
            </a:r>
            <a:r>
              <a:rPr lang="zh-CN" altLang="zh-CN" sz="1600" dirty="0"/>
              <a:t>生成上报文件</a:t>
            </a:r>
            <a:r>
              <a:rPr lang="zh-CN" altLang="en-US" sz="1600" dirty="0"/>
              <a:t>”</a:t>
            </a:r>
            <a:r>
              <a:rPr lang="zh-CN" altLang="zh-CN" sz="1600" dirty="0"/>
              <a:t>。</a:t>
            </a:r>
          </a:p>
          <a:p>
            <a:pPr lvl="3"/>
            <a:r>
              <a:rPr lang="en-US" altLang="zh-CN" sz="1600" dirty="0"/>
              <a:t>2</a:t>
            </a:r>
            <a:r>
              <a:rPr lang="zh-CN" altLang="zh-CN" sz="1600" dirty="0"/>
              <a:t>、选择上报文件生成路径。</a:t>
            </a:r>
          </a:p>
          <a:p>
            <a:pPr lvl="3"/>
            <a:endParaRPr lang="zh-CN" altLang="zh-CN" sz="16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996952"/>
            <a:ext cx="756084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63398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58</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365760" lvl="1" indent="0">
              <a:buNone/>
            </a:pPr>
            <a:r>
              <a:rPr lang="en-US" altLang="zh-CN" sz="2400" dirty="0">
                <a:solidFill>
                  <a:srgbClr val="FFC000"/>
                </a:solidFill>
              </a:rPr>
              <a:t>16</a:t>
            </a:r>
            <a:r>
              <a:rPr lang="zh-CN" altLang="en-US" sz="2400" dirty="0">
                <a:solidFill>
                  <a:srgbClr val="FFC000"/>
                </a:solidFill>
              </a:rPr>
              <a:t>、</a:t>
            </a:r>
            <a:r>
              <a:rPr lang="zh-CN" altLang="zh-CN" sz="2400" dirty="0">
                <a:solidFill>
                  <a:srgbClr val="FFC000"/>
                </a:solidFill>
              </a:rPr>
              <a:t>接收数据</a:t>
            </a:r>
          </a:p>
          <a:p>
            <a:pPr lvl="1"/>
            <a:r>
              <a:rPr lang="zh-CN" altLang="zh-CN" sz="2000" dirty="0"/>
              <a:t>本模块用来将下级单位报送的统计数据接收或导入到系统。</a:t>
            </a:r>
            <a:endParaRPr lang="en-US" altLang="zh-CN" sz="2000" dirty="0"/>
          </a:p>
          <a:p>
            <a:pPr lvl="1"/>
            <a:endParaRPr lang="zh-CN" altLang="zh-CN" sz="28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276872"/>
            <a:ext cx="6264696"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1520" y="2348880"/>
            <a:ext cx="2160240" cy="3785652"/>
          </a:xfrm>
          <a:prstGeom prst="rect">
            <a:avLst/>
          </a:prstGeom>
          <a:noFill/>
        </p:spPr>
        <p:txBody>
          <a:bodyPr wrap="square" rtlCol="0">
            <a:spAutoFit/>
          </a:bodyPr>
          <a:lstStyle/>
          <a:p>
            <a:pPr lvl="1"/>
            <a:r>
              <a:rPr lang="zh-CN" altLang="zh-CN" sz="1600" b="1" dirty="0"/>
              <a:t>接收数据</a:t>
            </a:r>
            <a:r>
              <a:rPr lang="zh-CN" altLang="zh-CN" sz="1600" dirty="0"/>
              <a:t>要有以下几个功能</a:t>
            </a:r>
            <a:endParaRPr lang="en-US" altLang="zh-CN" sz="1600" b="1" dirty="0"/>
          </a:p>
          <a:p>
            <a:pPr lvl="1"/>
            <a:r>
              <a:rPr lang="en-US" altLang="zh-CN" sz="1600" dirty="0"/>
              <a:t>1</a:t>
            </a:r>
            <a:r>
              <a:rPr lang="zh-CN" altLang="en-US" sz="1600" dirty="0"/>
              <a:t>、批</a:t>
            </a:r>
            <a:r>
              <a:rPr lang="zh-CN" altLang="zh-CN" sz="1600" dirty="0"/>
              <a:t>量接收数据</a:t>
            </a:r>
            <a:r>
              <a:rPr lang="en-US" altLang="zh-CN" sz="1600" dirty="0"/>
              <a:t> </a:t>
            </a:r>
            <a:r>
              <a:rPr lang="zh-CN" altLang="zh-CN" sz="1600" dirty="0"/>
              <a:t>：可将某一目录下所有单位的上报文件一次性接收进入系统。</a:t>
            </a:r>
            <a:endParaRPr lang="en-US" altLang="zh-CN" sz="1600" dirty="0"/>
          </a:p>
          <a:p>
            <a:pPr lvl="1"/>
            <a:r>
              <a:rPr lang="en-US" altLang="zh-CN" sz="1600" dirty="0"/>
              <a:t>2</a:t>
            </a:r>
            <a:r>
              <a:rPr lang="zh-CN" altLang="en-US" sz="1600" dirty="0"/>
              <a:t>、</a:t>
            </a:r>
            <a:r>
              <a:rPr lang="zh-CN" altLang="zh-CN" sz="1600" dirty="0"/>
              <a:t>接收数据</a:t>
            </a:r>
            <a:r>
              <a:rPr lang="en-US" altLang="zh-CN" sz="1600" dirty="0"/>
              <a:t> </a:t>
            </a:r>
            <a:r>
              <a:rPr lang="zh-CN" altLang="zh-CN" sz="1600" dirty="0"/>
              <a:t>：可将一个单位的上报文件接收进入系统。</a:t>
            </a:r>
            <a:endParaRPr lang="en-US" altLang="zh-CN" sz="1600" dirty="0"/>
          </a:p>
          <a:p>
            <a:pPr lvl="1"/>
            <a:r>
              <a:rPr lang="en-US" altLang="zh-CN" sz="1600" dirty="0"/>
              <a:t>3</a:t>
            </a:r>
            <a:r>
              <a:rPr lang="zh-CN" altLang="en-US" sz="1600" dirty="0"/>
              <a:t>、</a:t>
            </a:r>
            <a:r>
              <a:rPr lang="zh-CN" altLang="zh-CN" sz="1600" dirty="0"/>
              <a:t>导入数据 ：可将一个单位的导出文件导入系统。</a:t>
            </a:r>
            <a:endParaRPr lang="zh-CN" altLang="zh-CN" sz="1600" b="1" dirty="0"/>
          </a:p>
        </p:txBody>
      </p:sp>
      <p:sp>
        <p:nvSpPr>
          <p:cNvPr id="6" name="TextBox 5"/>
          <p:cNvSpPr txBox="1"/>
          <p:nvPr/>
        </p:nvSpPr>
        <p:spPr>
          <a:xfrm>
            <a:off x="2555776" y="5013176"/>
            <a:ext cx="5400600" cy="1692771"/>
          </a:xfrm>
          <a:prstGeom prst="rect">
            <a:avLst/>
          </a:prstGeom>
          <a:noFill/>
        </p:spPr>
        <p:txBody>
          <a:bodyPr wrap="square" rtlCol="0">
            <a:spAutoFit/>
          </a:bodyPr>
          <a:lstStyle/>
          <a:p>
            <a:pPr lvl="0"/>
            <a:r>
              <a:rPr lang="zh-CN" altLang="en-US" sz="1400" dirty="0">
                <a:solidFill>
                  <a:srgbClr val="FF0000"/>
                </a:solidFill>
              </a:rPr>
              <a:t>注意：</a:t>
            </a:r>
            <a:endParaRPr lang="en-US" altLang="zh-CN" sz="1400" dirty="0">
              <a:solidFill>
                <a:srgbClr val="FF0000"/>
              </a:solidFill>
            </a:endParaRPr>
          </a:p>
          <a:p>
            <a:pPr lvl="0"/>
            <a:r>
              <a:rPr lang="en-US" altLang="zh-CN" sz="1400" dirty="0">
                <a:solidFill>
                  <a:schemeClr val="bg1"/>
                </a:solidFill>
              </a:rPr>
              <a:t>1</a:t>
            </a:r>
            <a:r>
              <a:rPr lang="zh-CN" altLang="en-US" sz="1400" dirty="0">
                <a:solidFill>
                  <a:schemeClr val="bg1"/>
                </a:solidFill>
              </a:rPr>
              <a:t>、</a:t>
            </a:r>
            <a:r>
              <a:rPr lang="zh-CN" altLang="zh-CN" sz="1400" dirty="0">
                <a:solidFill>
                  <a:schemeClr val="bg1"/>
                </a:solidFill>
              </a:rPr>
              <a:t>批量接收数据：可以针对下属机构上报的数据进行批量接收。</a:t>
            </a:r>
          </a:p>
          <a:p>
            <a:pPr lvl="0"/>
            <a:r>
              <a:rPr lang="en-US" altLang="zh-CN" sz="1400" dirty="0">
                <a:solidFill>
                  <a:schemeClr val="bg1"/>
                </a:solidFill>
              </a:rPr>
              <a:t>2</a:t>
            </a:r>
            <a:r>
              <a:rPr lang="zh-CN" altLang="en-US" sz="1400" dirty="0">
                <a:solidFill>
                  <a:schemeClr val="bg1"/>
                </a:solidFill>
              </a:rPr>
              <a:t>、</a:t>
            </a:r>
            <a:r>
              <a:rPr lang="zh-CN" altLang="zh-CN" sz="1400" dirty="0">
                <a:solidFill>
                  <a:schemeClr val="bg1"/>
                </a:solidFill>
              </a:rPr>
              <a:t>接收数据：可以针对下属机构上报的数据进行接收。</a:t>
            </a:r>
          </a:p>
          <a:p>
            <a:pPr lvl="0"/>
            <a:r>
              <a:rPr lang="en-US" altLang="zh-CN" sz="1400" dirty="0">
                <a:solidFill>
                  <a:schemeClr val="bg1"/>
                </a:solidFill>
              </a:rPr>
              <a:t>3</a:t>
            </a:r>
            <a:r>
              <a:rPr lang="zh-CN" altLang="en-US" sz="1400" dirty="0">
                <a:solidFill>
                  <a:schemeClr val="bg1"/>
                </a:solidFill>
              </a:rPr>
              <a:t>、</a:t>
            </a:r>
            <a:r>
              <a:rPr lang="zh-CN" altLang="zh-CN" sz="1400" dirty="0">
                <a:solidFill>
                  <a:schemeClr val="bg1"/>
                </a:solidFill>
              </a:rPr>
              <a:t>导入数据：只针对未经过审核的数据操作。</a:t>
            </a:r>
          </a:p>
          <a:p>
            <a:pPr lvl="0"/>
            <a:r>
              <a:rPr lang="en-US" altLang="zh-CN" sz="1400" dirty="0">
                <a:solidFill>
                  <a:schemeClr val="bg1"/>
                </a:solidFill>
              </a:rPr>
              <a:t>4</a:t>
            </a:r>
            <a:r>
              <a:rPr lang="zh-CN" altLang="en-US" sz="1400" dirty="0">
                <a:solidFill>
                  <a:schemeClr val="bg1"/>
                </a:solidFill>
              </a:rPr>
              <a:t>、</a:t>
            </a:r>
            <a:r>
              <a:rPr lang="zh-CN" altLang="zh-CN" sz="1400" dirty="0">
                <a:solidFill>
                  <a:schemeClr val="bg1"/>
                </a:solidFill>
              </a:rPr>
              <a:t>上报数据的文件夹结构不能改变，否则无法接收。</a:t>
            </a:r>
          </a:p>
          <a:p>
            <a:pPr lvl="0"/>
            <a:r>
              <a:rPr lang="en-US" altLang="zh-CN" sz="1400" dirty="0">
                <a:solidFill>
                  <a:schemeClr val="bg1"/>
                </a:solidFill>
              </a:rPr>
              <a:t>5</a:t>
            </a:r>
            <a:r>
              <a:rPr lang="zh-CN" altLang="en-US" sz="1400" dirty="0">
                <a:solidFill>
                  <a:schemeClr val="bg1"/>
                </a:solidFill>
              </a:rPr>
              <a:t>、</a:t>
            </a:r>
            <a:r>
              <a:rPr lang="zh-CN" altLang="zh-CN" sz="1400" dirty="0">
                <a:solidFill>
                  <a:schemeClr val="bg1"/>
                </a:solidFill>
              </a:rPr>
              <a:t>接收数据功能只能接收上报的数据，导出的数据无法接收。</a:t>
            </a:r>
          </a:p>
          <a:p>
            <a:r>
              <a:rPr lang="en-US" altLang="zh-CN" sz="1400" dirty="0">
                <a:solidFill>
                  <a:schemeClr val="bg1"/>
                </a:solidFill>
              </a:rPr>
              <a:t>6</a:t>
            </a:r>
            <a:r>
              <a:rPr lang="zh-CN" altLang="en-US" sz="1400" dirty="0">
                <a:solidFill>
                  <a:schemeClr val="bg1"/>
                </a:solidFill>
              </a:rPr>
              <a:t>、</a:t>
            </a:r>
            <a:r>
              <a:rPr lang="zh-CN" altLang="zh-CN" sz="1400" dirty="0">
                <a:solidFill>
                  <a:schemeClr val="bg1"/>
                </a:solidFill>
              </a:rPr>
              <a:t>只能接收正式版中上报的数据，培训版中上报的数据无法接收</a:t>
            </a:r>
            <a:r>
              <a:rPr lang="zh-CN" altLang="zh-CN" sz="2000" dirty="0">
                <a:solidFill>
                  <a:schemeClr val="bg1"/>
                </a:solidFill>
              </a:rPr>
              <a:t>。</a:t>
            </a:r>
            <a:endParaRPr lang="zh-CN" altLang="en-US" sz="2000" dirty="0">
              <a:solidFill>
                <a:schemeClr val="bg1"/>
              </a:solidFill>
            </a:endParaRPr>
          </a:p>
        </p:txBody>
      </p:sp>
    </p:spTree>
    <p:extLst>
      <p:ext uri="{BB962C8B-B14F-4D97-AF65-F5344CB8AC3E}">
        <p14:creationId xmlns:p14="http://schemas.microsoft.com/office/powerpoint/2010/main" val="41937368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59</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777240" lvl="2" indent="0">
              <a:buNone/>
            </a:pPr>
            <a:r>
              <a:rPr lang="en-US" altLang="zh-CN" sz="2400" dirty="0">
                <a:solidFill>
                  <a:srgbClr val="FFC000"/>
                </a:solidFill>
              </a:rPr>
              <a:t>17</a:t>
            </a:r>
            <a:r>
              <a:rPr lang="zh-CN" altLang="en-US" sz="2400" dirty="0">
                <a:solidFill>
                  <a:srgbClr val="FFC000"/>
                </a:solidFill>
              </a:rPr>
              <a:t>、</a:t>
            </a:r>
            <a:r>
              <a:rPr lang="zh-CN" altLang="zh-CN" sz="2400" dirty="0">
                <a:solidFill>
                  <a:srgbClr val="FFC000"/>
                </a:solidFill>
              </a:rPr>
              <a:t>学校数据导出</a:t>
            </a:r>
          </a:p>
          <a:p>
            <a:pPr lvl="1"/>
            <a:r>
              <a:rPr lang="zh-CN" altLang="zh-CN" sz="2000" dirty="0"/>
              <a:t>本模块用来为学校用户提供数据导出备份功能。</a:t>
            </a:r>
            <a:endParaRPr lang="zh-CN" altLang="zh-CN" sz="2800" dirty="0"/>
          </a:p>
        </p:txBody>
      </p:sp>
      <p:sp>
        <p:nvSpPr>
          <p:cNvPr id="4" name="TextBox 3"/>
          <p:cNvSpPr txBox="1"/>
          <p:nvPr/>
        </p:nvSpPr>
        <p:spPr>
          <a:xfrm>
            <a:off x="1331640" y="2276872"/>
            <a:ext cx="6192688" cy="923330"/>
          </a:xfrm>
          <a:prstGeom prst="rect">
            <a:avLst/>
          </a:prstGeom>
          <a:noFill/>
        </p:spPr>
        <p:txBody>
          <a:bodyPr wrap="square" rtlCol="0">
            <a:spAutoFit/>
          </a:bodyPr>
          <a:lstStyle/>
          <a:p>
            <a:pPr lvl="0"/>
            <a:r>
              <a:rPr lang="zh-CN" altLang="zh-CN" b="1" dirty="0"/>
              <a:t>操作步骤</a:t>
            </a:r>
            <a:r>
              <a:rPr lang="zh-CN" altLang="en-US" b="1" dirty="0"/>
              <a:t>：</a:t>
            </a:r>
            <a:endParaRPr lang="en-US" altLang="zh-CN" dirty="0"/>
          </a:p>
          <a:p>
            <a:pPr lvl="0"/>
            <a:r>
              <a:rPr lang="en-US" altLang="zh-CN" dirty="0"/>
              <a:t>1</a:t>
            </a:r>
            <a:r>
              <a:rPr lang="zh-CN" altLang="en-US" dirty="0"/>
              <a:t>、</a:t>
            </a:r>
            <a:r>
              <a:rPr lang="zh-CN" altLang="zh-CN" dirty="0"/>
              <a:t>选择要导出数据的管理范围。</a:t>
            </a:r>
          </a:p>
          <a:p>
            <a:pPr lvl="0"/>
            <a:r>
              <a:rPr lang="en-US" altLang="zh-CN" dirty="0"/>
              <a:t>2</a:t>
            </a:r>
            <a:r>
              <a:rPr lang="zh-CN" altLang="en-US" dirty="0"/>
              <a:t>、</a:t>
            </a:r>
            <a:r>
              <a:rPr lang="zh-CN" altLang="zh-CN" dirty="0"/>
              <a:t>点击数据导出按钮。</a:t>
            </a:r>
          </a:p>
        </p:txBody>
      </p:sp>
      <p:sp>
        <p:nvSpPr>
          <p:cNvPr id="6" name="TextBox 5"/>
          <p:cNvSpPr txBox="1"/>
          <p:nvPr/>
        </p:nvSpPr>
        <p:spPr>
          <a:xfrm>
            <a:off x="755576" y="3332896"/>
            <a:ext cx="2761909" cy="2862322"/>
          </a:xfrm>
          <a:prstGeom prst="rect">
            <a:avLst/>
          </a:prstGeom>
          <a:noFill/>
        </p:spPr>
        <p:txBody>
          <a:bodyPr wrap="square" rtlCol="0">
            <a:spAutoFit/>
          </a:bodyPr>
          <a:lstStyle/>
          <a:p>
            <a:pPr lvl="0"/>
            <a:r>
              <a:rPr lang="zh-CN" altLang="en-US" sz="2000" dirty="0"/>
              <a:t>注意：</a:t>
            </a:r>
            <a:r>
              <a:rPr lang="zh-CN" altLang="zh-CN" sz="2000" dirty="0"/>
              <a:t>业</a:t>
            </a:r>
            <a:r>
              <a:rPr lang="zh-CN" altLang="en-US" sz="2000" dirty="0"/>
              <a:t>对于有跨快附设的学校需要针对不同管理范围（基础教育、中等职业教育、高等教育）导出多次。（如中职附设小学班需要导出一次中等职业教育的数据以及一次基础教育的数据）。</a:t>
            </a:r>
            <a:endParaRPr lang="zh-CN" altLang="en-US" sz="32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3284984"/>
            <a:ext cx="5184576"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4300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6</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pPr marL="365760" lvl="1" indent="0">
              <a:buNone/>
            </a:pPr>
            <a:endParaRPr lang="en-US" altLang="zh-CN" dirty="0"/>
          </a:p>
          <a:p>
            <a:pPr marL="0" indent="0">
              <a:buNone/>
            </a:pPr>
            <a:r>
              <a:rPr lang="en-US" altLang="zh-CN" dirty="0">
                <a:solidFill>
                  <a:srgbClr val="FFC000"/>
                </a:solidFill>
              </a:rPr>
              <a:t>6</a:t>
            </a:r>
            <a:r>
              <a:rPr lang="zh-CN" altLang="en-US" dirty="0">
                <a:solidFill>
                  <a:srgbClr val="FFC000"/>
                </a:solidFill>
              </a:rPr>
              <a:t>、不同对象对教育管理统计软件的需求不同</a:t>
            </a:r>
            <a:endParaRPr lang="en-US" altLang="zh-CN" dirty="0">
              <a:solidFill>
                <a:srgbClr val="FFC000"/>
              </a:solidFill>
            </a:endParaRPr>
          </a:p>
          <a:p>
            <a:pPr marL="0" indent="0">
              <a:buNone/>
            </a:pPr>
            <a:endParaRPr lang="en-US" altLang="zh-CN" dirty="0">
              <a:solidFill>
                <a:srgbClr val="FFC000"/>
              </a:solidFill>
            </a:endParaRPr>
          </a:p>
          <a:p>
            <a:pPr lvl="1"/>
            <a:r>
              <a:rPr lang="zh-CN" altLang="en-US" dirty="0"/>
              <a:t>学校统计员主要用数据采集和校验的功能。最好一次采集，一次校验审核通过。</a:t>
            </a:r>
            <a:endParaRPr lang="en-US" altLang="zh-CN" dirty="0"/>
          </a:p>
          <a:p>
            <a:pPr lvl="1"/>
            <a:r>
              <a:rPr lang="zh-CN" altLang="en-US" dirty="0"/>
              <a:t>县级统计员主要用汇总、分析功能，较少使用数据采集和校验功能。</a:t>
            </a:r>
            <a:endParaRPr lang="en-US" altLang="zh-CN" dirty="0"/>
          </a:p>
          <a:p>
            <a:pPr lvl="1"/>
            <a:r>
              <a:rPr lang="zh-CN" altLang="en-US" dirty="0"/>
              <a:t>市级统计人员主要使用分析、汇总和辅助功能。</a:t>
            </a:r>
            <a:endParaRPr lang="en-US" altLang="zh-CN" dirty="0"/>
          </a:p>
          <a:p>
            <a:endParaRPr lang="en-US" altLang="zh-CN" dirty="0"/>
          </a:p>
          <a:p>
            <a:endParaRPr lang="en-US" altLang="zh-CN" dirty="0"/>
          </a:p>
          <a:p>
            <a:pPr marL="365760" lvl="1" indent="0">
              <a:buNone/>
            </a:pPr>
            <a:endParaRPr lang="en-US" altLang="zh-CN" dirty="0"/>
          </a:p>
          <a:p>
            <a:pPr lvl="1"/>
            <a:endParaRPr lang="en-US" altLang="zh-CN" dirty="0"/>
          </a:p>
          <a:p>
            <a:pPr lvl="1"/>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60</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lvl="2"/>
            <a:r>
              <a:rPr lang="en-US" altLang="zh-CN" sz="2400" dirty="0">
                <a:solidFill>
                  <a:srgbClr val="FFC000"/>
                </a:solidFill>
              </a:rPr>
              <a:t>18</a:t>
            </a:r>
            <a:r>
              <a:rPr lang="zh-CN" altLang="en-US" sz="2400" dirty="0">
                <a:solidFill>
                  <a:srgbClr val="FFC000"/>
                </a:solidFill>
              </a:rPr>
              <a:t>、</a:t>
            </a:r>
            <a:r>
              <a:rPr lang="zh-CN" altLang="zh-CN" sz="2400" dirty="0">
                <a:solidFill>
                  <a:srgbClr val="FFC000"/>
                </a:solidFill>
              </a:rPr>
              <a:t>查看基表过录</a:t>
            </a:r>
          </a:p>
          <a:p>
            <a:pPr lvl="1"/>
            <a:r>
              <a:rPr lang="zh-CN" altLang="zh-CN" sz="2000" dirty="0"/>
              <a:t>本模块可查看县基表，学校基表，学校基表过录表信息。。</a:t>
            </a:r>
            <a:endParaRPr lang="zh-CN" altLang="zh-CN" sz="2800" dirty="0"/>
          </a:p>
        </p:txBody>
      </p:sp>
      <p:sp>
        <p:nvSpPr>
          <p:cNvPr id="6" name="TextBox 5"/>
          <p:cNvSpPr txBox="1"/>
          <p:nvPr/>
        </p:nvSpPr>
        <p:spPr>
          <a:xfrm>
            <a:off x="611561" y="2461538"/>
            <a:ext cx="1800199" cy="4093428"/>
          </a:xfrm>
          <a:prstGeom prst="rect">
            <a:avLst/>
          </a:prstGeom>
          <a:noFill/>
        </p:spPr>
        <p:txBody>
          <a:bodyPr wrap="square" rtlCol="0">
            <a:spAutoFit/>
          </a:bodyPr>
          <a:lstStyle/>
          <a:p>
            <a:r>
              <a:rPr lang="en-US" altLang="zh-CN" sz="2000" dirty="0"/>
              <a:t>1</a:t>
            </a:r>
            <a:r>
              <a:rPr lang="zh-CN" altLang="zh-CN" sz="2000" dirty="0"/>
              <a:t>、学校基表过录，由于省级直接过录到学校基表数据量比较大，学习基</a:t>
            </a:r>
            <a:r>
              <a:rPr lang="zh-CN" altLang="en-US" sz="2000" dirty="0"/>
              <a:t>表</a:t>
            </a:r>
            <a:r>
              <a:rPr lang="zh-CN" altLang="zh-CN" sz="2000" dirty="0"/>
              <a:t>过录分为过录区县（省级及以上）和过录学校（市级以下）。</a:t>
            </a:r>
          </a:p>
          <a:p>
            <a:r>
              <a:rPr lang="en-US" altLang="zh-CN" sz="2000" dirty="0"/>
              <a:t>2</a:t>
            </a:r>
            <a:r>
              <a:rPr lang="zh-CN" altLang="zh-CN" sz="2000" dirty="0"/>
              <a:t>、过录时必须选择过录类型。</a:t>
            </a:r>
            <a:endParaRPr lang="zh-CN" altLang="en-US" sz="32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4767" y="2348881"/>
            <a:ext cx="6524104" cy="39942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45240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61</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lvl="2"/>
            <a:r>
              <a:rPr lang="en-US" altLang="zh-CN" sz="2400" dirty="0">
                <a:solidFill>
                  <a:srgbClr val="FFC000"/>
                </a:solidFill>
              </a:rPr>
              <a:t>18</a:t>
            </a:r>
            <a:r>
              <a:rPr lang="zh-CN" altLang="en-US" sz="2400" dirty="0">
                <a:solidFill>
                  <a:srgbClr val="FFC000"/>
                </a:solidFill>
              </a:rPr>
              <a:t>、</a:t>
            </a:r>
            <a:r>
              <a:rPr lang="zh-CN" altLang="zh-CN" sz="2400" dirty="0">
                <a:solidFill>
                  <a:srgbClr val="FFC000"/>
                </a:solidFill>
              </a:rPr>
              <a:t>查看基表过录</a:t>
            </a:r>
          </a:p>
          <a:p>
            <a:pPr lvl="1"/>
            <a:r>
              <a:rPr lang="zh-CN" altLang="zh-CN" sz="2000" dirty="0"/>
              <a:t>本模块可查看县基表，学校基表，学校基表过录表信息。。</a:t>
            </a:r>
            <a:endParaRPr lang="zh-CN" altLang="zh-CN" sz="2800" dirty="0"/>
          </a:p>
        </p:txBody>
      </p:sp>
      <p:sp>
        <p:nvSpPr>
          <p:cNvPr id="6" name="TextBox 5"/>
          <p:cNvSpPr txBox="1"/>
          <p:nvPr/>
        </p:nvSpPr>
        <p:spPr>
          <a:xfrm>
            <a:off x="611561" y="2461538"/>
            <a:ext cx="1800199" cy="2862322"/>
          </a:xfrm>
          <a:prstGeom prst="rect">
            <a:avLst/>
          </a:prstGeom>
          <a:noFill/>
        </p:spPr>
        <p:txBody>
          <a:bodyPr wrap="square" rtlCol="0">
            <a:spAutoFit/>
          </a:bodyPr>
          <a:lstStyle/>
          <a:p>
            <a:r>
              <a:rPr lang="zh-CN" altLang="en-US" sz="2000" dirty="0"/>
              <a:t>操作步骤：</a:t>
            </a:r>
            <a:endParaRPr lang="en-US" altLang="zh-CN" sz="2000" dirty="0"/>
          </a:p>
          <a:p>
            <a:r>
              <a:rPr lang="en-US" altLang="zh-CN" sz="2000" dirty="0"/>
              <a:t>1</a:t>
            </a:r>
            <a:r>
              <a:rPr lang="zh-CN" altLang="zh-CN" sz="2000" dirty="0"/>
              <a:t>、</a:t>
            </a:r>
            <a:r>
              <a:rPr lang="zh-CN" altLang="en-US" sz="2000" dirty="0"/>
              <a:t>点数据分析，进入分析界面</a:t>
            </a:r>
            <a:endParaRPr lang="en-US" altLang="zh-CN" sz="2000" dirty="0"/>
          </a:p>
          <a:p>
            <a:r>
              <a:rPr lang="en-US" altLang="zh-CN" sz="2000" dirty="0"/>
              <a:t>2</a:t>
            </a:r>
            <a:r>
              <a:rPr lang="zh-CN" altLang="en-US" sz="2000" dirty="0"/>
              <a:t>、选择基表（默认选择基表）</a:t>
            </a:r>
            <a:endParaRPr lang="en-US" altLang="zh-CN" sz="2000" dirty="0"/>
          </a:p>
          <a:p>
            <a:r>
              <a:rPr lang="en-US" altLang="zh-CN" sz="2000" dirty="0"/>
              <a:t>3.</a:t>
            </a:r>
            <a:r>
              <a:rPr lang="zh-CN" altLang="zh-CN" sz="2000" dirty="0"/>
              <a:t>选择</a:t>
            </a:r>
            <a:r>
              <a:rPr lang="zh-CN" altLang="en-US" sz="2000" dirty="0"/>
              <a:t>需要过录的</a:t>
            </a:r>
            <a:r>
              <a:rPr lang="zh-CN" altLang="zh-CN" sz="2000" dirty="0"/>
              <a:t>报表，点击过录学校。</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2456862"/>
            <a:ext cx="633412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61680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62</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lvl="2"/>
            <a:r>
              <a:rPr lang="en-US" altLang="zh-CN" sz="2400" dirty="0">
                <a:solidFill>
                  <a:srgbClr val="FFC000"/>
                </a:solidFill>
              </a:rPr>
              <a:t>18</a:t>
            </a:r>
            <a:r>
              <a:rPr lang="zh-CN" altLang="en-US" sz="2400" dirty="0">
                <a:solidFill>
                  <a:srgbClr val="FFC000"/>
                </a:solidFill>
              </a:rPr>
              <a:t>、</a:t>
            </a:r>
            <a:r>
              <a:rPr lang="zh-CN" altLang="zh-CN" sz="2400" dirty="0">
                <a:solidFill>
                  <a:srgbClr val="FFC000"/>
                </a:solidFill>
              </a:rPr>
              <a:t>查看基表过录</a:t>
            </a:r>
          </a:p>
          <a:p>
            <a:pPr lvl="1"/>
            <a:r>
              <a:rPr lang="zh-CN" altLang="zh-CN" sz="2000" dirty="0"/>
              <a:t>本模块可查看县基表，学校基表，学校基表过录表信息。。</a:t>
            </a:r>
            <a:endParaRPr lang="zh-CN" altLang="zh-CN" sz="2800" dirty="0"/>
          </a:p>
        </p:txBody>
      </p:sp>
      <p:sp>
        <p:nvSpPr>
          <p:cNvPr id="6" name="TextBox 5"/>
          <p:cNvSpPr txBox="1"/>
          <p:nvPr/>
        </p:nvSpPr>
        <p:spPr>
          <a:xfrm>
            <a:off x="611561" y="2461538"/>
            <a:ext cx="1800199" cy="3170099"/>
          </a:xfrm>
          <a:prstGeom prst="rect">
            <a:avLst/>
          </a:prstGeom>
          <a:noFill/>
        </p:spPr>
        <p:txBody>
          <a:bodyPr wrap="square" rtlCol="0">
            <a:spAutoFit/>
          </a:bodyPr>
          <a:lstStyle/>
          <a:p>
            <a:r>
              <a:rPr lang="zh-CN" altLang="en-US" sz="2000" dirty="0"/>
              <a:t>操作步骤：</a:t>
            </a:r>
            <a:endParaRPr lang="en-US" altLang="zh-CN" sz="2000" dirty="0"/>
          </a:p>
          <a:p>
            <a:r>
              <a:rPr lang="en-US" altLang="zh-CN" sz="2000" dirty="0"/>
              <a:t>4</a:t>
            </a:r>
            <a:r>
              <a:rPr lang="zh-CN" altLang="zh-CN" sz="2000" dirty="0"/>
              <a:t>、可根据自己需求在区域</a:t>
            </a:r>
            <a:r>
              <a:rPr lang="en-US" altLang="zh-CN" sz="2000" dirty="0"/>
              <a:t>1</a:t>
            </a:r>
            <a:r>
              <a:rPr lang="zh-CN" altLang="zh-CN" sz="2000" dirty="0"/>
              <a:t>进行下拉选择</a:t>
            </a:r>
            <a:r>
              <a:rPr lang="en-US" altLang="zh-CN" sz="2000" dirty="0"/>
              <a:t>,</a:t>
            </a:r>
            <a:r>
              <a:rPr lang="zh-CN" altLang="zh-CN" sz="2000" dirty="0"/>
              <a:t>注意过录类型（必须选择），点击查看报表。</a:t>
            </a:r>
          </a:p>
          <a:p>
            <a:r>
              <a:rPr lang="en-US" altLang="zh-CN" sz="2000" dirty="0"/>
              <a:t>5</a:t>
            </a:r>
            <a:r>
              <a:rPr lang="zh-CN" altLang="zh-CN" sz="2000" dirty="0"/>
              <a:t>、区域</a:t>
            </a:r>
            <a:r>
              <a:rPr lang="en-US" altLang="zh-CN" sz="2000" dirty="0"/>
              <a:t>2</a:t>
            </a:r>
            <a:r>
              <a:rPr lang="zh-CN" altLang="zh-CN" sz="2000" dirty="0"/>
              <a:t>可进行打印和导出操作。</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8769" y="2564904"/>
            <a:ext cx="6276975" cy="409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33672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63</a:t>
            </a:fld>
            <a:endParaRPr lang="zh-CN" altLang="en-US"/>
          </a:p>
        </p:txBody>
      </p:sp>
      <p:sp>
        <p:nvSpPr>
          <p:cNvPr id="5" name="标题 5"/>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499616"/>
            <a:ext cx="8507288" cy="4626547"/>
          </a:xfrm>
        </p:spPr>
        <p:txBody>
          <a:bodyPr>
            <a:normAutofit/>
          </a:bodyPr>
          <a:lstStyle/>
          <a:p>
            <a:pPr marL="777240" lvl="2" indent="0">
              <a:buNone/>
            </a:pPr>
            <a:r>
              <a:rPr lang="en-US" altLang="zh-CN" sz="2400" b="1" dirty="0">
                <a:solidFill>
                  <a:srgbClr val="FFC000"/>
                </a:solidFill>
              </a:rPr>
              <a:t>19</a:t>
            </a:r>
            <a:r>
              <a:rPr lang="zh-CN" altLang="en-US" sz="2400" b="1" dirty="0">
                <a:solidFill>
                  <a:srgbClr val="FFC000"/>
                </a:solidFill>
              </a:rPr>
              <a:t>、综表、综表过录表、分学校一览表</a:t>
            </a:r>
            <a:endParaRPr lang="zh-CN" altLang="zh-CN" sz="2800" dirty="0">
              <a:solidFill>
                <a:srgbClr val="FFC000"/>
              </a:solidFill>
            </a:endParaRPr>
          </a:p>
        </p:txBody>
      </p:sp>
      <p:sp>
        <p:nvSpPr>
          <p:cNvPr id="4" name="TextBox 3"/>
          <p:cNvSpPr txBox="1"/>
          <p:nvPr/>
        </p:nvSpPr>
        <p:spPr>
          <a:xfrm>
            <a:off x="1355010" y="2276872"/>
            <a:ext cx="6745382" cy="369332"/>
          </a:xfrm>
          <a:prstGeom prst="rect">
            <a:avLst/>
          </a:prstGeom>
          <a:noFill/>
        </p:spPr>
        <p:txBody>
          <a:bodyPr wrap="square" rtlCol="0">
            <a:spAutoFit/>
          </a:bodyPr>
          <a:lstStyle/>
          <a:p>
            <a:pPr lvl="0"/>
            <a:r>
              <a:rPr lang="zh-CN" altLang="en-US" dirty="0"/>
              <a:t>可以用撒学治老师开发的</a:t>
            </a:r>
            <a:r>
              <a:rPr lang="en-US" altLang="zh-CN" dirty="0"/>
              <a:t>《</a:t>
            </a:r>
            <a:r>
              <a:rPr lang="zh-CN" altLang="en-US" dirty="0"/>
              <a:t>教育统计软件</a:t>
            </a:r>
            <a:r>
              <a:rPr lang="en-US" altLang="zh-CN" dirty="0"/>
              <a:t>_</a:t>
            </a:r>
            <a:r>
              <a:rPr lang="zh-CN" altLang="en-US" dirty="0"/>
              <a:t>辅助管理系统</a:t>
            </a:r>
            <a:r>
              <a:rPr lang="en-US" altLang="zh-CN" dirty="0"/>
              <a:t>》</a:t>
            </a:r>
            <a:r>
              <a:rPr lang="zh-CN" altLang="en-US" dirty="0"/>
              <a:t>生成。</a:t>
            </a:r>
            <a:endParaRPr lang="zh-CN" altLang="zh-CN" dirty="0"/>
          </a:p>
        </p:txBody>
      </p:sp>
      <p:sp>
        <p:nvSpPr>
          <p:cNvPr id="6" name="TextBox 5"/>
          <p:cNvSpPr txBox="1"/>
          <p:nvPr/>
        </p:nvSpPr>
        <p:spPr>
          <a:xfrm>
            <a:off x="467544" y="2852936"/>
            <a:ext cx="2761909" cy="2862322"/>
          </a:xfrm>
          <a:prstGeom prst="rect">
            <a:avLst/>
          </a:prstGeom>
          <a:noFill/>
        </p:spPr>
        <p:txBody>
          <a:bodyPr wrap="square" rtlCol="0">
            <a:spAutoFit/>
          </a:bodyPr>
          <a:lstStyle/>
          <a:p>
            <a:pPr lvl="0"/>
            <a:r>
              <a:rPr lang="zh-CN" altLang="en-US" sz="2000" dirty="0">
                <a:solidFill>
                  <a:srgbClr val="FFC000"/>
                </a:solidFill>
              </a:rPr>
              <a:t>注意</a:t>
            </a:r>
            <a:r>
              <a:rPr lang="zh-CN" altLang="en-US" sz="2000" dirty="0"/>
              <a:t>：</a:t>
            </a:r>
            <a:endParaRPr lang="en-US" altLang="zh-CN" sz="2000" dirty="0"/>
          </a:p>
          <a:p>
            <a:pPr lvl="0"/>
            <a:r>
              <a:rPr lang="en-US" altLang="zh-CN" sz="2000" dirty="0"/>
              <a:t>1</a:t>
            </a:r>
            <a:r>
              <a:rPr lang="zh-CN" altLang="en-US" sz="2000" dirty="0"/>
              <a:t>、综表是系统自动生成，数据录入时，综表就会自动生成。</a:t>
            </a:r>
            <a:endParaRPr lang="en-US" altLang="zh-CN" sz="2000" dirty="0"/>
          </a:p>
          <a:p>
            <a:pPr lvl="0"/>
            <a:r>
              <a:rPr lang="en-US" altLang="zh-CN" sz="2000" dirty="0"/>
              <a:t>2</a:t>
            </a:r>
            <a:r>
              <a:rPr lang="zh-CN" altLang="en-US" sz="2000" dirty="0"/>
              <a:t>、全国教育统计信息系统也有综表过录功能，但不如撒学治老师开发的</a:t>
            </a:r>
            <a:r>
              <a:rPr lang="en-US" altLang="zh-CN" sz="2000" dirty="0"/>
              <a:t>《</a:t>
            </a:r>
            <a:r>
              <a:rPr lang="zh-CN" altLang="en-US" sz="2000" dirty="0"/>
              <a:t>教育统计软件</a:t>
            </a:r>
            <a:r>
              <a:rPr lang="en-US" altLang="zh-CN" sz="2000" dirty="0"/>
              <a:t>_</a:t>
            </a:r>
            <a:r>
              <a:rPr lang="zh-CN" altLang="en-US" sz="2000" dirty="0"/>
              <a:t>辅助管理系统</a:t>
            </a:r>
            <a:r>
              <a:rPr lang="en-US" altLang="zh-CN" sz="2000" dirty="0"/>
              <a:t>》</a:t>
            </a:r>
            <a:r>
              <a:rPr lang="zh-CN" altLang="en-US" sz="2000" dirty="0"/>
              <a:t>好用。</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1880" y="2996952"/>
            <a:ext cx="5328591" cy="3713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43031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5"/>
          </p:nvPr>
        </p:nvSpPr>
        <p:spPr/>
        <p:txBody>
          <a:bodyPr/>
          <a:lstStyle/>
          <a:p>
            <a:fld id="{8E19BBB7-8EFC-4C6D-9BE3-2EAABF4C4A32}" type="slidenum">
              <a:rPr lang="zh-CN" altLang="en-US" smtClean="0"/>
              <a:pPr/>
              <a:t>64</a:t>
            </a:fld>
            <a:endParaRPr lang="zh-CN" altLang="en-US"/>
          </a:p>
        </p:txBody>
      </p:sp>
      <p:sp>
        <p:nvSpPr>
          <p:cNvPr id="5"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lstStyle/>
          <a:p>
            <a:endParaRPr lang="en-US" altLang="zh-CN" dirty="0"/>
          </a:p>
          <a:p>
            <a:endParaRPr lang="en-US" altLang="zh-CN" dirty="0"/>
          </a:p>
          <a:p>
            <a:pPr algn="ctr">
              <a:buNone/>
            </a:pPr>
            <a:r>
              <a:rPr lang="zh-CN" altLang="en-US" sz="8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谢谢！</a:t>
            </a:r>
          </a:p>
          <a:p>
            <a:endParaRPr lang="en-US" altLang="zh-CN" dirty="0"/>
          </a:p>
          <a:p>
            <a:endParaRPr lang="en-US"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7</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457200" y="1523999"/>
            <a:ext cx="8229600" cy="4791075"/>
          </a:xfrm>
        </p:spPr>
        <p:txBody>
          <a:bodyPr>
            <a:normAutofit fontScale="85000" lnSpcReduction="20000"/>
          </a:bodyPr>
          <a:lstStyle/>
          <a:p>
            <a:pPr lvl="1"/>
            <a:endParaRPr lang="zh-CN" altLang="zh-CN" sz="1400" dirty="0"/>
          </a:p>
          <a:p>
            <a:pPr marL="0" indent="0">
              <a:buNone/>
            </a:pPr>
            <a:r>
              <a:rPr lang="en-US" altLang="zh-CN" dirty="0">
                <a:solidFill>
                  <a:srgbClr val="FFC000"/>
                </a:solidFill>
              </a:rPr>
              <a:t>7</a:t>
            </a:r>
            <a:r>
              <a:rPr lang="zh-CN" altLang="en-US" dirty="0">
                <a:solidFill>
                  <a:srgbClr val="FFC000"/>
                </a:solidFill>
              </a:rPr>
              <a:t>、教育管理统计软件的下载和安装</a:t>
            </a:r>
            <a:endParaRPr lang="en-US" altLang="zh-CN" dirty="0">
              <a:solidFill>
                <a:srgbClr val="FFC000"/>
              </a:solidFill>
            </a:endParaRPr>
          </a:p>
          <a:p>
            <a:pPr lvl="1"/>
            <a:r>
              <a:rPr lang="en-US" altLang="zh-CN" dirty="0"/>
              <a:t>7.1</a:t>
            </a:r>
            <a:r>
              <a:rPr lang="zh-CN" altLang="en-US" dirty="0"/>
              <a:t>、教育管理统计软件的下载</a:t>
            </a:r>
            <a:endParaRPr lang="en-US" altLang="zh-CN" dirty="0"/>
          </a:p>
          <a:p>
            <a:pPr lvl="2"/>
            <a:r>
              <a:rPr lang="zh-CN" altLang="en-US" sz="2400" dirty="0"/>
              <a:t>到“中国教育统计网”首页左边“专项统计”，</a:t>
            </a:r>
            <a:r>
              <a:rPr lang="zh-CN" altLang="en-US" sz="2500" dirty="0"/>
              <a:t>点“教育事业统计系统及学校机构代码系统培训” ，下载</a:t>
            </a:r>
            <a:r>
              <a:rPr lang="zh-CN" altLang="zh-CN" sz="2500" dirty="0"/>
              <a:t>教育统计软件运行环境操作系统补丁</a:t>
            </a:r>
            <a:r>
              <a:rPr lang="zh-CN" altLang="en-US" sz="2500" dirty="0"/>
              <a:t>和</a:t>
            </a:r>
            <a:r>
              <a:rPr lang="en-US" altLang="zh-CN" sz="2500" dirty="0"/>
              <a:t>2020</a:t>
            </a:r>
            <a:r>
              <a:rPr lang="zh-CN" altLang="en-US" sz="2500" dirty="0"/>
              <a:t>教育事业</a:t>
            </a:r>
            <a:r>
              <a:rPr lang="zh-CN" altLang="en-US" sz="2400" dirty="0"/>
              <a:t>统计软件测试版安装包以及河南省学校代码。</a:t>
            </a:r>
            <a:endParaRPr lang="en-US" altLang="zh-CN" sz="2400" dirty="0"/>
          </a:p>
          <a:p>
            <a:pPr lvl="1"/>
            <a:r>
              <a:rPr lang="zh-CN" altLang="en-US" dirty="0"/>
              <a:t>注意：</a:t>
            </a:r>
            <a:endParaRPr lang="en-US" altLang="zh-CN" dirty="0"/>
          </a:p>
          <a:p>
            <a:pPr lvl="2"/>
            <a:r>
              <a:rPr lang="zh-CN" altLang="en-US" dirty="0">
                <a:solidFill>
                  <a:schemeClr val="accent3">
                    <a:lumMod val="40000"/>
                    <a:lumOff val="60000"/>
                  </a:schemeClr>
                </a:solidFill>
              </a:rPr>
              <a:t>初次安装统计软件的电脑</a:t>
            </a:r>
            <a:r>
              <a:rPr lang="zh-CN" altLang="zh-CN" dirty="0">
                <a:solidFill>
                  <a:schemeClr val="accent3">
                    <a:lumMod val="40000"/>
                    <a:lumOff val="60000"/>
                  </a:schemeClr>
                </a:solidFill>
              </a:rPr>
              <a:t>需</a:t>
            </a:r>
            <a:r>
              <a:rPr lang="zh-CN" altLang="en-US" dirty="0">
                <a:solidFill>
                  <a:schemeClr val="accent3">
                    <a:lumMod val="40000"/>
                    <a:lumOff val="60000"/>
                  </a:schemeClr>
                </a:solidFill>
              </a:rPr>
              <a:t>先</a:t>
            </a:r>
            <a:r>
              <a:rPr lang="zh-CN" altLang="zh-CN" dirty="0">
                <a:solidFill>
                  <a:schemeClr val="accent3">
                    <a:lumMod val="40000"/>
                    <a:lumOff val="60000"/>
                  </a:schemeClr>
                </a:solidFill>
              </a:rPr>
              <a:t>安装（教育统计软件运行环境操作系统补丁），才可安装</a:t>
            </a:r>
            <a:r>
              <a:rPr lang="zh-CN" altLang="en-US" dirty="0">
                <a:solidFill>
                  <a:schemeClr val="accent3">
                    <a:lumMod val="40000"/>
                    <a:lumOff val="60000"/>
                  </a:schemeClr>
                </a:solidFill>
              </a:rPr>
              <a:t>统计</a:t>
            </a:r>
            <a:r>
              <a:rPr lang="zh-CN" altLang="zh-CN" dirty="0">
                <a:solidFill>
                  <a:schemeClr val="accent3">
                    <a:lumMod val="40000"/>
                    <a:lumOff val="60000"/>
                  </a:schemeClr>
                </a:solidFill>
              </a:rPr>
              <a:t>软件。</a:t>
            </a:r>
          </a:p>
          <a:p>
            <a:pPr lvl="2"/>
            <a:r>
              <a:rPr lang="en-US" altLang="zh-CN" dirty="0">
                <a:solidFill>
                  <a:schemeClr val="accent3">
                    <a:lumMod val="40000"/>
                    <a:lumOff val="60000"/>
                  </a:schemeClr>
                </a:solidFill>
              </a:rPr>
              <a:t>Window </a:t>
            </a:r>
            <a:r>
              <a:rPr lang="en-US" altLang="zh-CN" dirty="0" err="1">
                <a:solidFill>
                  <a:schemeClr val="accent3">
                    <a:lumMod val="40000"/>
                    <a:lumOff val="60000"/>
                  </a:schemeClr>
                </a:solidFill>
              </a:rPr>
              <a:t>xp</a:t>
            </a:r>
            <a:r>
              <a:rPr lang="en-US" altLang="zh-CN" dirty="0">
                <a:solidFill>
                  <a:schemeClr val="accent3">
                    <a:lumMod val="40000"/>
                    <a:lumOff val="60000"/>
                  </a:schemeClr>
                </a:solidFill>
              </a:rPr>
              <a:t> sp2 </a:t>
            </a:r>
            <a:r>
              <a:rPr lang="zh-CN" altLang="zh-CN" dirty="0">
                <a:solidFill>
                  <a:schemeClr val="accent3">
                    <a:lumMod val="40000"/>
                    <a:lumOff val="60000"/>
                  </a:schemeClr>
                </a:solidFill>
              </a:rPr>
              <a:t>版本以下的用户，需先升级为</a:t>
            </a:r>
            <a:r>
              <a:rPr lang="en-US" altLang="zh-CN" dirty="0">
                <a:solidFill>
                  <a:schemeClr val="accent3">
                    <a:lumMod val="40000"/>
                    <a:lumOff val="60000"/>
                  </a:schemeClr>
                </a:solidFill>
              </a:rPr>
              <a:t>sp3</a:t>
            </a:r>
            <a:r>
              <a:rPr lang="zh-CN" altLang="zh-CN" dirty="0">
                <a:solidFill>
                  <a:schemeClr val="accent3">
                    <a:lumMod val="40000"/>
                    <a:lumOff val="60000"/>
                  </a:schemeClr>
                </a:solidFill>
              </a:rPr>
              <a:t>才可安装（教育统计软件运行环境操作系统补丁）。</a:t>
            </a:r>
            <a:endParaRPr lang="en-US" altLang="zh-CN" dirty="0">
              <a:solidFill>
                <a:schemeClr val="accent3">
                  <a:lumMod val="40000"/>
                  <a:lumOff val="60000"/>
                </a:schemeClr>
              </a:solidFill>
            </a:endParaRPr>
          </a:p>
          <a:p>
            <a:pPr lvl="2"/>
            <a:r>
              <a:rPr lang="en-US" altLang="zh-CN" dirty="0">
                <a:solidFill>
                  <a:schemeClr val="accent3">
                    <a:lumMod val="40000"/>
                    <a:lumOff val="60000"/>
                  </a:schemeClr>
                </a:solidFill>
              </a:rPr>
              <a:t>Window10</a:t>
            </a:r>
            <a:r>
              <a:rPr lang="zh-CN" altLang="en-US" dirty="0">
                <a:solidFill>
                  <a:schemeClr val="accent3">
                    <a:lumMod val="40000"/>
                    <a:lumOff val="60000"/>
                  </a:schemeClr>
                </a:solidFill>
              </a:rPr>
              <a:t>用户需确认</a:t>
            </a:r>
            <a:r>
              <a:rPr lang="en-US" altLang="zh-CN" dirty="0">
                <a:solidFill>
                  <a:schemeClr val="accent3">
                    <a:lumMod val="40000"/>
                    <a:lumOff val="60000"/>
                  </a:schemeClr>
                </a:solidFill>
              </a:rPr>
              <a:t>Window</a:t>
            </a:r>
            <a:r>
              <a:rPr lang="zh-CN" altLang="en-US" dirty="0">
                <a:solidFill>
                  <a:schemeClr val="accent3">
                    <a:lumMod val="40000"/>
                    <a:lumOff val="60000"/>
                  </a:schemeClr>
                </a:solidFill>
              </a:rPr>
              <a:t>版本为专业版或企业版（切记勿使用家庭版）</a:t>
            </a:r>
            <a:endParaRPr lang="zh-CN" altLang="zh-CN" dirty="0">
              <a:solidFill>
                <a:schemeClr val="accent3">
                  <a:lumMod val="40000"/>
                  <a:lumOff val="60000"/>
                </a:schemeClr>
              </a:solidFill>
            </a:endParaRPr>
          </a:p>
          <a:p>
            <a:pPr lvl="2"/>
            <a:r>
              <a:rPr lang="en-US" altLang="zh-CN" dirty="0">
                <a:solidFill>
                  <a:schemeClr val="accent3">
                    <a:lumMod val="40000"/>
                    <a:lumOff val="60000"/>
                  </a:schemeClr>
                </a:solidFill>
              </a:rPr>
              <a:t>Window 7 </a:t>
            </a:r>
            <a:r>
              <a:rPr lang="zh-CN" altLang="zh-CN" dirty="0">
                <a:solidFill>
                  <a:schemeClr val="accent3">
                    <a:lumMod val="40000"/>
                    <a:lumOff val="60000"/>
                  </a:schemeClr>
                </a:solidFill>
              </a:rPr>
              <a:t>、</a:t>
            </a:r>
            <a:r>
              <a:rPr lang="en-US" altLang="zh-CN" dirty="0">
                <a:solidFill>
                  <a:schemeClr val="accent3">
                    <a:lumMod val="40000"/>
                    <a:lumOff val="60000"/>
                  </a:schemeClr>
                </a:solidFill>
              </a:rPr>
              <a:t>vista</a:t>
            </a:r>
            <a:r>
              <a:rPr lang="zh-CN" altLang="zh-CN" dirty="0">
                <a:solidFill>
                  <a:schemeClr val="accent3">
                    <a:lumMod val="40000"/>
                    <a:lumOff val="60000"/>
                  </a:schemeClr>
                </a:solidFill>
              </a:rPr>
              <a:t>用户需以管理员身份运行。</a:t>
            </a:r>
          </a:p>
          <a:p>
            <a:pPr lvl="2"/>
            <a:r>
              <a:rPr lang="zh-CN" altLang="zh-CN" dirty="0">
                <a:solidFill>
                  <a:schemeClr val="accent3">
                    <a:lumMod val="40000"/>
                    <a:lumOff val="60000"/>
                  </a:schemeClr>
                </a:solidFill>
              </a:rPr>
              <a:t>（已安装过</a:t>
            </a:r>
            <a:r>
              <a:rPr lang="zh-CN" altLang="en-US" dirty="0">
                <a:solidFill>
                  <a:schemeClr val="accent3">
                    <a:lumMod val="40000"/>
                    <a:lumOff val="60000"/>
                  </a:schemeClr>
                </a:solidFill>
              </a:rPr>
              <a:t>往年</a:t>
            </a:r>
            <a:r>
              <a:rPr lang="zh-CN" altLang="zh-CN" dirty="0">
                <a:solidFill>
                  <a:schemeClr val="accent3">
                    <a:lumMod val="40000"/>
                    <a:lumOff val="60000"/>
                  </a:schemeClr>
                </a:solidFill>
              </a:rPr>
              <a:t>版本软件，前两项可以忽略。）</a:t>
            </a:r>
            <a:endParaRPr lang="en-US" altLang="zh-CN" dirty="0">
              <a:solidFill>
                <a:schemeClr val="accent3">
                  <a:lumMod val="40000"/>
                  <a:lumOff val="60000"/>
                </a:schemeClr>
              </a:solidFill>
            </a:endParaRPr>
          </a:p>
          <a:p>
            <a:pPr lvl="1"/>
            <a:endParaRPr lang="en-US" altLang="zh-CN" dirty="0"/>
          </a:p>
          <a:p>
            <a:pPr lvl="1"/>
            <a:endParaRPr lang="en-US" altLang="zh-CN" dirty="0"/>
          </a:p>
          <a:p>
            <a:pPr lvl="1"/>
            <a:endParaRPr lang="en-US" altLang="zh-CN" dirty="0"/>
          </a:p>
          <a:p>
            <a:pPr lvl="1"/>
            <a:endParaRPr lang="zh-CN" altLang="en-US" dirty="0"/>
          </a:p>
        </p:txBody>
      </p:sp>
    </p:spTree>
    <p:extLst>
      <p:ext uri="{BB962C8B-B14F-4D97-AF65-F5344CB8AC3E}">
        <p14:creationId xmlns:p14="http://schemas.microsoft.com/office/powerpoint/2010/main" val="3942281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8</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p:txBody>
          <a:bodyPr>
            <a:normAutofit/>
          </a:bodyPr>
          <a:lstStyle/>
          <a:p>
            <a:r>
              <a:rPr lang="en-US" altLang="zh-CN" dirty="0"/>
              <a:t>7.2</a:t>
            </a:r>
            <a:r>
              <a:rPr lang="zh-CN" altLang="en-US" dirty="0"/>
              <a:t>、教育管理统计软件的安装</a:t>
            </a:r>
            <a:endParaRPr lang="zh-CN" altLang="zh-CN" dirty="0"/>
          </a:p>
          <a:p>
            <a:pPr lvl="1"/>
            <a:endParaRPr lang="zh-CN" altLang="zh-CN" sz="1400" dirty="0"/>
          </a:p>
          <a:p>
            <a:pPr lvl="1"/>
            <a:r>
              <a:rPr lang="en-US" altLang="zh-CN" dirty="0"/>
              <a:t>7.2.1</a:t>
            </a:r>
            <a:r>
              <a:rPr lang="zh-CN" altLang="zh-CN" dirty="0"/>
              <a:t>全新软件安装</a:t>
            </a:r>
          </a:p>
          <a:p>
            <a:pPr lvl="2"/>
            <a:r>
              <a:rPr lang="zh-CN" altLang="zh-CN" dirty="0"/>
              <a:t>选择安装目录，点击解压，安装完成。（建议采用默认目录</a:t>
            </a:r>
            <a:r>
              <a:rPr lang="en-US" altLang="zh-CN" dirty="0"/>
              <a:t>D:\EDUDB</a:t>
            </a:r>
            <a:r>
              <a:rPr lang="zh-CN" altLang="zh-CN" dirty="0"/>
              <a:t>）</a:t>
            </a:r>
          </a:p>
          <a:p>
            <a:pPr lvl="1"/>
            <a:r>
              <a:rPr lang="en-US" altLang="zh-CN" dirty="0"/>
              <a:t>7.2.2</a:t>
            </a:r>
            <a:r>
              <a:rPr lang="zh-CN" altLang="zh-CN" dirty="0"/>
              <a:t>在旧版本软件基础上安装</a:t>
            </a:r>
          </a:p>
          <a:p>
            <a:pPr lvl="2"/>
            <a:r>
              <a:rPr lang="zh-CN" altLang="zh-CN" dirty="0"/>
              <a:t>对现有软件进行覆盖。（对</a:t>
            </a:r>
            <a:r>
              <a:rPr lang="en-US" altLang="zh-CN" dirty="0"/>
              <a:t>2020</a:t>
            </a:r>
            <a:r>
              <a:rPr lang="zh-CN" altLang="zh-CN" dirty="0"/>
              <a:t>年软件没有影响，依然可以使用）</a:t>
            </a:r>
          </a:p>
          <a:p>
            <a:pPr lvl="1"/>
            <a:endParaRPr lang="en-US" altLang="zh-CN" dirty="0"/>
          </a:p>
          <a:p>
            <a:pPr lvl="2"/>
            <a:endParaRPr lang="zh-CN" altLang="zh-CN" dirty="0"/>
          </a:p>
          <a:p>
            <a:pPr lvl="1"/>
            <a:endParaRPr lang="zh-CN" altLang="zh-CN" dirty="0"/>
          </a:p>
          <a:p>
            <a:pPr lvl="1"/>
            <a:endParaRPr lang="en-US" altLang="zh-CN" dirty="0"/>
          </a:p>
          <a:p>
            <a:pPr lvl="1"/>
            <a:endParaRPr lang="en-US" altLang="zh-CN" dirty="0"/>
          </a:p>
          <a:p>
            <a:pPr lvl="1"/>
            <a:endParaRPr lang="zh-CN" altLang="en-US" dirty="0"/>
          </a:p>
        </p:txBody>
      </p:sp>
    </p:spTree>
    <p:extLst>
      <p:ext uri="{BB962C8B-B14F-4D97-AF65-F5344CB8AC3E}">
        <p14:creationId xmlns:p14="http://schemas.microsoft.com/office/powerpoint/2010/main" val="4183715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5"/>
          </p:nvPr>
        </p:nvSpPr>
        <p:spPr/>
        <p:txBody>
          <a:bodyPr/>
          <a:lstStyle/>
          <a:p>
            <a:fld id="{8E19BBB7-8EFC-4C6D-9BE3-2EAABF4C4A32}" type="slidenum">
              <a:rPr lang="zh-CN" altLang="en-US" smtClean="0"/>
              <a:pPr/>
              <a:t>9</a:t>
            </a:fld>
            <a:endParaRPr lang="zh-CN" altLang="en-US"/>
          </a:p>
        </p:txBody>
      </p:sp>
      <p:sp>
        <p:nvSpPr>
          <p:cNvPr id="4" name="标题 2"/>
          <p:cNvSpPr>
            <a:spLocks noGrp="1"/>
          </p:cNvSpPr>
          <p:nvPr>
            <p:ph type="title"/>
          </p:nvPr>
        </p:nvSpPr>
        <p:spPr/>
        <p:txBody>
          <a:bodyPr>
            <a:normAutofit/>
          </a:bodyPr>
          <a:lstStyle/>
          <a:p>
            <a:r>
              <a:rPr lang="en-US" altLang="zh-CN" sz="3200" dirty="0"/>
              <a:t>2020</a:t>
            </a:r>
            <a:r>
              <a:rPr lang="zh-CN" altLang="en-US" sz="3200" dirty="0"/>
              <a:t>年教育管理统计软件培训</a:t>
            </a:r>
          </a:p>
        </p:txBody>
      </p:sp>
      <p:sp>
        <p:nvSpPr>
          <p:cNvPr id="2" name="内容占位符 1"/>
          <p:cNvSpPr>
            <a:spLocks noGrp="1"/>
          </p:cNvSpPr>
          <p:nvPr>
            <p:ph sz="quarter" idx="1"/>
          </p:nvPr>
        </p:nvSpPr>
        <p:spPr>
          <a:xfrm>
            <a:off x="-324544" y="1556792"/>
            <a:ext cx="5976664" cy="936104"/>
          </a:xfrm>
        </p:spPr>
        <p:txBody>
          <a:bodyPr>
            <a:noAutofit/>
          </a:bodyPr>
          <a:lstStyle/>
          <a:p>
            <a:pPr marL="777240" lvl="2" indent="0">
              <a:buNone/>
            </a:pPr>
            <a:r>
              <a:rPr lang="en-US" altLang="zh-CN" sz="2400" dirty="0">
                <a:solidFill>
                  <a:srgbClr val="FFC000"/>
                </a:solidFill>
              </a:rPr>
              <a:t>8</a:t>
            </a:r>
            <a:r>
              <a:rPr lang="zh-CN" altLang="en-US" sz="2400" dirty="0">
                <a:solidFill>
                  <a:srgbClr val="FFC000"/>
                </a:solidFill>
              </a:rPr>
              <a:t>、教育统计管理软件的主界面</a:t>
            </a:r>
            <a:endParaRPr lang="en-US" altLang="zh-CN" sz="2400" dirty="0">
              <a:solidFill>
                <a:srgbClr val="FFC000"/>
              </a:solidFill>
            </a:endParaRPr>
          </a:p>
          <a:p>
            <a:pPr marL="777240" lvl="2" indent="0">
              <a:buNone/>
            </a:pPr>
            <a:r>
              <a:rPr lang="en-US" altLang="zh-CN" sz="2400" dirty="0">
                <a:solidFill>
                  <a:srgbClr val="FFC000"/>
                </a:solidFill>
              </a:rPr>
              <a:t>   8.1</a:t>
            </a:r>
            <a:r>
              <a:rPr lang="zh-CN" altLang="zh-CN" sz="2400" dirty="0">
                <a:solidFill>
                  <a:srgbClr val="FFC000"/>
                </a:solidFill>
              </a:rPr>
              <a:t>登陆界面功能介绍</a:t>
            </a:r>
          </a:p>
          <a:p>
            <a:pPr lvl="2">
              <a:buFont typeface="Wingdings" panose="05000000000000000000" pitchFamily="2" charset="2"/>
              <a:buChar char="l"/>
            </a:pPr>
            <a:endParaRPr lang="zh-CN" altLang="en-US" sz="2400" dirty="0">
              <a:solidFill>
                <a:srgbClr val="FFC000"/>
              </a:solidFill>
            </a:endParaRPr>
          </a:p>
        </p:txBody>
      </p:sp>
      <p:sp>
        <p:nvSpPr>
          <p:cNvPr id="3" name="TextBox 2"/>
          <p:cNvSpPr txBox="1"/>
          <p:nvPr/>
        </p:nvSpPr>
        <p:spPr>
          <a:xfrm>
            <a:off x="236822" y="2564904"/>
            <a:ext cx="3960440" cy="3416320"/>
          </a:xfrm>
          <a:prstGeom prst="rect">
            <a:avLst/>
          </a:prstGeom>
          <a:noFill/>
        </p:spPr>
        <p:txBody>
          <a:bodyPr wrap="square" rtlCol="0">
            <a:spAutoFit/>
          </a:bodyPr>
          <a:lstStyle/>
          <a:p>
            <a:pPr lvl="0"/>
            <a:r>
              <a:rPr lang="en-US" altLang="zh-CN" dirty="0"/>
              <a:t>1</a:t>
            </a:r>
            <a:r>
              <a:rPr lang="zh-CN" altLang="en-US" dirty="0"/>
              <a:t>、</a:t>
            </a:r>
            <a:r>
              <a:rPr lang="zh-CN" altLang="zh-CN" dirty="0"/>
              <a:t>选择年份：选择统计年份（默认</a:t>
            </a:r>
            <a:r>
              <a:rPr lang="en-US" altLang="zh-CN" dirty="0"/>
              <a:t>2020</a:t>
            </a:r>
            <a:r>
              <a:rPr lang="zh-CN" altLang="zh-CN" dirty="0"/>
              <a:t>年）。</a:t>
            </a:r>
          </a:p>
          <a:p>
            <a:pPr lvl="0"/>
            <a:r>
              <a:rPr lang="en-US" altLang="zh-CN" dirty="0"/>
              <a:t>2</a:t>
            </a:r>
            <a:r>
              <a:rPr lang="zh-CN" altLang="en-US" dirty="0"/>
              <a:t>、</a:t>
            </a:r>
            <a:r>
              <a:rPr lang="zh-CN" altLang="zh-CN" dirty="0"/>
              <a:t>选择版本：默认选择“普通” </a:t>
            </a:r>
          </a:p>
          <a:p>
            <a:pPr lvl="0"/>
            <a:r>
              <a:rPr lang="en-US" altLang="zh-CN" dirty="0"/>
              <a:t>3</a:t>
            </a:r>
            <a:r>
              <a:rPr lang="zh-CN" altLang="en-US" dirty="0"/>
              <a:t>、</a:t>
            </a:r>
            <a:r>
              <a:rPr lang="zh-CN" altLang="zh-CN" dirty="0"/>
              <a:t>数据库连接：默认选择“</a:t>
            </a: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SQLEXPRESS</a:t>
            </a:r>
            <a:r>
              <a:rPr lang="zh-CN" altLang="zh-CN" dirty="0"/>
              <a:t>”</a:t>
            </a:r>
            <a:endParaRPr lang="en-US" altLang="zh-CN" dirty="0"/>
          </a:p>
          <a:p>
            <a:pPr lvl="0"/>
            <a:r>
              <a:rPr lang="en-US" altLang="zh-CN" dirty="0"/>
              <a:t>4</a:t>
            </a:r>
            <a:r>
              <a:rPr lang="zh-CN" altLang="en-US" dirty="0"/>
              <a:t>、</a:t>
            </a:r>
            <a:r>
              <a:rPr lang="zh-CN" altLang="zh-CN" dirty="0"/>
              <a:t>数据库管理：检查数据库状态及服务是否开启功能</a:t>
            </a:r>
            <a:endParaRPr lang="en-US" altLang="zh-CN" dirty="0"/>
          </a:p>
          <a:p>
            <a:pPr lvl="0"/>
            <a:r>
              <a:rPr lang="en-US" altLang="zh-CN" dirty="0"/>
              <a:t>5</a:t>
            </a:r>
            <a:r>
              <a:rPr lang="zh-CN" altLang="en-US" dirty="0"/>
              <a:t>、</a:t>
            </a:r>
            <a:r>
              <a:rPr lang="zh-CN" altLang="zh-CN" dirty="0"/>
              <a:t>数据浏览：用来执行数据脚本查询操作</a:t>
            </a:r>
            <a:endParaRPr lang="en-US" altLang="zh-CN" dirty="0"/>
          </a:p>
          <a:p>
            <a:endParaRPr lang="en-US" altLang="zh-CN" b="1" dirty="0"/>
          </a:p>
          <a:p>
            <a:r>
              <a:rPr lang="zh-CN" altLang="zh-CN" b="1" dirty="0"/>
              <a:t>点击“登录”</a:t>
            </a:r>
            <a:r>
              <a:rPr lang="zh-CN" altLang="en-US" b="1" dirty="0"/>
              <a:t>可</a:t>
            </a:r>
            <a:r>
              <a:rPr lang="zh-CN" altLang="zh-CN" b="1" dirty="0"/>
              <a:t>进入“帐号管理界面”</a:t>
            </a:r>
            <a:endParaRPr lang="zh-CN" altLang="zh-CN" dirty="0"/>
          </a:p>
          <a:p>
            <a:endParaRPr lang="zh-CN" altLang="en-US" dirty="0"/>
          </a:p>
        </p:txBody>
      </p:sp>
      <p:pic>
        <p:nvPicPr>
          <p:cNvPr id="8" name="图片 7">
            <a:extLst>
              <a:ext uri="{FF2B5EF4-FFF2-40B4-BE49-F238E27FC236}">
                <a16:creationId xmlns:a16="http://schemas.microsoft.com/office/drawing/2014/main" id="{921343A8-5E50-4800-8423-4C2AE8CF0C18}"/>
              </a:ext>
            </a:extLst>
          </p:cNvPr>
          <p:cNvPicPr>
            <a:picLocks noChangeAspect="1"/>
          </p:cNvPicPr>
          <p:nvPr/>
        </p:nvPicPr>
        <p:blipFill>
          <a:blip r:embed="rId2"/>
          <a:stretch>
            <a:fillRect/>
          </a:stretch>
        </p:blipFill>
        <p:spPr>
          <a:xfrm>
            <a:off x="4140196" y="2204864"/>
            <a:ext cx="5000000" cy="3333333"/>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题1">
  <a:themeElements>
    <a:clrScheme name="自定义 2">
      <a:dk1>
        <a:srgbClr val="000000"/>
      </a:dk1>
      <a:lt1>
        <a:srgbClr val="FFFFFF"/>
      </a:lt1>
      <a:dk2>
        <a:srgbClr val="4074F9"/>
      </a:dk2>
      <a:lt2>
        <a:srgbClr val="7CB7F8"/>
      </a:lt2>
      <a:accent1>
        <a:srgbClr val="3F9EE4"/>
      </a:accent1>
      <a:accent2>
        <a:srgbClr val="77B559"/>
      </a:accent2>
      <a:accent3>
        <a:srgbClr val="E4A81B"/>
      </a:accent3>
      <a:accent4>
        <a:srgbClr val="108BB4"/>
      </a:accent4>
      <a:accent5>
        <a:srgbClr val="DA7328"/>
      </a:accent5>
      <a:accent6>
        <a:srgbClr val="AE589F"/>
      </a:accent6>
      <a:hlink>
        <a:srgbClr val="460245"/>
      </a:hlink>
      <a:folHlink>
        <a:srgbClr val="AC17D6"/>
      </a:folHlink>
    </a:clrScheme>
    <a:fontScheme name="Currency">
      <a:majorFont>
        <a:latin typeface="Constantia"/>
        <a:ea typeface=""/>
        <a:cs typeface=""/>
        <a:font script="Jpan" typeface="HGS明朝E"/>
        <a:font script="Hang" typeface="맑은 고딕"/>
        <a:font script="Hans" typeface="华文楷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S明朝E"/>
        <a:font script="Hang" typeface="맑은 고딕"/>
        <a:font script="Hans" typeface="华文楷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rrency">
      <a:fillStyleLst>
        <a:solidFill>
          <a:schemeClr val="phClr"/>
        </a:solidFill>
        <a:gradFill rotWithShape="1">
          <a:gsLst>
            <a:gs pos="0">
              <a:schemeClr val="phClr">
                <a:tint val="80000"/>
                <a:satMod val="110000"/>
              </a:schemeClr>
            </a:gs>
            <a:gs pos="47500">
              <a:schemeClr val="phClr">
                <a:tint val="35000"/>
                <a:satMod val="110000"/>
              </a:schemeClr>
            </a:gs>
            <a:gs pos="58500">
              <a:schemeClr val="phClr">
                <a:tint val="35000"/>
                <a:satMod val="110000"/>
              </a:schemeClr>
            </a:gs>
            <a:gs pos="100000">
              <a:schemeClr val="phClr">
                <a:tint val="80000"/>
                <a:satMod val="110000"/>
              </a:schemeClr>
            </a:gs>
          </a:gsLst>
          <a:lin ang="3600000" scaled="1"/>
        </a:gradFill>
        <a:gradFill rotWithShape="1">
          <a:gsLst>
            <a:gs pos="0">
              <a:schemeClr val="phClr">
                <a:shade val="52000"/>
                <a:satMod val="105000"/>
              </a:schemeClr>
            </a:gs>
            <a:gs pos="47500">
              <a:schemeClr val="phClr">
                <a:shade val="89000"/>
                <a:satMod val="105000"/>
              </a:schemeClr>
            </a:gs>
            <a:gs pos="58500">
              <a:schemeClr val="phClr">
                <a:shade val="89000"/>
                <a:satMod val="105000"/>
              </a:schemeClr>
            </a:gs>
            <a:gs pos="100000">
              <a:schemeClr val="phClr">
                <a:shade val="52000"/>
                <a:satMod val="105000"/>
              </a:schemeClr>
            </a:gs>
          </a:gsLst>
          <a:lin ang="3600000" scaled="1"/>
        </a:gradFill>
      </a:fillStyleLst>
      <a:lnStyleLst>
        <a:ln w="10000" cap="flat" cmpd="sng" algn="ctr">
          <a:solidFill>
            <a:schemeClr val="phClr"/>
          </a:solidFill>
          <a:prstDash val="solid"/>
        </a:ln>
        <a:ln w="60000" cap="flat" cmpd="thickThin" algn="ctr">
          <a:solidFill>
            <a:schemeClr val="phClr"/>
          </a:solidFill>
          <a:prstDash val="solid"/>
        </a:ln>
        <a:ln w="25400" cap="flat" cmpd="sng" algn="ctr">
          <a:solidFill>
            <a:schemeClr val="phClr"/>
          </a:solidFill>
          <a:prstDash val="solid"/>
        </a:ln>
      </a:lnStyleLst>
      <a:effectStyleLst>
        <a:effectStyle>
          <a:effectLst>
            <a:outerShdw blurRad="38100" dist="38100" dir="5400000" algn="r" rotWithShape="0">
              <a:srgbClr val="000000">
                <a:alpha val="60000"/>
              </a:srgbClr>
            </a:outerShdw>
          </a:effectLst>
        </a:effectStyle>
        <a:effectStyle>
          <a:effectLst>
            <a:outerShdw blurRad="38100" dist="38100" dir="5400000" algn="r" rotWithShape="0">
              <a:srgbClr val="000000">
                <a:alpha val="60000"/>
              </a:srgbClr>
            </a:outerShdw>
          </a:effectLst>
          <a:scene3d>
            <a:camera prst="isometricLeftDown" fov="0">
              <a:rot lat="0" lon="0" rev="0"/>
            </a:camera>
            <a:lightRig rig="harsh" dir="tl">
              <a:rot lat="0" lon="0" rev="8400000"/>
            </a:lightRig>
          </a:scene3d>
          <a:sp3d prstMaterial="flat">
            <a:bevelT w="38100" h="50800" prst="softRound"/>
          </a:sp3d>
        </a:effectStyle>
        <a:effectStyle>
          <a:effectLst>
            <a:outerShdw blurRad="50800" dist="63500" dir="5400000" algn="r" rotWithShape="0">
              <a:srgbClr val="000000">
                <a:alpha val="65000"/>
              </a:srgbClr>
            </a:outerShdw>
          </a:effectLst>
          <a:scene3d>
            <a:camera prst="isometricLeftDown" fov="0">
              <a:rot lat="0" lon="0" rev="0"/>
            </a:camera>
            <a:lightRig rig="harsh" dir="tl">
              <a:rot lat="0" lon="0" rev="8400000"/>
            </a:lightRig>
          </a:scene3d>
          <a:sp3d extrusionH="63500" contourW="38100" prstMaterial="flat">
            <a:bevelT w="50800" h="63500" prst="softRound"/>
            <a:contourClr>
              <a:schemeClr val="phClr">
                <a:tint val="5"/>
                <a:satMod val="130000"/>
              </a:schemeClr>
            </a:contourClr>
          </a:sp3d>
        </a:effectStyle>
      </a:effectStyleLst>
      <a:bgFillStyleLst>
        <a:solidFill>
          <a:schemeClr val="phClr"/>
        </a:solidFill>
        <a:gradFill rotWithShape="1">
          <a:gsLst>
            <a:gs pos="0">
              <a:schemeClr val="phClr">
                <a:tint val="80000"/>
                <a:satMod val="300000"/>
              </a:schemeClr>
            </a:gs>
            <a:gs pos="100000">
              <a:schemeClr val="phClr">
                <a:shade val="20000"/>
                <a:satMod val="350000"/>
              </a:schemeClr>
            </a:gs>
          </a:gsLst>
          <a:path path="circle">
            <a:fillToRect l="50000" t="50000" r="50000" b="50000"/>
          </a:path>
        </a:gradFill>
        <a:blipFill>
          <a:blip xmlns:r="http://schemas.openxmlformats.org/officeDocument/2006/relationships" r:embed="rId1">
            <a:duotone>
              <a:schemeClr val="phClr">
                <a:tint val="98000"/>
                <a:shade val="98000"/>
                <a:satMod val="120000"/>
              </a:schemeClr>
              <a:schemeClr val="phClr">
                <a:tint val="86000"/>
                <a:shade val="92000"/>
                <a:satMod val="150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8941</TotalTime>
  <Words>4781</Words>
  <Application>Microsoft Office PowerPoint</Application>
  <PresentationFormat>全屏显示(4:3)</PresentationFormat>
  <Paragraphs>520</Paragraphs>
  <Slides>64</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64</vt:i4>
      </vt:variant>
    </vt:vector>
  </HeadingPairs>
  <TitlesOfParts>
    <vt:vector size="72" baseType="lpstr">
      <vt:lpstr>Arial Unicode MS</vt:lpstr>
      <vt:lpstr>华文楷体</vt:lpstr>
      <vt:lpstr>Calibri</vt:lpstr>
      <vt:lpstr>Cambria Math</vt:lpstr>
      <vt:lpstr>Constantia</vt:lpstr>
      <vt:lpstr>Wingdings</vt:lpstr>
      <vt:lpstr>Wingdings 2</vt:lpstr>
      <vt:lpstr>主题1</vt:lpstr>
      <vt:lpstr>2020年 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lpstr>2020年教育管理统计软件培训</vt:lpstr>
    </vt:vector>
  </TitlesOfParts>
  <Company>Lenovo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教育基础概念</dc:title>
  <dc:creator>SJC_KSL</dc:creator>
  <cp:lastModifiedBy>lcg</cp:lastModifiedBy>
  <cp:revision>788</cp:revision>
  <dcterms:created xsi:type="dcterms:W3CDTF">2012-09-26T01:21:13Z</dcterms:created>
  <dcterms:modified xsi:type="dcterms:W3CDTF">2020-09-27T09:28:05Z</dcterms:modified>
</cp:coreProperties>
</file>